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359" r:id="rId2"/>
    <p:sldId id="256" r:id="rId3"/>
    <p:sldId id="347" r:id="rId4"/>
    <p:sldId id="348" r:id="rId5"/>
    <p:sldId id="349" r:id="rId6"/>
    <p:sldId id="360" r:id="rId7"/>
    <p:sldId id="350" r:id="rId8"/>
    <p:sldId id="351" r:id="rId9"/>
    <p:sldId id="265" r:id="rId10"/>
    <p:sldId id="352" r:id="rId11"/>
    <p:sldId id="353" r:id="rId12"/>
    <p:sldId id="259" r:id="rId13"/>
    <p:sldId id="263" r:id="rId14"/>
    <p:sldId id="357" r:id="rId15"/>
    <p:sldId id="356" r:id="rId16"/>
    <p:sldId id="260" r:id="rId17"/>
    <p:sldId id="261" r:id="rId18"/>
    <p:sldId id="346" r:id="rId19"/>
    <p:sldId id="355" r:id="rId20"/>
    <p:sldId id="258" r:id="rId21"/>
    <p:sldId id="354" r:id="rId22"/>
    <p:sldId id="257" r:id="rId23"/>
    <p:sldId id="345" r:id="rId24"/>
    <p:sldId id="277" r:id="rId25"/>
    <p:sldId id="278" r:id="rId26"/>
    <p:sldId id="35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C9BFB-A34E-487C-908C-D887098C1663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9FB4E-913F-47FD-AF93-9B26563041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51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39ce74b5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d39ce74b5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fbe16895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ffbe16895f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2ffbe16895f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07b1037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3007b1037d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3007b1037d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45c1b78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2e45c1b788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2e45c1b788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nes.cz/zpravy/zahranicni/policie-polsko-drogy-skola-prednaska.A230411_064357_zahranicni_bu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ED0A27-C3F6-3CAD-0C11-45F8DB9A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624110"/>
            <a:ext cx="9656762" cy="1280890"/>
          </a:xfrm>
        </p:spPr>
        <p:txBody>
          <a:bodyPr/>
          <a:lstStyle/>
          <a:p>
            <a:r>
              <a:rPr lang="cs-CZ" dirty="0"/>
              <a:t>Návykové chování a závislost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D830BB-A90F-07C6-F64D-D22C7A0B4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975" y="1419225"/>
            <a:ext cx="10180637" cy="5114925"/>
          </a:xfrm>
        </p:spPr>
        <p:txBody>
          <a:bodyPr>
            <a:normAutofit fontScale="85000" lnSpcReduction="20000"/>
          </a:bodyPr>
          <a:lstStyle/>
          <a:p>
            <a:r>
              <a:rPr lang="cs-CZ" sz="3200" b="1" dirty="0"/>
              <a:t>Vyučující:</a:t>
            </a:r>
          </a:p>
          <a:p>
            <a:pPr lvl="1"/>
            <a:r>
              <a:rPr lang="cs-CZ" sz="3000" dirty="0"/>
              <a:t>Bc. Lukáš Kudláček – přednášky</a:t>
            </a:r>
          </a:p>
          <a:p>
            <a:pPr lvl="1"/>
            <a:r>
              <a:rPr lang="cs-CZ" sz="3000" dirty="0"/>
              <a:t>Mgr. et Mgr. Michal Škerle – semináře</a:t>
            </a:r>
          </a:p>
          <a:p>
            <a:pPr lvl="1"/>
            <a:r>
              <a:rPr lang="cs-CZ" sz="3000" dirty="0"/>
              <a:t>Společnost Podané ruce o. p. s.</a:t>
            </a:r>
          </a:p>
          <a:p>
            <a:r>
              <a:rPr lang="cs-CZ" sz="3200" b="1" dirty="0"/>
              <a:t>Ukončení – kolokvium</a:t>
            </a:r>
          </a:p>
          <a:p>
            <a:pPr lvl="1"/>
            <a:r>
              <a:rPr lang="cs-CZ" sz="3000" dirty="0"/>
              <a:t>napsání závěrečného testu (úspěšnost 70%)</a:t>
            </a:r>
          </a:p>
          <a:p>
            <a:r>
              <a:rPr lang="cs-CZ" sz="3200" b="1" dirty="0"/>
              <a:t>Osnova výuky 8.11.2024: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3000" dirty="0"/>
              <a:t>Primární prevence 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3000" dirty="0" err="1"/>
              <a:t>Harm</a:t>
            </a:r>
            <a:r>
              <a:rPr lang="cs-CZ" sz="3000" dirty="0"/>
              <a:t> </a:t>
            </a:r>
            <a:r>
              <a:rPr lang="cs-CZ" sz="3000" dirty="0" err="1"/>
              <a:t>reduction</a:t>
            </a:r>
            <a:endParaRPr lang="cs-CZ" sz="3000" dirty="0"/>
          </a:p>
          <a:p>
            <a:pPr marL="971550" lvl="1" indent="-514350">
              <a:buFont typeface="+mj-lt"/>
              <a:buAutoNum type="arabicPeriod"/>
            </a:pPr>
            <a:r>
              <a:rPr lang="cs-CZ" sz="3000"/>
              <a:t>Co mohu </a:t>
            </a:r>
            <a:r>
              <a:rPr lang="cs-CZ" sz="3000" dirty="0"/>
              <a:t>dělat, když žák bere drogy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3000" dirty="0"/>
              <a:t>Ukázky herních aktivit</a:t>
            </a:r>
          </a:p>
        </p:txBody>
      </p:sp>
    </p:spTree>
    <p:extLst>
      <p:ext uri="{BB962C8B-B14F-4D97-AF65-F5344CB8AC3E}">
        <p14:creationId xmlns:p14="http://schemas.microsoft.com/office/powerpoint/2010/main" val="29477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C60A26-52EF-8006-CFC5-5567163AA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074" y="1924050"/>
            <a:ext cx="9637713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Problematické rysy rodinných vztahů – příčiny i následky závislého chování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1C0004-5ED1-C111-4564-A486B88FD5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84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4B808E-6346-2636-27BA-5CBB453FF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24" y="314325"/>
            <a:ext cx="10239376" cy="6296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Některé problémy v rodinných vztazích se považují za možné faktory, které vedou ke vzniku nebo častěji k udržování závislého chování dětí či rodičů. </a:t>
            </a:r>
          </a:p>
          <a:p>
            <a:pPr marL="0" indent="0">
              <a:buNone/>
            </a:pPr>
            <a:r>
              <a:rPr lang="cs-CZ" dirty="0"/>
              <a:t>Uvádí se tyto charakteristiky rodiny, které souvisí s užíváním drog dětmi:</a:t>
            </a:r>
          </a:p>
          <a:p>
            <a:pPr lvl="1"/>
            <a:r>
              <a:rPr lang="cs-CZ" dirty="0"/>
              <a:t>užívání drog rodiči, jejich trestná činnost, </a:t>
            </a:r>
          </a:p>
          <a:p>
            <a:pPr lvl="1"/>
            <a:r>
              <a:rPr lang="cs-CZ" dirty="0"/>
              <a:t>nedostatečná či přehnaná péče rodičů o dospívající děti,</a:t>
            </a:r>
          </a:p>
          <a:p>
            <a:pPr lvl="1"/>
            <a:r>
              <a:rPr lang="cs-CZ" dirty="0"/>
              <a:t>špatná komunikace mezi rodiči a dospívajícím,</a:t>
            </a:r>
          </a:p>
          <a:p>
            <a:pPr lvl="1"/>
            <a:r>
              <a:rPr lang="cs-CZ" dirty="0"/>
              <a:t>nedostatek jasných pravidel a jejich rozporuplné uplatňování, </a:t>
            </a:r>
          </a:p>
          <a:p>
            <a:pPr lvl="1"/>
            <a:r>
              <a:rPr lang="cs-CZ" dirty="0"/>
              <a:t>nedostatečná pozornost vůči vrstevnickým vztahům dítěte a jeho zájmům,</a:t>
            </a:r>
          </a:p>
          <a:p>
            <a:pPr lvl="1"/>
            <a:r>
              <a:rPr lang="cs-CZ" dirty="0"/>
              <a:t>nároky na předčasnou zralost dětí, </a:t>
            </a:r>
          </a:p>
          <a:p>
            <a:pPr lvl="1"/>
            <a:r>
              <a:rPr lang="cs-CZ" dirty="0"/>
              <a:t>děti se stávají důvěrníky rodičů, </a:t>
            </a:r>
          </a:p>
          <a:p>
            <a:pPr lvl="1"/>
            <a:r>
              <a:rPr lang="cs-CZ" dirty="0"/>
              <a:t>nadměrná volnost a liberální výchovný přístup, </a:t>
            </a:r>
          </a:p>
          <a:p>
            <a:pPr lvl="1"/>
            <a:r>
              <a:rPr lang="cs-CZ" dirty="0"/>
              <a:t>nadměrná náročnost a kontrola, </a:t>
            </a:r>
          </a:p>
          <a:p>
            <a:pPr lvl="1"/>
            <a:r>
              <a:rPr lang="cs-CZ" dirty="0"/>
              <a:t>manipulativní komunikace a vztahy, </a:t>
            </a:r>
          </a:p>
          <a:p>
            <a:pPr lvl="1"/>
            <a:r>
              <a:rPr lang="cs-CZ" dirty="0"/>
              <a:t>řešení negativních emocí náhradním způsobem,</a:t>
            </a:r>
          </a:p>
          <a:p>
            <a:pPr lvl="1"/>
            <a:r>
              <a:rPr lang="cs-CZ" dirty="0"/>
              <a:t>příliš časté či silné pocity studu či viny, </a:t>
            </a:r>
          </a:p>
          <a:p>
            <a:pPr lvl="1"/>
            <a:r>
              <a:rPr lang="cs-CZ" dirty="0"/>
              <a:t>děti jako nástroj neuspokojených ambic rodičů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41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C60A26-52EF-8006-CFC5-5567163AA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1038" y="1895475"/>
            <a:ext cx="8915399" cy="2262781"/>
          </a:xfrm>
        </p:spPr>
        <p:txBody>
          <a:bodyPr/>
          <a:lstStyle/>
          <a:p>
            <a:pPr algn="ctr"/>
            <a:r>
              <a:rPr lang="cs-CZ" b="1" dirty="0" err="1"/>
              <a:t>Harm</a:t>
            </a:r>
            <a:r>
              <a:rPr lang="cs-CZ" b="1" dirty="0"/>
              <a:t> </a:t>
            </a:r>
            <a:r>
              <a:rPr lang="cs-CZ" b="1" dirty="0" err="1"/>
              <a:t>reduction</a:t>
            </a:r>
            <a:r>
              <a:rPr lang="cs-CZ" b="1" dirty="0"/>
              <a:t> </a:t>
            </a:r>
            <a:r>
              <a:rPr lang="cs-CZ" dirty="0"/>
              <a:t>v adiktologii a prevenci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1C0004-5ED1-C111-4564-A486B88FD5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06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ffbe16895f_0_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200" b="1">
                <a:solidFill>
                  <a:srgbClr val="00B398"/>
                </a:solidFill>
                <a:latin typeface="Open Sans"/>
                <a:ea typeface="Open Sans"/>
                <a:cs typeface="Open Sans"/>
                <a:sym typeface="Open Sans"/>
              </a:rPr>
              <a:t>Otázky ke scénářům…</a:t>
            </a:r>
            <a:endParaRPr/>
          </a:p>
        </p:txBody>
      </p:sp>
      <p:sp>
        <p:nvSpPr>
          <p:cNvPr id="148" name="Google Shape;148;g2ffbe16895f_0_2"/>
          <p:cNvSpPr txBox="1">
            <a:spLocks noGrp="1"/>
          </p:cNvSpPr>
          <p:nvPr>
            <p:ph type="body" idx="1"/>
          </p:nvPr>
        </p:nvSpPr>
        <p:spPr>
          <a:xfrm>
            <a:off x="838200" y="2195150"/>
            <a:ext cx="10515600" cy="3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Open Sans"/>
              <a:buChar char="●"/>
            </a:pPr>
            <a:r>
              <a:rPr lang="cs-CZ" dirty="0">
                <a:solidFill>
                  <a:srgbClr val="222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Jaká etická a morální dilemata se v tomto scénáři mohou objevit?</a:t>
            </a:r>
            <a:endParaRPr dirty="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Open Sans"/>
              <a:buChar char="●"/>
            </a:pPr>
            <a:r>
              <a:rPr lang="cs-CZ" dirty="0">
                <a:solidFill>
                  <a:srgbClr val="222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Jaké jsou různé možnosti řešení dané situace?  </a:t>
            </a:r>
            <a:endParaRPr dirty="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solidFill>
                <a:srgbClr val="00B398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solidFill>
                <a:srgbClr val="00B398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91461-5D1E-1DC7-F21B-3FE399C7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624110"/>
            <a:ext cx="9475787" cy="1280890"/>
          </a:xfrm>
        </p:spPr>
        <p:txBody>
          <a:bodyPr/>
          <a:lstStyle/>
          <a:p>
            <a:r>
              <a:rPr lang="cs-CZ" dirty="0" err="1"/>
              <a:t>Harm</a:t>
            </a:r>
            <a:r>
              <a:rPr lang="cs-CZ" dirty="0"/>
              <a:t> </a:t>
            </a:r>
            <a:r>
              <a:rPr lang="cs-CZ" dirty="0" err="1"/>
              <a:t>Reduction</a:t>
            </a:r>
            <a:r>
              <a:rPr lang="cs-CZ" dirty="0"/>
              <a:t> (HR)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369278-24E3-976E-203C-3800B1BC5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425" y="1485900"/>
            <a:ext cx="9628187" cy="4425322"/>
          </a:xfrm>
        </p:spPr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Model </a:t>
            </a:r>
            <a:r>
              <a:rPr lang="cs-CZ" sz="2400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Harm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2400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Reduction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upřednostňuje: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zdraví a osobní zodpovědnost před perzekucí, 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léčbu před kriminalizací závislých,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jakákoliv pozitivní změna směrem ke snížení poškození je považována za krok správným směrem. 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br>
              <a:rPr lang="cs-CZ" dirty="0"/>
            </a:br>
            <a:r>
              <a:rPr lang="cs-CZ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I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ntervence jsou zaměřené na dvě roviny vlivu: 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společenské škody a možnosti jejich minimalizace, 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individuální škody spojené s </a:t>
            </a:r>
            <a:r>
              <a:rPr lang="cs-CZ" sz="2400" b="0" i="0" u="none" strike="noStrike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užíváním NL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možnosti jejich minimalizace.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06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96A6D-A1DF-8FA0-80B7-BCD6AB0D8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624110"/>
            <a:ext cx="9475787" cy="1280890"/>
          </a:xfrm>
        </p:spPr>
        <p:txBody>
          <a:bodyPr/>
          <a:lstStyle/>
          <a:p>
            <a:r>
              <a:rPr lang="cs-CZ" dirty="0"/>
              <a:t>Východiska HR strategií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0F0BF2-6B8A-5DE4-E669-AF89B631A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0" y="1533525"/>
            <a:ext cx="10629900" cy="5010150"/>
          </a:xfrm>
        </p:spPr>
        <p:txBody>
          <a:bodyPr>
            <a:normAutofit/>
          </a:bodyPr>
          <a:lstStyle/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 strategie HR nezahrnují: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endParaRPr lang="cs-CZ" sz="2200" dirty="0">
              <a:effectLst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nepovzbuzují mladé k užívání drog,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neučí dospívající, jak drogy užívat,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nesoudí ty dospívající, kteří užívají (přináší to stigmatizaci např. i pro členy rodiny) - jde o to přijmout, že se to děje.</a:t>
            </a: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Východiska strategií HR: </a:t>
            </a:r>
            <a:r>
              <a:rPr lang="cs-CZ" sz="22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 </a:t>
            </a:r>
            <a:endParaRPr lang="cs-CZ" sz="2200" dirty="0">
              <a:effectLst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vidět abstinenci jako důležitou strategii při snižování rizika dopadů užívání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nl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uznat, že někteří teenageři i přes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info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 rizicích a dopadech zkusí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nl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umožnit dospívajícím činit zdravější rozhodnutí prostřednictvím informací o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nl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o rizicích a dopadech užívání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nl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dalších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info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povzbuzovat dospívající, aby podnikli kroky ke snížení potenciálních škod plynoucích z užívání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nl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12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07b1037d2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cs-CZ" b="1" dirty="0">
                <a:sym typeface="Open Sans"/>
              </a:rPr>
              <a:t>Proč?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126" name="Google Shape;126;g3007b1037d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7400" y="1106325"/>
            <a:ext cx="6403751" cy="556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45c1b7884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cs-CZ" b="1" dirty="0" err="1">
                <a:sym typeface="Open Sans"/>
              </a:rPr>
              <a:t>Harm</a:t>
            </a:r>
            <a:r>
              <a:rPr lang="cs-CZ" b="1" dirty="0">
                <a:sym typeface="Open Sans"/>
              </a:rPr>
              <a:t> </a:t>
            </a:r>
            <a:r>
              <a:rPr lang="cs-CZ" b="1" dirty="0" err="1">
                <a:sym typeface="Open Sans"/>
              </a:rPr>
              <a:t>reduction</a:t>
            </a:r>
            <a:r>
              <a:rPr lang="cs-CZ" b="1" dirty="0">
                <a:sym typeface="Open Sans"/>
              </a:rPr>
              <a:t> na školách</a:t>
            </a:r>
            <a:endParaRPr b="1" dirty="0"/>
          </a:p>
        </p:txBody>
      </p:sp>
      <p:sp>
        <p:nvSpPr>
          <p:cNvPr id="133" name="Google Shape;133;g2e45c1b7884_0_0"/>
          <p:cNvSpPr txBox="1">
            <a:spLocks noGrp="1"/>
          </p:cNvSpPr>
          <p:nvPr>
            <p:ph type="body" idx="1"/>
          </p:nvPr>
        </p:nvSpPr>
        <p:spPr>
          <a:xfrm>
            <a:off x="838200" y="1600675"/>
            <a:ext cx="10515600" cy="4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cs-CZ" sz="2400" dirty="0" err="1">
                <a:latin typeface="Open Sans"/>
                <a:ea typeface="Open Sans"/>
                <a:cs typeface="Open Sans"/>
                <a:sym typeface="Open Sans"/>
              </a:rPr>
              <a:t>Harm</a:t>
            </a:r>
            <a:r>
              <a:rPr lang="cs-CZ" sz="24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2400" dirty="0" err="1">
                <a:latin typeface="Open Sans"/>
                <a:ea typeface="Open Sans"/>
                <a:cs typeface="Open Sans"/>
                <a:sym typeface="Open Sans"/>
              </a:rPr>
              <a:t>reduction</a:t>
            </a:r>
            <a:r>
              <a:rPr lang="cs-CZ" sz="2400" dirty="0">
                <a:latin typeface="Open Sans"/>
                <a:ea typeface="Open Sans"/>
                <a:cs typeface="Open Sans"/>
                <a:sym typeface="Open Sans"/>
              </a:rPr>
              <a:t> se posouvá také na </a:t>
            </a:r>
            <a:r>
              <a:rPr lang="cs-CZ" sz="2400" b="1" dirty="0">
                <a:latin typeface="Open Sans"/>
                <a:ea typeface="Open Sans"/>
                <a:cs typeface="Open Sans"/>
                <a:sym typeface="Open Sans"/>
              </a:rPr>
              <a:t>úroveň školské a komunitní prevence</a:t>
            </a:r>
            <a:r>
              <a:rPr lang="cs-CZ" sz="2400" dirty="0">
                <a:latin typeface="Open Sans"/>
                <a:ea typeface="Open Sans"/>
                <a:cs typeface="Open Sans"/>
                <a:sym typeface="Open Sans"/>
              </a:rPr>
              <a:t> (př. představa o HR v rodinách; občanská reakce na automaty na </a:t>
            </a:r>
            <a:r>
              <a:rPr lang="cs-CZ" sz="2400" dirty="0" err="1">
                <a:latin typeface="Open Sans"/>
                <a:ea typeface="Open Sans"/>
                <a:cs typeface="Open Sans"/>
                <a:sym typeface="Open Sans"/>
              </a:rPr>
              <a:t>kratom</a:t>
            </a:r>
            <a:r>
              <a:rPr lang="cs-CZ" sz="2400" dirty="0">
                <a:latin typeface="Open Sans"/>
                <a:ea typeface="Open Sans"/>
                <a:cs typeface="Open Sans"/>
                <a:sym typeface="Open Sans"/>
              </a:rPr>
              <a:t> a HHC)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cs-CZ" sz="2400" dirty="0">
                <a:latin typeface="Open Sans"/>
                <a:ea typeface="Open Sans"/>
                <a:cs typeface="Open Sans"/>
                <a:sym typeface="Open Sans"/>
              </a:rPr>
              <a:t>vysoká </a:t>
            </a:r>
            <a:r>
              <a:rPr lang="cs-CZ" sz="2400" b="1" dirty="0">
                <a:latin typeface="Open Sans"/>
                <a:ea typeface="Open Sans"/>
                <a:cs typeface="Open Sans"/>
                <a:sym typeface="Open Sans"/>
              </a:rPr>
              <a:t>dostupnost</a:t>
            </a:r>
            <a:r>
              <a:rPr lang="cs-CZ" sz="2400" dirty="0">
                <a:latin typeface="Open Sans"/>
                <a:ea typeface="Open Sans"/>
                <a:cs typeface="Open Sans"/>
                <a:sym typeface="Open Sans"/>
              </a:rPr>
              <a:t> legálních i nelegálních návykových látek, stále se proměňující trh s návykovými látkami, </a:t>
            </a:r>
            <a:r>
              <a:rPr lang="cs-CZ" sz="2400" b="1" dirty="0">
                <a:latin typeface="Open Sans"/>
                <a:ea typeface="Open Sans"/>
                <a:cs typeface="Open Sans"/>
                <a:sym typeface="Open Sans"/>
              </a:rPr>
              <a:t>nové designerské drogy</a:t>
            </a:r>
            <a:r>
              <a:rPr lang="cs-CZ" sz="24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cs-CZ" sz="2400" b="1" dirty="0">
                <a:latin typeface="Open Sans"/>
                <a:ea typeface="Open Sans"/>
                <a:cs typeface="Open Sans"/>
                <a:sym typeface="Open Sans"/>
              </a:rPr>
              <a:t>některé děti</a:t>
            </a:r>
            <a:r>
              <a:rPr lang="cs-CZ" sz="2400" dirty="0">
                <a:latin typeface="Open Sans"/>
                <a:ea typeface="Open Sans"/>
                <a:cs typeface="Open Sans"/>
                <a:sym typeface="Open Sans"/>
              </a:rPr>
              <a:t> a dospívající </a:t>
            </a:r>
            <a:r>
              <a:rPr lang="cs-CZ" sz="2400" b="1" dirty="0">
                <a:latin typeface="Open Sans"/>
                <a:ea typeface="Open Sans"/>
                <a:cs typeface="Open Sans"/>
                <a:sym typeface="Open Sans"/>
              </a:rPr>
              <a:t>budou</a:t>
            </a:r>
            <a:r>
              <a:rPr lang="cs-CZ" sz="2400" dirty="0">
                <a:latin typeface="Open Sans"/>
                <a:ea typeface="Open Sans"/>
                <a:cs typeface="Open Sans"/>
                <a:sym typeface="Open Sans"/>
              </a:rPr>
              <a:t> i přes preventivní opatření </a:t>
            </a:r>
            <a:r>
              <a:rPr lang="cs-CZ" sz="2400" b="1" dirty="0">
                <a:latin typeface="Open Sans"/>
                <a:ea typeface="Open Sans"/>
                <a:cs typeface="Open Sans"/>
                <a:sym typeface="Open Sans"/>
              </a:rPr>
              <a:t>experimentovat </a:t>
            </a:r>
            <a:endParaRPr sz="24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cs-CZ" sz="2400" dirty="0">
                <a:latin typeface="Open Sans"/>
                <a:ea typeface="Open Sans"/>
                <a:cs typeface="Open Sans"/>
                <a:sym typeface="Open Sans"/>
              </a:rPr>
              <a:t>usilujeme o to, aby žáci </a:t>
            </a:r>
            <a:r>
              <a:rPr lang="cs-CZ" sz="2400" b="1" dirty="0">
                <a:latin typeface="Open Sans"/>
                <a:ea typeface="Open Sans"/>
                <a:cs typeface="Open Sans"/>
                <a:sym typeface="Open Sans"/>
              </a:rPr>
              <a:t>návykové látky</a:t>
            </a:r>
            <a:r>
              <a:rPr lang="cs-CZ" sz="24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2400" b="1" dirty="0">
                <a:latin typeface="Open Sans"/>
                <a:ea typeface="Open Sans"/>
                <a:cs typeface="Open Sans"/>
                <a:sym typeface="Open Sans"/>
              </a:rPr>
              <a:t>neužívali</a:t>
            </a:r>
            <a:r>
              <a:rPr lang="cs-CZ" sz="2400" dirty="0">
                <a:latin typeface="Open Sans"/>
                <a:ea typeface="Open Sans"/>
                <a:cs typeface="Open Sans"/>
                <a:sym typeface="Open Sans"/>
              </a:rPr>
              <a:t> nebo alespoň o posunuli zahájení konzumace do </a:t>
            </a:r>
            <a:r>
              <a:rPr lang="cs-CZ" sz="2400" b="1" dirty="0">
                <a:latin typeface="Open Sans"/>
                <a:ea typeface="Open Sans"/>
                <a:cs typeface="Open Sans"/>
                <a:sym typeface="Open Sans"/>
              </a:rPr>
              <a:t>co nejvyššího věku</a:t>
            </a:r>
            <a:endParaRPr sz="24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C60A26-52EF-8006-CFC5-5567163AA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074" y="1924050"/>
            <a:ext cx="9637713" cy="2262781"/>
          </a:xfrm>
        </p:spPr>
        <p:txBody>
          <a:bodyPr/>
          <a:lstStyle/>
          <a:p>
            <a:pPr algn="ctr"/>
            <a:r>
              <a:rPr lang="cs-CZ" b="1" dirty="0"/>
              <a:t>Efektivní a neefektivní prevence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1C0004-5ED1-C111-4564-A486B88FD5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503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A5901B-0686-EC57-404C-7C49F6B4F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toto efektivní prevence?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C8636D-CF25-0C60-661C-259A091CD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2133600"/>
            <a:ext cx="9999662" cy="3777622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https://www.idnes.cz/zpravy/zahranicni/policie-polsko-drogy-skola-prednaska.A230411_064357_zahranicni_bur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85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C60A26-52EF-8006-CFC5-5567163AA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950" y="1343025"/>
            <a:ext cx="9999662" cy="2262781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/>
              <a:t>Dělení primární prevence</a:t>
            </a:r>
          </a:p>
        </p:txBody>
      </p:sp>
    </p:spTree>
    <p:extLst>
      <p:ext uri="{BB962C8B-B14F-4D97-AF65-F5344CB8AC3E}">
        <p14:creationId xmlns:p14="http://schemas.microsoft.com/office/powerpoint/2010/main" val="360327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BBDAE-5F70-2CC3-1706-7A2CF4CA1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900" y="276225"/>
            <a:ext cx="8911687" cy="950690"/>
          </a:xfrm>
        </p:spPr>
        <p:txBody>
          <a:bodyPr/>
          <a:lstStyle/>
          <a:p>
            <a:r>
              <a:rPr lang="cs-CZ" dirty="0"/>
              <a:t>Neefektivní přístupy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63034F-B4AC-0E13-0880-557167DE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49" y="1226915"/>
            <a:ext cx="10868025" cy="5354860"/>
          </a:xfrm>
        </p:spPr>
        <p:txBody>
          <a:bodyPr>
            <a:normAutofit/>
          </a:bodyPr>
          <a:lstStyle/>
          <a:p>
            <a:r>
              <a:rPr lang="cs-CZ" sz="2000" dirty="0"/>
              <a:t> Prevence založena </a:t>
            </a:r>
            <a:r>
              <a:rPr lang="cs-CZ" sz="2000" b="1" dirty="0"/>
              <a:t>pouze na předávání informací o rizikovém chování.</a:t>
            </a:r>
          </a:p>
          <a:p>
            <a:r>
              <a:rPr lang="cs-CZ" sz="2000" dirty="0"/>
              <a:t>Varovné slogany a </a:t>
            </a:r>
            <a:r>
              <a:rPr lang="cs-CZ" sz="2000" b="1" dirty="0"/>
              <a:t>odstrašující příklady</a:t>
            </a:r>
            <a:r>
              <a:rPr lang="cs-CZ" sz="2000" dirty="0"/>
              <a:t>.</a:t>
            </a:r>
          </a:p>
          <a:p>
            <a:r>
              <a:rPr lang="cs-CZ" sz="2000" b="1" dirty="0"/>
              <a:t>Přehánění následků, moralizování, vydírání.</a:t>
            </a:r>
          </a:p>
          <a:p>
            <a:r>
              <a:rPr lang="cs-CZ" sz="2000" b="1" dirty="0"/>
              <a:t>Jednorázové</a:t>
            </a:r>
            <a:r>
              <a:rPr lang="cs-CZ" sz="2000" dirty="0"/>
              <a:t> programy a jednorázové přednášky bez návaznosti.</a:t>
            </a:r>
          </a:p>
          <a:p>
            <a:r>
              <a:rPr lang="pl-PL" sz="2000" dirty="0"/>
              <a:t>Programy </a:t>
            </a:r>
            <a:r>
              <a:rPr lang="pl-PL" sz="2000" b="1" dirty="0"/>
              <a:t>bez interaktivních prvků, masové akce.</a:t>
            </a:r>
          </a:p>
          <a:p>
            <a:r>
              <a:rPr lang="cs-CZ" sz="2000" dirty="0"/>
              <a:t>Programy, které </a:t>
            </a:r>
            <a:r>
              <a:rPr lang="cs-CZ" sz="2000" b="1" dirty="0"/>
              <a:t>neodpovídají potřebám cílové skupiny.</a:t>
            </a:r>
            <a:r>
              <a:rPr lang="cs-CZ" sz="2000" dirty="0"/>
              <a:t> Často jsou příliš obecné, neznají potřeby dětí, přicházejí buď příliš brzy, nebo příliš pozdě podle věku, mají nereálné cíle.</a:t>
            </a:r>
            <a:endParaRPr lang="pl-PL" sz="2000" b="1" dirty="0"/>
          </a:p>
          <a:p>
            <a:r>
              <a:rPr lang="cs-CZ" sz="2000" dirty="0"/>
              <a:t>Poskytované osobami </a:t>
            </a:r>
            <a:r>
              <a:rPr lang="cs-CZ" sz="2000" b="1" dirty="0"/>
              <a:t>bez dostatečných zkušeností</a:t>
            </a:r>
            <a:r>
              <a:rPr lang="cs-CZ" sz="2000" dirty="0"/>
              <a:t> nebo znalostí.</a:t>
            </a:r>
          </a:p>
          <a:p>
            <a:r>
              <a:rPr lang="cs-CZ" sz="2000" dirty="0"/>
              <a:t>Spoléhání na </a:t>
            </a:r>
            <a:r>
              <a:rPr lang="cs-CZ" sz="2000" b="1" dirty="0"/>
              <a:t>jeden typ programů</a:t>
            </a:r>
            <a:r>
              <a:rPr lang="cs-CZ" sz="2000" dirty="0"/>
              <a:t> bez zapojení dalších komunitních aktivit a rodičů.</a:t>
            </a:r>
          </a:p>
          <a:p>
            <a:r>
              <a:rPr lang="cs-CZ" sz="2000" dirty="0"/>
              <a:t>Školní politika </a:t>
            </a:r>
            <a:r>
              <a:rPr lang="cs-CZ" sz="2000" b="1" dirty="0"/>
              <a:t>nulové tolerance</a:t>
            </a:r>
            <a:r>
              <a:rPr lang="cs-CZ" sz="2000" dirty="0"/>
              <a:t> - vylučování ze školy nebo jiné tvrdé tresty.</a:t>
            </a:r>
          </a:p>
          <a:p>
            <a:r>
              <a:rPr lang="cs-CZ" sz="2000" b="1" dirty="0"/>
              <a:t>Návštěvy policistů se psy</a:t>
            </a:r>
            <a:r>
              <a:rPr lang="cs-CZ" sz="2000" dirty="0"/>
              <a:t> a ukázky jejich výcviku.</a:t>
            </a:r>
          </a:p>
        </p:txBody>
      </p:sp>
    </p:spTree>
    <p:extLst>
      <p:ext uri="{BB962C8B-B14F-4D97-AF65-F5344CB8AC3E}">
        <p14:creationId xmlns:p14="http://schemas.microsoft.com/office/powerpoint/2010/main" val="85039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DB01C-B5D7-1837-4EBD-5F6EEC04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450" y="205375"/>
            <a:ext cx="8911687" cy="737600"/>
          </a:xfrm>
        </p:spPr>
        <p:txBody>
          <a:bodyPr/>
          <a:lstStyle/>
          <a:p>
            <a:r>
              <a:rPr lang="cs-CZ" dirty="0"/>
              <a:t>Efektivní přístupy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9F8AAE-EC33-AD91-296B-16E5F7708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25" y="942975"/>
            <a:ext cx="9932987" cy="5709649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Komplexnost a kombinace mnohočetných strategií</a:t>
            </a:r>
            <a:r>
              <a:rPr lang="cs-CZ" dirty="0"/>
              <a:t> působících na určitou cílovou skupinu, preventivní programy je tedy nutné koncipovat komplexně jako souhrn více faktorů a jako koordinovanou spolupráci různých institucí,</a:t>
            </a:r>
          </a:p>
          <a:p>
            <a:r>
              <a:rPr lang="cs-CZ" b="1" dirty="0"/>
              <a:t>dlouhodobá a kontinuální</a:t>
            </a:r>
            <a:r>
              <a:rPr lang="cs-CZ" dirty="0"/>
              <a:t> práce s dětmi (soustavné budování důvěry, zapojení rodičů a pedagogů, systematicky plánovaná a evaluovaná práce),</a:t>
            </a:r>
          </a:p>
          <a:p>
            <a:r>
              <a:rPr lang="cs-CZ" dirty="0"/>
              <a:t>zásadním faktorem je dobrá </a:t>
            </a:r>
            <a:r>
              <a:rPr lang="cs-CZ" b="1" dirty="0"/>
              <a:t>provázanost programů</a:t>
            </a:r>
            <a:r>
              <a:rPr lang="cs-CZ" dirty="0"/>
              <a:t> a jejich graduování z hlediska věku a rizikovosti cílové skupiny,</a:t>
            </a:r>
          </a:p>
          <a:p>
            <a:r>
              <a:rPr lang="cs-CZ" b="1" dirty="0"/>
              <a:t>včasný začátek</a:t>
            </a:r>
            <a:r>
              <a:rPr lang="cs-CZ" dirty="0"/>
              <a:t> preventivních aktivit, ideálně již v předškolním věku,</a:t>
            </a:r>
          </a:p>
          <a:p>
            <a:r>
              <a:rPr lang="cs-CZ" dirty="0"/>
              <a:t>práce v </a:t>
            </a:r>
            <a:r>
              <a:rPr lang="cs-CZ" b="1" dirty="0"/>
              <a:t>malých skupinách</a:t>
            </a:r>
            <a:r>
              <a:rPr lang="cs-CZ" dirty="0"/>
              <a:t> (max. 30 účastníků, spíše méně, kruhové uspořádání sezení, interakce, dialog),</a:t>
            </a:r>
          </a:p>
          <a:p>
            <a:r>
              <a:rPr lang="cs-CZ" b="1" dirty="0"/>
              <a:t>aktivní účast</a:t>
            </a:r>
            <a:r>
              <a:rPr lang="cs-CZ" dirty="0"/>
              <a:t> cílové skupiny (prožitek, výtvarné a pohybové techniky, rozbor, nutná zpětná vazba, vždy aktivitu zpracovat, „vytěžit“)</a:t>
            </a:r>
          </a:p>
          <a:p>
            <a:r>
              <a:rPr lang="cs-CZ" dirty="0"/>
              <a:t>využití </a:t>
            </a:r>
            <a:r>
              <a:rPr lang="cs-CZ" b="1" dirty="0"/>
              <a:t>„peer prvku“</a:t>
            </a:r>
            <a:r>
              <a:rPr lang="cs-CZ" dirty="0"/>
              <a:t> (věkové blízkosti s dětmi – např. starší spolužáci připraví program pro mladší), </a:t>
            </a:r>
            <a:r>
              <a:rPr lang="cs-CZ" i="1" dirty="0"/>
              <a:t>ale pozor na besedy s bývalými uživateli</a:t>
            </a:r>
          </a:p>
          <a:p>
            <a:r>
              <a:rPr lang="cs-CZ" dirty="0"/>
              <a:t>reakce na </a:t>
            </a:r>
            <a:r>
              <a:rPr lang="cs-CZ" b="1" dirty="0"/>
              <a:t>aktuální potřeby</a:t>
            </a:r>
            <a:r>
              <a:rPr lang="cs-CZ" dirty="0"/>
              <a:t> cílové populace (nutno sledovat nové trendy, být tzv. „in“, sledovat vývoj konkrétní skupiny, mít o ní informace),</a:t>
            </a:r>
          </a:p>
          <a:p>
            <a:r>
              <a:rPr lang="cs-CZ" dirty="0"/>
              <a:t>nabídka </a:t>
            </a:r>
            <a:r>
              <a:rPr lang="cs-CZ" b="1" dirty="0"/>
              <a:t>pozitivních alternativ k rizikovému chování</a:t>
            </a:r>
            <a:r>
              <a:rPr lang="cs-CZ" dirty="0"/>
              <a:t> (zdravý životní styl, posilování sebevědomí, rozvoj komunikace, nácvik řešení problémů, vedení k zodpovědnosti),</a:t>
            </a:r>
          </a:p>
        </p:txBody>
      </p:sp>
    </p:spTree>
    <p:extLst>
      <p:ext uri="{BB962C8B-B14F-4D97-AF65-F5344CB8AC3E}">
        <p14:creationId xmlns:p14="http://schemas.microsoft.com/office/powerpoint/2010/main" val="250996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DB01C-B5D7-1837-4EBD-5F6EEC04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450" y="205375"/>
            <a:ext cx="8911687" cy="737600"/>
          </a:xfrm>
        </p:spPr>
        <p:txBody>
          <a:bodyPr/>
          <a:lstStyle/>
          <a:p>
            <a:r>
              <a:rPr lang="cs-CZ" dirty="0"/>
              <a:t>Efektivní přístupy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9F8AAE-EC33-AD91-296B-16E5F7708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25" y="942975"/>
            <a:ext cx="9932987" cy="5709649"/>
          </a:xfrm>
        </p:spPr>
        <p:txBody>
          <a:bodyPr>
            <a:normAutofit/>
          </a:bodyPr>
          <a:lstStyle/>
          <a:p>
            <a:r>
              <a:rPr lang="cs-CZ" dirty="0"/>
              <a:t>využití </a:t>
            </a:r>
            <a:r>
              <a:rPr lang="cs-CZ" b="1" dirty="0"/>
              <a:t>„KAB“ modelu</a:t>
            </a:r>
            <a:endParaRPr lang="cs-CZ" dirty="0"/>
          </a:p>
          <a:p>
            <a:pPr lvl="1"/>
            <a:r>
              <a:rPr lang="cs-CZ" dirty="0"/>
              <a:t>K – </a:t>
            </a:r>
            <a:r>
              <a:rPr lang="cs-CZ" dirty="0" err="1"/>
              <a:t>knowleage</a:t>
            </a:r>
            <a:r>
              <a:rPr lang="cs-CZ" dirty="0"/>
              <a:t> – dám znalost (informaci): </a:t>
            </a:r>
            <a:r>
              <a:rPr lang="cs-CZ" i="1" dirty="0"/>
              <a:t>neposílej nikomu svou nahou fotku</a:t>
            </a:r>
          </a:p>
          <a:p>
            <a:pPr lvl="1"/>
            <a:r>
              <a:rPr lang="cs-CZ" dirty="0"/>
              <a:t>A – </a:t>
            </a:r>
            <a:r>
              <a:rPr lang="cs-CZ" dirty="0" err="1"/>
              <a:t>attitude</a:t>
            </a:r>
            <a:r>
              <a:rPr lang="cs-CZ" dirty="0"/>
              <a:t> – postoj (ptám se, co si o tom myslí): </a:t>
            </a:r>
            <a:r>
              <a:rPr lang="cs-CZ" i="1" dirty="0"/>
              <a:t>co si o tom posílání myslíš?</a:t>
            </a:r>
          </a:p>
          <a:p>
            <a:pPr lvl="1"/>
            <a:r>
              <a:rPr lang="cs-CZ" dirty="0"/>
              <a:t>B – </a:t>
            </a:r>
            <a:r>
              <a:rPr lang="cs-CZ" dirty="0" err="1"/>
              <a:t>behavior</a:t>
            </a:r>
            <a:r>
              <a:rPr lang="cs-CZ" dirty="0"/>
              <a:t> – chování, akce: </a:t>
            </a:r>
            <a:r>
              <a:rPr lang="cs-CZ" i="1" dirty="0"/>
              <a:t>co se stane, když tu fotku někomu pošleš?</a:t>
            </a:r>
          </a:p>
          <a:p>
            <a:pPr lvl="1"/>
            <a:r>
              <a:rPr lang="cs-CZ" dirty="0"/>
              <a:t>orientace nikoliv pouze na úroveň informací, ale především na kvalitu postojů a změnu chování. např. posílení schopnosti mladých lidí čelit tlaku k užívání návykových látek zvýšeným sebevědomím, nácvikem asertivity a schopností odmítat, zkvalitněním sociální komunikace a schopnosti obstát v kolektivu a řešit problémy sociálně přiměřeným způsobem,</a:t>
            </a:r>
          </a:p>
          <a:p>
            <a:r>
              <a:rPr lang="cs-CZ" b="1" dirty="0"/>
              <a:t>jasný a strukturovaný program</a:t>
            </a:r>
            <a:r>
              <a:rPr lang="cs-CZ" dirty="0"/>
              <a:t> (předem daná metodika, požadavky na vzdělání a kompetence lektorů, časové ohraničení, vymezená témata a pravidla, shrnující závěr),</a:t>
            </a:r>
          </a:p>
          <a:p>
            <a:r>
              <a:rPr lang="cs-CZ" dirty="0"/>
              <a:t>důraz na </a:t>
            </a:r>
            <a:r>
              <a:rPr lang="cs-CZ" b="1" dirty="0"/>
              <a:t>kontext programu</a:t>
            </a:r>
            <a:r>
              <a:rPr lang="cs-CZ" dirty="0"/>
              <a:t> (respektování specifik dané lokality, spolupráce s rodiči, spolupráce institucí zapojených do programu prevence).</a:t>
            </a:r>
          </a:p>
          <a:p>
            <a:r>
              <a:rPr lang="cs-CZ" b="1" dirty="0" err="1"/>
              <a:t>denormalizace</a:t>
            </a:r>
            <a:r>
              <a:rPr lang="cs-CZ" dirty="0"/>
              <a:t> - primární prevence má přispívat k vytvoření takového sociálního klimatu, které není příznivé k šíření rizikového chování, „rizikové chování zde není normální“,</a:t>
            </a:r>
          </a:p>
        </p:txBody>
      </p:sp>
    </p:spTree>
    <p:extLst>
      <p:ext uri="{BB962C8B-B14F-4D97-AF65-F5344CB8AC3E}">
        <p14:creationId xmlns:p14="http://schemas.microsoft.com/office/powerpoint/2010/main" val="348763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3C76D4-AE12-2DE5-2183-9B7C04D63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188" y="1698308"/>
            <a:ext cx="11279187" cy="2606039"/>
          </a:xfrm>
        </p:spPr>
        <p:txBody>
          <a:bodyPr/>
          <a:lstStyle/>
          <a:p>
            <a:pPr algn="ctr"/>
            <a:r>
              <a:rPr lang="cs-CZ" b="1" dirty="0"/>
              <a:t>Co mohu dělat jako učitel, pokud mám podezření, že žák užívá návykové látky?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B63A58-DFEA-851F-EBA3-C7B66E148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303520"/>
            <a:ext cx="8915399" cy="600142"/>
          </a:xfrm>
        </p:spPr>
        <p:txBody>
          <a:bodyPr>
            <a:normAutofit/>
          </a:bodyPr>
          <a:lstStyle/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2760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41FA6428-BFA8-2AD0-2A12-7303F965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840" y="517430"/>
            <a:ext cx="8911687" cy="1280890"/>
          </a:xfrm>
        </p:spPr>
        <p:txBody>
          <a:bodyPr/>
          <a:lstStyle/>
          <a:p>
            <a:r>
              <a:rPr lang="cs-CZ" dirty="0"/>
              <a:t>Možné varovné signály, že dítě užívá návykové látky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1DCABA97-2CD6-2799-1CF5-E82900CA8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840" y="1798320"/>
            <a:ext cx="10251440" cy="4663440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chemeClr val="tx1"/>
                </a:solidFill>
                <a:effectLst/>
                <a:latin typeface="inherit"/>
              </a:rPr>
              <a:t>Nadměrná vyčerpanost a snadná unavitelnost, neobvyklá ospalost nebo naopak nespavost.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chemeClr val="tx1"/>
                </a:solidFill>
                <a:effectLst/>
                <a:latin typeface="inherit"/>
              </a:rPr>
              <a:t>Neodůvodněné střídání nálad, neobvyklá podrážděnost nebo agresivita.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chemeClr val="tx1"/>
                </a:solidFill>
                <a:effectLst/>
                <a:latin typeface="inherit"/>
              </a:rPr>
              <a:t>Ztráta chuti k jídlu a výraznější hubnutí.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chemeClr val="tx1"/>
                </a:solidFill>
                <a:effectLst/>
                <a:latin typeface="inherit"/>
              </a:rPr>
              <a:t>Změna okruhu přátel a hodnot – zhoršený prospěch, ztráta zájmu o koníčky.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chemeClr val="tx1"/>
                </a:solidFill>
                <a:effectLst/>
                <a:latin typeface="inherit"/>
              </a:rPr>
              <a:t>Změny v oblékání a úbytek péče o zevnějšek.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chemeClr val="tx1"/>
                </a:solidFill>
                <a:effectLst/>
                <a:latin typeface="inherit"/>
              </a:rPr>
              <a:t>Časté lži a tajnůstkářství, změny názorů.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  <a:latin typeface="inherit"/>
              </a:rPr>
              <a:t>Neobvyklá finanční spotřeba,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inherit"/>
              </a:rPr>
              <a:t> ztráty peněz či věcí.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chemeClr val="tx1"/>
                </a:solidFill>
                <a:effectLst/>
                <a:latin typeface="inherit"/>
              </a:rPr>
              <a:t>Kožní defekty – nápadně a dlouhodobě zhoršená pleť, problém s hojením drobných ran.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chemeClr val="tx1"/>
                </a:solidFill>
                <a:effectLst/>
                <a:latin typeface="inherit"/>
              </a:rPr>
              <a:t>Nález pomůcek pro užívání – zapalovače, kuřácké potřeby, láhve apod., nebo samotné látky 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17D7586-3749-03DA-1E33-711C477E7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0" y="305229"/>
            <a:ext cx="1811972" cy="181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8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FC88D7-0B65-A000-4C46-001A8E20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Mám podezření a co dál…?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DC5C83-729D-A156-885F-D02DF2FAD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442720"/>
            <a:ext cx="10352087" cy="494792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Nepanikařit</a:t>
            </a:r>
            <a:r>
              <a:rPr lang="cs-CZ" sz="2000" dirty="0"/>
              <a:t>, zhodnotit své silné stránky a omezení</a:t>
            </a:r>
          </a:p>
          <a:p>
            <a:r>
              <a:rPr lang="cs-CZ" sz="2000" dirty="0"/>
              <a:t>Informovat se, poradit se s odborníkem,…</a:t>
            </a:r>
          </a:p>
          <a:p>
            <a:r>
              <a:rPr lang="cs-CZ" sz="2000" dirty="0"/>
              <a:t>Naplánovat rozhovor, koncentrovat se na vztah a empatii</a:t>
            </a:r>
          </a:p>
          <a:p>
            <a:pPr lvl="1"/>
            <a:r>
              <a:rPr lang="cs-CZ" sz="1800" dirty="0"/>
              <a:t>podávat pomocnou ruku, povzbudit k poradenství</a:t>
            </a:r>
          </a:p>
          <a:p>
            <a:pPr lvl="1"/>
            <a:r>
              <a:rPr lang="cs-CZ" sz="1800" dirty="0"/>
              <a:t>nevyjadřovat toleranci, ale respekt, poslouchat</a:t>
            </a:r>
          </a:p>
          <a:p>
            <a:pPr lvl="1"/>
            <a:r>
              <a:rPr lang="cs-CZ" sz="1800" dirty="0"/>
              <a:t>netrestat za názor, neodsuzovat</a:t>
            </a:r>
          </a:p>
          <a:p>
            <a:pPr lvl="1"/>
            <a:r>
              <a:rPr lang="cs-CZ" sz="1800" dirty="0"/>
              <a:t>nesnažit se přesvědčovat k okamžité změně, citově nevydírat</a:t>
            </a:r>
          </a:p>
          <a:p>
            <a:pPr lvl="1"/>
            <a:r>
              <a:rPr lang="cs-CZ" sz="1800" dirty="0"/>
              <a:t>být otevřeni – neslibovat to, co nemůžeme splnit</a:t>
            </a:r>
          </a:p>
          <a:p>
            <a:pPr lvl="1"/>
            <a:r>
              <a:rPr lang="cs-CZ" sz="1800" dirty="0"/>
              <a:t>případně informovat zákonné zástupce</a:t>
            </a:r>
          </a:p>
          <a:p>
            <a:pPr marL="0" indent="0">
              <a:buNone/>
            </a:pPr>
            <a:r>
              <a:rPr lang="cs-CZ" dirty="0"/>
              <a:t>V případě výskytu návykové látky ve škole</a:t>
            </a:r>
          </a:p>
          <a:p>
            <a:r>
              <a:rPr lang="cs-CZ" dirty="0"/>
              <a:t>Policie, zákonní zástupci, OSPOD</a:t>
            </a:r>
          </a:p>
          <a:p>
            <a:r>
              <a:rPr lang="cs-CZ" dirty="0"/>
              <a:t>vnitřní předpisy školy</a:t>
            </a:r>
          </a:p>
          <a:p>
            <a:pPr marL="457200" lvl="1" indent="0">
              <a:buNone/>
            </a:pPr>
            <a:endParaRPr lang="cs-CZ" sz="1800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15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ABB4E-05F7-8BBB-A50F-1C3A0C6AF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731155"/>
            <a:ext cx="8418512" cy="1280890"/>
          </a:xfrm>
        </p:spPr>
        <p:txBody>
          <a:bodyPr/>
          <a:lstStyle/>
          <a:p>
            <a:r>
              <a:rPr lang="cs-CZ" dirty="0"/>
              <a:t>Děkuji za pozornost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A7FE1C-954A-3776-6160-0E48D2B2F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594757"/>
            <a:ext cx="9010650" cy="5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8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68BC61-FEB3-D018-A1C7-B5C280036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104900"/>
            <a:ext cx="10542587" cy="4806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800" b="1" dirty="0">
                <a:solidFill>
                  <a:schemeClr val="accent3"/>
                </a:solidFill>
              </a:rPr>
              <a:t>Prevence PRIMÁRNÍ (předcházení)</a:t>
            </a:r>
          </a:p>
          <a:p>
            <a:pPr marL="0" indent="0">
              <a:buNone/>
            </a:pPr>
            <a:r>
              <a:rPr lang="cs-CZ" sz="4800" b="1" dirty="0">
                <a:solidFill>
                  <a:schemeClr val="accent3"/>
                </a:solidFill>
              </a:rPr>
              <a:t>Prevence SEKUNDÁRNÍ (léčba)</a:t>
            </a:r>
          </a:p>
          <a:p>
            <a:pPr marL="0" indent="0">
              <a:buNone/>
            </a:pPr>
            <a:r>
              <a:rPr lang="cs-CZ" sz="4800" b="1" dirty="0">
                <a:solidFill>
                  <a:schemeClr val="accent3"/>
                </a:solidFill>
              </a:rPr>
              <a:t>Prevence TERCIÁLNÍ (doléčování + </a:t>
            </a:r>
            <a:r>
              <a:rPr lang="cs-CZ" sz="4800" b="1" dirty="0" err="1">
                <a:solidFill>
                  <a:schemeClr val="accent3"/>
                </a:solidFill>
              </a:rPr>
              <a:t>harm</a:t>
            </a:r>
            <a:r>
              <a:rPr lang="cs-CZ" sz="4800" b="1" dirty="0">
                <a:solidFill>
                  <a:schemeClr val="accent3"/>
                </a:solidFill>
              </a:rPr>
              <a:t> </a:t>
            </a:r>
            <a:r>
              <a:rPr lang="cs-CZ" sz="4800" b="1" dirty="0" err="1">
                <a:solidFill>
                  <a:schemeClr val="accent3"/>
                </a:solidFill>
              </a:rPr>
              <a:t>reduction</a:t>
            </a:r>
            <a:r>
              <a:rPr lang="cs-CZ" sz="4800" b="1" dirty="0">
                <a:solidFill>
                  <a:schemeClr val="accent3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17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68BC61-FEB3-D018-A1C7-B5C280036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104900"/>
            <a:ext cx="10542587" cy="4806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800" b="1" dirty="0">
                <a:solidFill>
                  <a:schemeClr val="accent3"/>
                </a:solidFill>
              </a:rPr>
              <a:t>Primární prevence nespecifická</a:t>
            </a:r>
          </a:p>
          <a:p>
            <a:r>
              <a:rPr lang="cs-CZ" sz="3200" b="1" dirty="0">
                <a:solidFill>
                  <a:schemeClr val="accent3"/>
                </a:solidFill>
              </a:rPr>
              <a:t>aktivní trávení volného času (kroužek)</a:t>
            </a:r>
          </a:p>
          <a:p>
            <a:pPr marL="0" indent="0">
              <a:buNone/>
            </a:pPr>
            <a:endParaRPr lang="cs-CZ" sz="32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cs-CZ" sz="4400" b="1" dirty="0">
                <a:solidFill>
                  <a:schemeClr val="accent3"/>
                </a:solidFill>
              </a:rPr>
              <a:t>Primární prevence specifická = cílená</a:t>
            </a:r>
          </a:p>
          <a:p>
            <a:r>
              <a:rPr lang="cs-CZ" sz="2400" b="1" dirty="0">
                <a:solidFill>
                  <a:schemeClr val="accent3"/>
                </a:solidFill>
              </a:rPr>
              <a:t>VŠEOBECNÁ primární prevence</a:t>
            </a:r>
          </a:p>
          <a:p>
            <a:r>
              <a:rPr lang="cs-CZ" sz="2400" b="1" dirty="0">
                <a:solidFill>
                  <a:schemeClr val="accent3"/>
                </a:solidFill>
              </a:rPr>
              <a:t>SELEKTIVNÍ primární prevence</a:t>
            </a:r>
          </a:p>
          <a:p>
            <a:r>
              <a:rPr lang="cs-CZ" sz="2400" b="1" dirty="0">
                <a:solidFill>
                  <a:schemeClr val="accent3"/>
                </a:solidFill>
              </a:rPr>
              <a:t>INDIKOVANÁ primární prevence</a:t>
            </a:r>
          </a:p>
          <a:p>
            <a:pPr marL="0" indent="0">
              <a:buNone/>
            </a:pPr>
            <a:endParaRPr lang="cs-CZ" sz="2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4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D2AE38-A1D8-951A-7E96-CA4B156F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874" y="690785"/>
            <a:ext cx="8911687" cy="1280890"/>
          </a:xfrm>
        </p:spPr>
        <p:txBody>
          <a:bodyPr>
            <a:normAutofit/>
          </a:bodyPr>
          <a:lstStyle/>
          <a:p>
            <a:r>
              <a:rPr lang="cs-CZ" sz="4400" dirty="0"/>
              <a:t>VŠEOBECNÁ primární prevence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6C626A-AD06-526A-F999-5763548B7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1562101"/>
            <a:ext cx="10523537" cy="4886324"/>
          </a:xfrm>
        </p:spPr>
        <p:txBody>
          <a:bodyPr>
            <a:normAutofit fontScale="85000" lnSpcReduction="10000"/>
          </a:bodyPr>
          <a:lstStyle/>
          <a:p>
            <a:pPr marL="228600" indent="-228600">
              <a:lnSpc>
                <a:spcPct val="100000"/>
              </a:lnSpc>
              <a:buSzPts val="2800"/>
            </a:pPr>
            <a:r>
              <a:rPr lang="cs-CZ" sz="3200" dirty="0"/>
              <a:t>Jedná se o prevenci ve smyslu </a:t>
            </a:r>
            <a:r>
              <a:rPr lang="cs-CZ" sz="3200" b="1" dirty="0"/>
              <a:t>předcházení rizikovému chování</a:t>
            </a:r>
            <a:r>
              <a:rPr lang="cs-CZ" sz="3200" dirty="0"/>
              <a:t>, které se ve třídě ještě </a:t>
            </a:r>
            <a:r>
              <a:rPr lang="cs-CZ" sz="3200" b="1" dirty="0"/>
              <a:t>nevyskytuje</a:t>
            </a:r>
            <a:r>
              <a:rPr lang="cs-CZ" sz="3200" dirty="0"/>
              <a:t>. </a:t>
            </a:r>
          </a:p>
          <a:p>
            <a:r>
              <a:rPr lang="pl-PL" sz="3200" dirty="0"/>
              <a:t>Zaměřuje na běžnou populaci děti </a:t>
            </a:r>
            <a:r>
              <a:rPr lang="cs-CZ" sz="3200" dirty="0"/>
              <a:t>a mládeže bez rozdělovaní na méně či více rizikové skupiny, zohledňuje pouze její věkové složeni a případná specifika daná např. sociálními </a:t>
            </a:r>
            <a:r>
              <a:rPr lang="pl-PL" sz="3200" dirty="0"/>
              <a:t>nebo jinymi faktory.</a:t>
            </a:r>
          </a:p>
          <a:p>
            <a:r>
              <a:rPr lang="pl-PL" sz="3200" dirty="0"/>
              <a:t>Jedna se o programy většinou pro větši </a:t>
            </a:r>
            <a:r>
              <a:rPr lang="cs-CZ" sz="3200" dirty="0"/>
              <a:t>počet osob (obvykle třida či menši sociální skupina).</a:t>
            </a:r>
          </a:p>
          <a:p>
            <a:r>
              <a:rPr lang="cs-CZ" sz="3200" dirty="0"/>
              <a:t>Ve třídě je bezpečno, žáci jsou na tom s úrovní rizikového chování stejně</a:t>
            </a:r>
          </a:p>
          <a:p>
            <a:r>
              <a:rPr lang="cs-CZ" sz="3200" i="1" dirty="0"/>
              <a:t>Program o marihuaně, kde žáci mají minimální zkušenosti</a:t>
            </a:r>
          </a:p>
          <a:p>
            <a:endParaRPr lang="cs-CZ" sz="32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1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39ce74b5a_0_51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 algn="ctr">
              <a:spcBef>
                <a:spcPts val="0"/>
              </a:spcBef>
              <a:buClr>
                <a:srgbClr val="366092"/>
              </a:buClr>
              <a:buSzPct val="100000"/>
            </a:pPr>
            <a:r>
              <a:rPr lang="cs-CZ" b="1" i="1" dirty="0">
                <a:solidFill>
                  <a:srgbClr val="366092"/>
                </a:solidFill>
              </a:rPr>
              <a:t>Důležitý aspekt všeobecné prevence</a:t>
            </a:r>
            <a:endParaRPr b="1" i="1" dirty="0">
              <a:solidFill>
                <a:srgbClr val="366092"/>
              </a:solidFill>
            </a:endParaRPr>
          </a:p>
        </p:txBody>
      </p:sp>
      <p:sp>
        <p:nvSpPr>
          <p:cNvPr id="111" name="Google Shape;111;gd39ce74b5a_0_51"/>
          <p:cNvSpPr txBox="1">
            <a:spLocks noGrp="1"/>
          </p:cNvSpPr>
          <p:nvPr>
            <p:ph type="body" idx="1"/>
          </p:nvPr>
        </p:nvSpPr>
        <p:spPr>
          <a:xfrm>
            <a:off x="1266825" y="1600200"/>
            <a:ext cx="9744075" cy="4526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/>
          <a:p>
            <a:pPr marL="0" indent="0">
              <a:spcBef>
                <a:spcPts val="0"/>
              </a:spcBef>
              <a:buSzPct val="90000"/>
              <a:buNone/>
            </a:pPr>
            <a:r>
              <a:rPr lang="cs-CZ" sz="2400" b="1" dirty="0"/>
              <a:t>Měli bychom s dětmi i dospívajícími mluvit přiměřeně často. (plánovaně a vědomě) Např. třídnické hodiny nebo programy </a:t>
            </a:r>
            <a:r>
              <a:rPr lang="cs-CZ" sz="2400" b="1" dirty="0" err="1"/>
              <a:t>vš</a:t>
            </a:r>
            <a:r>
              <a:rPr lang="cs-CZ" sz="2400" b="1" dirty="0"/>
              <a:t>. prevence.</a:t>
            </a:r>
            <a:endParaRPr sz="2400" b="1" dirty="0"/>
          </a:p>
          <a:p>
            <a:pPr marL="0" indent="0">
              <a:spcBef>
                <a:spcPts val="0"/>
              </a:spcBef>
              <a:buSzPct val="90000"/>
              <a:buNone/>
            </a:pPr>
            <a:endParaRPr sz="2400" b="1" dirty="0"/>
          </a:p>
          <a:p>
            <a:pPr>
              <a:spcBef>
                <a:spcPts val="304"/>
              </a:spcBef>
              <a:buSzPct val="100000"/>
              <a:buFont typeface="Wingdings" panose="05000000000000000000" pitchFamily="2" charset="2"/>
              <a:buChar char="Ø"/>
            </a:pPr>
            <a:r>
              <a:rPr lang="cs-CZ" sz="2400" dirty="0"/>
              <a:t>Především v pohodových situacích, </a:t>
            </a:r>
            <a:endParaRPr sz="2400" dirty="0"/>
          </a:p>
          <a:p>
            <a:pPr>
              <a:spcBef>
                <a:spcPts val="304"/>
              </a:spcBef>
              <a:buSzPct val="100000"/>
              <a:buFont typeface="Wingdings" panose="05000000000000000000" pitchFamily="2" charset="2"/>
              <a:buChar char="Ø"/>
            </a:pPr>
            <a:r>
              <a:rPr lang="cs-CZ" sz="2400" dirty="0"/>
              <a:t>o tom, o čem chtějí mluvit oni, </a:t>
            </a:r>
            <a:endParaRPr sz="2400" dirty="0"/>
          </a:p>
          <a:p>
            <a:pPr>
              <a:spcBef>
                <a:spcPts val="304"/>
              </a:spcBef>
              <a:buSzPct val="100000"/>
              <a:buFont typeface="Wingdings" panose="05000000000000000000" pitchFamily="2" charset="2"/>
              <a:buChar char="Ø"/>
            </a:pPr>
            <a:r>
              <a:rPr lang="cs-CZ" sz="2400" dirty="0"/>
              <a:t>občas se necháme o něčem poučit.</a:t>
            </a:r>
            <a:endParaRPr sz="2400" dirty="0"/>
          </a:p>
          <a:p>
            <a:pPr marL="0" indent="0">
              <a:spcBef>
                <a:spcPts val="304"/>
              </a:spcBef>
              <a:buClr>
                <a:schemeClr val="dk1"/>
              </a:buClr>
              <a:buSzPct val="100000"/>
              <a:buNone/>
            </a:pPr>
            <a:endParaRPr sz="2400" dirty="0"/>
          </a:p>
          <a:p>
            <a:pPr marL="0" indent="0">
              <a:spcBef>
                <a:spcPts val="304"/>
              </a:spcBef>
              <a:buClr>
                <a:schemeClr val="dk1"/>
              </a:buClr>
              <a:buSzPct val="100000"/>
              <a:buNone/>
            </a:pPr>
            <a:r>
              <a:rPr lang="cs-CZ" sz="2400" b="1" dirty="0"/>
              <a:t>Výhoda: </a:t>
            </a:r>
            <a:r>
              <a:rPr lang="cs-CZ" sz="2400" dirty="0"/>
              <a:t>Když pak přijde „problém“, dítě zná způsob našeho chování a ví, co od nás může čekat. </a:t>
            </a:r>
            <a:endParaRPr sz="2400" dirty="0"/>
          </a:p>
          <a:p>
            <a:pPr marL="0" indent="0">
              <a:spcBef>
                <a:spcPts val="304"/>
              </a:spcBef>
              <a:buClr>
                <a:schemeClr val="dk1"/>
              </a:buClr>
              <a:buSzPct val="100000"/>
              <a:buNone/>
            </a:pPr>
            <a:r>
              <a:rPr lang="cs-CZ" sz="2400" dirty="0"/>
              <a:t>Potlačí se tak jeho strach z toho, co se stane. Může  být více otevřené a snad nám bude i věřit.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D2AE38-A1D8-951A-7E96-CA4B156F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874" y="690785"/>
            <a:ext cx="8911687" cy="1280890"/>
          </a:xfrm>
        </p:spPr>
        <p:txBody>
          <a:bodyPr>
            <a:normAutofit/>
          </a:bodyPr>
          <a:lstStyle/>
          <a:p>
            <a:r>
              <a:rPr lang="cs-CZ" sz="4400" dirty="0"/>
              <a:t>SELEKTIVNÍ primární prevence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6C626A-AD06-526A-F999-5763548B7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1704975"/>
            <a:ext cx="10523537" cy="4206247"/>
          </a:xfrm>
        </p:spPr>
        <p:txBody>
          <a:bodyPr>
            <a:normAutofit fontScale="92500"/>
          </a:bodyPr>
          <a:lstStyle/>
          <a:p>
            <a:r>
              <a:rPr lang="pl-PL" sz="3200" dirty="0"/>
              <a:t>zaměřuje na skupiny osob, u kterych </a:t>
            </a:r>
            <a:r>
              <a:rPr lang="cs-CZ" sz="3200" dirty="0"/>
              <a:t>jsou ve zvýšené míře přítomny rizikové faktory pro vznik a vývoj různých forem rizikového chovaní, tj. jsou víc ohrožené</a:t>
            </a:r>
          </a:p>
          <a:p>
            <a:r>
              <a:rPr lang="cs-CZ" sz="3200" dirty="0"/>
              <a:t>Jde o </a:t>
            </a:r>
            <a:r>
              <a:rPr lang="cs-CZ" sz="3200" b="1" dirty="0"/>
              <a:t>intervenční</a:t>
            </a:r>
            <a:r>
              <a:rPr lang="cs-CZ" sz="3200" dirty="0"/>
              <a:t> programy, tzn. preventivní péči zaměřenou na </a:t>
            </a:r>
            <a:r>
              <a:rPr lang="cs-CZ" sz="3200" b="1" dirty="0"/>
              <a:t>řešení konkrétních problémů ve třídě</a:t>
            </a:r>
            <a:r>
              <a:rPr lang="cs-CZ" sz="3200" dirty="0"/>
              <a:t>.</a:t>
            </a:r>
          </a:p>
          <a:p>
            <a:pPr marL="228600" indent="-228600">
              <a:lnSpc>
                <a:spcPct val="100000"/>
              </a:lnSpc>
              <a:buSzPts val="2800"/>
            </a:pPr>
            <a:r>
              <a:rPr lang="cs-CZ" sz="32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</a:t>
            </a:r>
            <a:r>
              <a:rPr lang="cs-CZ" sz="3200" dirty="0"/>
              <a:t>bezpečí ve třídě už je narušené, někteří žáci jsou více ohroženi (už proběhl experiment)</a:t>
            </a:r>
          </a:p>
          <a:p>
            <a:pPr marL="228600" indent="-228600">
              <a:lnSpc>
                <a:spcPct val="100000"/>
              </a:lnSpc>
              <a:buSzPts val="2800"/>
            </a:pPr>
            <a:r>
              <a:rPr lang="cs-CZ" sz="3200" i="1" dirty="0"/>
              <a:t>Ve třídě skupina experimentátorů s marihuanou</a:t>
            </a:r>
          </a:p>
          <a:p>
            <a:pPr marL="228600" indent="-228600">
              <a:lnSpc>
                <a:spcPct val="100000"/>
              </a:lnSpc>
              <a:buSzPts val="2800"/>
            </a:pPr>
            <a:endParaRPr lang="cs-CZ" sz="3200" dirty="0"/>
          </a:p>
          <a:p>
            <a:pPr marL="228600" indent="-228600">
              <a:lnSpc>
                <a:spcPct val="100000"/>
              </a:lnSpc>
              <a:buSzPts val="2800"/>
            </a:pPr>
            <a:endParaRPr lang="cs-CZ" sz="32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2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D2AE38-A1D8-951A-7E96-CA4B156F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874" y="690785"/>
            <a:ext cx="8911687" cy="1280890"/>
          </a:xfrm>
        </p:spPr>
        <p:txBody>
          <a:bodyPr>
            <a:normAutofit/>
          </a:bodyPr>
          <a:lstStyle/>
          <a:p>
            <a:r>
              <a:rPr lang="cs-CZ" sz="4400" dirty="0"/>
              <a:t>INDIKOVANÁ primární prevence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6C626A-AD06-526A-F999-5763548B7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1552575"/>
            <a:ext cx="11020425" cy="4962525"/>
          </a:xfrm>
        </p:spPr>
        <p:txBody>
          <a:bodyPr>
            <a:noAutofit/>
          </a:bodyPr>
          <a:lstStyle/>
          <a:p>
            <a:r>
              <a:rPr lang="pl-PL" sz="3000" dirty="0"/>
              <a:t>je zaměřena na jedince, kteři jsou vystaveni </a:t>
            </a:r>
            <a:r>
              <a:rPr lang="cs-CZ" sz="3000" dirty="0"/>
              <a:t>působeni výrazně rizikových faktorů, případně u kterých se již vyskytly projevy rizikového chovaní. </a:t>
            </a:r>
          </a:p>
          <a:p>
            <a:r>
              <a:rPr lang="cs-CZ" sz="3000" dirty="0"/>
              <a:t>Snahou je zde podchytit problém co nejdříve, správně posoudit a vyhodnotit potřebnost specifických intervenci a neprodleně tyto intervence zahájit. </a:t>
            </a:r>
          </a:p>
          <a:p>
            <a:r>
              <a:rPr lang="cs-CZ" sz="3000" dirty="0"/>
              <a:t>Jedna se o prací s populaci s výrazně zvýšeným rizikem výskytu či počínajících projevů rizikového chovaní.</a:t>
            </a:r>
          </a:p>
          <a:p>
            <a:r>
              <a:rPr lang="cs-CZ" sz="3000" dirty="0"/>
              <a:t>Ve třídě není bezpečno + nutná individuální práce</a:t>
            </a:r>
          </a:p>
          <a:p>
            <a:r>
              <a:rPr lang="cs-CZ" sz="3000" i="1" dirty="0"/>
              <a:t>Ve třídě je žák </a:t>
            </a:r>
            <a:r>
              <a:rPr lang="cs-CZ" sz="3000" i="1" dirty="0" err="1"/>
              <a:t>hulič</a:t>
            </a:r>
            <a:r>
              <a:rPr lang="cs-CZ" sz="3000" i="1" dirty="0"/>
              <a:t> + dealer</a:t>
            </a:r>
          </a:p>
        </p:txBody>
      </p:sp>
    </p:spTree>
    <p:extLst>
      <p:ext uri="{BB962C8B-B14F-4D97-AF65-F5344CB8AC3E}">
        <p14:creationId xmlns:p14="http://schemas.microsoft.com/office/powerpoint/2010/main" val="288072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 txBox="1">
            <a:spLocks noGrp="1"/>
          </p:cNvSpPr>
          <p:nvPr>
            <p:ph type="title"/>
          </p:nvPr>
        </p:nvSpPr>
        <p:spPr>
          <a:xfrm>
            <a:off x="1981200" y="69775"/>
            <a:ext cx="8229600" cy="1679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366092"/>
              </a:buClr>
              <a:buSzPts val="4400"/>
            </a:pPr>
            <a:r>
              <a:rPr lang="cs-CZ" b="1" i="1" dirty="0">
                <a:solidFill>
                  <a:srgbClr val="366092"/>
                </a:solidFill>
              </a:rPr>
              <a:t>Typy rizikového chování</a:t>
            </a:r>
            <a:endParaRPr b="1" i="1" dirty="0">
              <a:solidFill>
                <a:srgbClr val="366092"/>
              </a:solidFill>
            </a:endParaRPr>
          </a:p>
        </p:txBody>
      </p:sp>
      <p:sp>
        <p:nvSpPr>
          <p:cNvPr id="140" name="Google Shape;140;p11"/>
          <p:cNvSpPr txBox="1">
            <a:spLocks noGrp="1"/>
          </p:cNvSpPr>
          <p:nvPr>
            <p:ph type="body" idx="1"/>
          </p:nvPr>
        </p:nvSpPr>
        <p:spPr>
          <a:xfrm>
            <a:off x="1400174" y="1571626"/>
            <a:ext cx="10086975" cy="48863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cs-CZ" sz="2800" dirty="0"/>
              <a:t>Záškoláctví</a:t>
            </a:r>
            <a:endParaRPr sz="2800" dirty="0"/>
          </a:p>
          <a:p>
            <a:pPr marL="0" indent="0">
              <a:spcBef>
                <a:spcPts val="544"/>
              </a:spcBef>
              <a:buClr>
                <a:schemeClr val="dk1"/>
              </a:buClr>
              <a:buSzPct val="100000"/>
              <a:buNone/>
            </a:pPr>
            <a:r>
              <a:rPr lang="cs-CZ" sz="2800" dirty="0"/>
              <a:t>Šikana a extrémní projevy agrese</a:t>
            </a:r>
            <a:endParaRPr sz="2800" dirty="0"/>
          </a:p>
          <a:p>
            <a:pPr marL="0" indent="0">
              <a:spcBef>
                <a:spcPts val="544"/>
              </a:spcBef>
              <a:buClr>
                <a:schemeClr val="dk1"/>
              </a:buClr>
              <a:buSzPct val="100000"/>
              <a:buNone/>
            </a:pPr>
            <a:r>
              <a:rPr lang="cs-CZ" sz="2800" dirty="0"/>
              <a:t>Extrémně rizikové sporty a rizikové chování v dopravě</a:t>
            </a:r>
            <a:endParaRPr sz="2800" dirty="0"/>
          </a:p>
          <a:p>
            <a:pPr marL="0" indent="0">
              <a:spcBef>
                <a:spcPts val="544"/>
              </a:spcBef>
              <a:buClr>
                <a:schemeClr val="dk1"/>
              </a:buClr>
              <a:buSzPct val="100000"/>
              <a:buNone/>
            </a:pPr>
            <a:r>
              <a:rPr lang="cs-CZ" sz="2800" dirty="0"/>
              <a:t>Rasismus a xenofobie</a:t>
            </a:r>
            <a:endParaRPr sz="2800" dirty="0"/>
          </a:p>
          <a:p>
            <a:pPr marL="0" indent="0">
              <a:spcBef>
                <a:spcPts val="544"/>
              </a:spcBef>
              <a:buClr>
                <a:schemeClr val="dk1"/>
              </a:buClr>
              <a:buSzPct val="100000"/>
              <a:buNone/>
            </a:pPr>
            <a:r>
              <a:rPr lang="cs-CZ" sz="2800" dirty="0"/>
              <a:t>Negativní působení sekt</a:t>
            </a:r>
            <a:endParaRPr sz="2800" dirty="0"/>
          </a:p>
          <a:p>
            <a:pPr marL="0" indent="0">
              <a:spcBef>
                <a:spcPts val="544"/>
              </a:spcBef>
              <a:buClr>
                <a:schemeClr val="dk1"/>
              </a:buClr>
              <a:buSzPct val="100000"/>
              <a:buNone/>
            </a:pPr>
            <a:r>
              <a:rPr lang="cs-CZ" sz="2800" dirty="0"/>
              <a:t>Sexuální rizikové chování</a:t>
            </a:r>
            <a:endParaRPr sz="2800" dirty="0"/>
          </a:p>
          <a:p>
            <a:pPr marL="0" indent="0">
              <a:spcBef>
                <a:spcPts val="544"/>
              </a:spcBef>
              <a:buClr>
                <a:schemeClr val="dk1"/>
              </a:buClr>
              <a:buSzPct val="100000"/>
              <a:buNone/>
            </a:pPr>
            <a:r>
              <a:rPr lang="cs-CZ" sz="2800" dirty="0"/>
              <a:t>Závislostní chování</a:t>
            </a:r>
            <a:endParaRPr sz="2800" dirty="0"/>
          </a:p>
          <a:p>
            <a:pPr marL="0" indent="0">
              <a:spcBef>
                <a:spcPts val="544"/>
              </a:spcBef>
              <a:buClr>
                <a:schemeClr val="dk1"/>
              </a:buClr>
              <a:buSzPct val="100000"/>
              <a:buNone/>
            </a:pPr>
            <a:r>
              <a:rPr lang="cs-CZ" sz="2800" dirty="0"/>
              <a:t>Okruh poruch a problému spojených se syndromem týraného a zanedbávaného dítěte (CAN)</a:t>
            </a:r>
            <a:endParaRPr sz="2800" dirty="0"/>
          </a:p>
          <a:p>
            <a:pPr marL="0" indent="0">
              <a:spcBef>
                <a:spcPts val="544"/>
              </a:spcBef>
              <a:buClr>
                <a:schemeClr val="dk1"/>
              </a:buClr>
              <a:buSzPct val="100000"/>
              <a:buNone/>
            </a:pPr>
            <a:r>
              <a:rPr lang="cs-CZ" sz="2800" dirty="0"/>
              <a:t>Spektrum poruch příjmu potravy</a:t>
            </a:r>
            <a:endParaRPr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23505</TotalTime>
  <Words>1679</Words>
  <Application>Microsoft Office PowerPoint</Application>
  <PresentationFormat>Širokoúhlá obrazovka</PresentationFormat>
  <Paragraphs>172</Paragraphs>
  <Slides>26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Gothic</vt:lpstr>
      <vt:lpstr>inherit</vt:lpstr>
      <vt:lpstr>Open Sans</vt:lpstr>
      <vt:lpstr>Wingdings</vt:lpstr>
      <vt:lpstr>Wingdings 3</vt:lpstr>
      <vt:lpstr>Stébla</vt:lpstr>
      <vt:lpstr>Návykové chování a závislost</vt:lpstr>
      <vt:lpstr>Dělení primární prevence</vt:lpstr>
      <vt:lpstr>Prezentace aplikace PowerPoint</vt:lpstr>
      <vt:lpstr>Prezentace aplikace PowerPoint</vt:lpstr>
      <vt:lpstr>VŠEOBECNÁ primární prevence</vt:lpstr>
      <vt:lpstr>Důležitý aspekt všeobecné prevence</vt:lpstr>
      <vt:lpstr>SELEKTIVNÍ primární prevence</vt:lpstr>
      <vt:lpstr>INDIKOVANÁ primární prevence</vt:lpstr>
      <vt:lpstr>Typy rizikového chování</vt:lpstr>
      <vt:lpstr>Problematické rysy rodinných vztahů – příčiny i následky závislého chování</vt:lpstr>
      <vt:lpstr>Prezentace aplikace PowerPoint</vt:lpstr>
      <vt:lpstr>Harm reduction v adiktologii a prevenci</vt:lpstr>
      <vt:lpstr>Otázky ke scénářům…</vt:lpstr>
      <vt:lpstr>Harm Reduction (HR)</vt:lpstr>
      <vt:lpstr>Východiska HR strategií </vt:lpstr>
      <vt:lpstr>Proč? </vt:lpstr>
      <vt:lpstr>Harm reduction na školách</vt:lpstr>
      <vt:lpstr>Efektivní a neefektivní prevence</vt:lpstr>
      <vt:lpstr>Je toto efektivní prevence?</vt:lpstr>
      <vt:lpstr>Neefektivní přístupy</vt:lpstr>
      <vt:lpstr>Efektivní přístupy</vt:lpstr>
      <vt:lpstr>Efektivní přístupy</vt:lpstr>
      <vt:lpstr>Co mohu dělat jako učitel, pokud mám podezření, že žák užívá návykové látky?</vt:lpstr>
      <vt:lpstr>Možné varovné signály, že dítě užívá návykové látky</vt:lpstr>
      <vt:lpstr>Mám podezření a co dál…?</vt:lpstr>
      <vt:lpstr>Děkuji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Efektivní a neefektivní prevence</dc:title>
  <dc:creator>novotna@podaneruce.cz</dc:creator>
  <cp:lastModifiedBy>skerle@podaneruce.cz.</cp:lastModifiedBy>
  <cp:revision>11</cp:revision>
  <dcterms:created xsi:type="dcterms:W3CDTF">2023-05-23T07:02:37Z</dcterms:created>
  <dcterms:modified xsi:type="dcterms:W3CDTF">2024-11-12T18:59:59Z</dcterms:modified>
</cp:coreProperties>
</file>