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66" r:id="rId2"/>
    <p:sldId id="262" r:id="rId3"/>
    <p:sldId id="257" r:id="rId4"/>
    <p:sldId id="269" r:id="rId5"/>
    <p:sldId id="270" r:id="rId6"/>
    <p:sldId id="271" r:id="rId7"/>
    <p:sldId id="273" r:id="rId8"/>
    <p:sldId id="274" r:id="rId9"/>
    <p:sldId id="258" r:id="rId10"/>
    <p:sldId id="275" r:id="rId11"/>
    <p:sldId id="283" r:id="rId12"/>
    <p:sldId id="260" r:id="rId13"/>
    <p:sldId id="276" r:id="rId14"/>
    <p:sldId id="263" r:id="rId15"/>
    <p:sldId id="264" r:id="rId16"/>
    <p:sldId id="265" r:id="rId17"/>
    <p:sldId id="279" r:id="rId18"/>
    <p:sldId id="280" r:id="rId19"/>
    <p:sldId id="281" r:id="rId20"/>
    <p:sldId id="282" r:id="rId21"/>
    <p:sldId id="268" r:id="rId22"/>
    <p:sldId id="267" r:id="rId23"/>
    <p:sldId id="259" r:id="rId24"/>
  </p:sldIdLst>
  <p:sldSz cx="9144000" cy="6858000" type="screen4x3"/>
  <p:notesSz cx="6708775" cy="97742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00475" y="0"/>
            <a:ext cx="29067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9196-6184-43FC-A3A2-869B3A86EB6A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067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00475" y="9283700"/>
            <a:ext cx="2906713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25A8B-BF61-4D78-B5E8-6067A1D342B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480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2A65B-9E9D-4E34-A0EC-41A9A566542D}" type="datetimeFigureOut">
              <a:rPr lang="cs-CZ" smtClean="0"/>
              <a:pPr/>
              <a:t>28.09.2021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D352-5DA0-426E-9DFF-6170F2507DE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52482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284984"/>
            <a:ext cx="2009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Je dána rovina </a:t>
            </a:r>
            <a:r>
              <a:rPr lang="el-GR" dirty="0"/>
              <a:t>α</a:t>
            </a:r>
            <a:r>
              <a:rPr lang="cs-CZ" dirty="0"/>
              <a:t> a bod A, který na ní neleží. </a:t>
            </a:r>
            <a:r>
              <a:rPr lang="cs-CZ" b="1" dirty="0"/>
              <a:t>poloprostor</a:t>
            </a:r>
            <a:r>
              <a:rPr lang="cs-CZ" dirty="0"/>
              <a:t> – množina všech bodů X prostoru, pro které platí, že mezi body A, X neleží žádný bod roviny </a:t>
            </a:r>
            <a:r>
              <a:rPr lang="el-GR" dirty="0"/>
              <a:t>α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11560" y="2924944"/>
          <a:ext cx="7632848" cy="55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Rovnice" r:id="rId2" imgW="2971800" imgH="215640" progId="Equation.3">
                  <p:embed/>
                </p:oleObj>
              </mc:Choice>
              <mc:Fallback>
                <p:oleObj name="Rovnice" r:id="rId2" imgW="29718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24944"/>
                        <a:ext cx="7632848" cy="554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293096"/>
            <a:ext cx="3282642" cy="127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556D12-59E7-47FE-BE87-C961BA6A6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r>
              <a:rPr lang="cs-CZ" dirty="0"/>
              <a:t>Nechť jsou dány v rovině navzájem různé body A</a:t>
            </a:r>
            <a:r>
              <a:rPr lang="cs-CZ" baseline="-25000" dirty="0"/>
              <a:t>0</a:t>
            </a:r>
            <a:r>
              <a:rPr lang="cs-CZ" dirty="0"/>
              <a:t>, A</a:t>
            </a:r>
            <a:r>
              <a:rPr lang="cs-CZ" baseline="-25000" dirty="0"/>
              <a:t>1</a:t>
            </a:r>
            <a:r>
              <a:rPr lang="cs-CZ" dirty="0"/>
              <a:t>, A</a:t>
            </a:r>
            <a:r>
              <a:rPr lang="cs-CZ" baseline="-25000" dirty="0"/>
              <a:t>3</a:t>
            </a:r>
            <a:r>
              <a:rPr lang="cs-CZ" dirty="0"/>
              <a:t>,… A</a:t>
            </a:r>
            <a:r>
              <a:rPr lang="cs-CZ" baseline="-25000" dirty="0"/>
              <a:t>n-1</a:t>
            </a:r>
            <a:r>
              <a:rPr lang="cs-CZ" dirty="0"/>
              <a:t>, A</a:t>
            </a:r>
            <a:r>
              <a:rPr lang="cs-CZ" baseline="-25000" dirty="0"/>
              <a:t>n</a:t>
            </a:r>
            <a:r>
              <a:rPr lang="cs-CZ" dirty="0"/>
              <a:t>. Lomená čára je sjednocení konečného počtu úseček (A</a:t>
            </a:r>
            <a:r>
              <a:rPr lang="cs-CZ" baseline="-25000" dirty="0"/>
              <a:t>0</a:t>
            </a:r>
            <a:r>
              <a:rPr lang="cs-CZ" dirty="0"/>
              <a:t>A</a:t>
            </a:r>
            <a:r>
              <a:rPr lang="cs-CZ" baseline="-25000" dirty="0"/>
              <a:t>1</a:t>
            </a:r>
            <a:r>
              <a:rPr lang="cs-CZ" dirty="0"/>
              <a:t>, A</a:t>
            </a:r>
            <a:r>
              <a:rPr lang="cs-CZ" baseline="-25000" dirty="0"/>
              <a:t>1</a:t>
            </a:r>
            <a:r>
              <a:rPr lang="cs-CZ" dirty="0"/>
              <a:t> A</a:t>
            </a:r>
            <a:r>
              <a:rPr lang="cs-CZ" baseline="-25000" dirty="0"/>
              <a:t>2</a:t>
            </a:r>
            <a:r>
              <a:rPr lang="cs-CZ" dirty="0"/>
              <a:t>, A</a:t>
            </a:r>
            <a:r>
              <a:rPr lang="cs-CZ" baseline="-25000" dirty="0"/>
              <a:t>2</a:t>
            </a:r>
            <a:r>
              <a:rPr lang="cs-CZ" dirty="0"/>
              <a:t>A</a:t>
            </a:r>
            <a:r>
              <a:rPr lang="cs-CZ" baseline="-25000" dirty="0"/>
              <a:t>3</a:t>
            </a:r>
            <a:r>
              <a:rPr lang="cs-CZ" dirty="0"/>
              <a:t>,… A</a:t>
            </a:r>
            <a:r>
              <a:rPr lang="cs-CZ" baseline="-25000" dirty="0"/>
              <a:t>n-1</a:t>
            </a:r>
            <a:r>
              <a:rPr lang="cs-CZ" dirty="0"/>
              <a:t>A</a:t>
            </a:r>
            <a:r>
              <a:rPr lang="cs-CZ" baseline="-25000" dirty="0"/>
              <a:t>n</a:t>
            </a:r>
            <a:r>
              <a:rPr lang="cs-CZ" dirty="0"/>
              <a:t>), z nichž každé dvě sousední úsečky mají společný pouze jeden (krajní) bod a neleží v téže přímce. </a:t>
            </a:r>
          </a:p>
          <a:p>
            <a:r>
              <a:rPr lang="cs-CZ" dirty="0"/>
              <a:t>uzavřená </a:t>
            </a:r>
          </a:p>
          <a:p>
            <a:r>
              <a:rPr lang="cs-CZ" dirty="0"/>
              <a:t>jednoduchá</a:t>
            </a:r>
          </a:p>
        </p:txBody>
      </p:sp>
    </p:spTree>
    <p:extLst>
      <p:ext uri="{BB962C8B-B14F-4D97-AF65-F5344CB8AC3E}">
        <p14:creationId xmlns:p14="http://schemas.microsoft.com/office/powerpoint/2010/main" val="410957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VZÁJEMNÁ POLOHA DVOU PŘÍMEK V PROSTORU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splývají</a:t>
            </a:r>
          </a:p>
          <a:p>
            <a:r>
              <a:rPr lang="cs-CZ" dirty="0"/>
              <a:t>mají jediný společný bod</a:t>
            </a:r>
          </a:p>
          <a:p>
            <a:r>
              <a:rPr lang="cs-CZ" dirty="0"/>
              <a:t>nemají společný bod a leží v téže rovině</a:t>
            </a:r>
          </a:p>
          <a:p>
            <a:r>
              <a:rPr lang="cs-CZ" dirty="0"/>
              <a:t>nemají společný bod a neleží v téže rovině</a:t>
            </a:r>
          </a:p>
          <a:p>
            <a:endParaRPr lang="cs-CZ" dirty="0"/>
          </a:p>
          <a:p>
            <a:r>
              <a:rPr lang="cs-CZ" dirty="0"/>
              <a:t>pojmenování: rovnoběžné, různoběžné, mimoběžné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/>
              <a:t>DICHOTOMICKÉ SCHÉMA TŘÍDĚNÍ DVOJIC PŘÍMEK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8770937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VZÁJEMNÁ POLOHA PŘÍMKY A ROVINY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přímka nemá s rovinou žádný společný bod</a:t>
            </a:r>
          </a:p>
          <a:p>
            <a:r>
              <a:rPr lang="cs-CZ" dirty="0"/>
              <a:t>přímka má s rovinou jediný společný bod</a:t>
            </a:r>
          </a:p>
          <a:p>
            <a:r>
              <a:rPr lang="cs-CZ" dirty="0"/>
              <a:t>přímka leží v rovině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přímka a rovina jsou rovnoběžné, různoběžné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VZÁJEMNÁ POLOHA DVOU ROVIN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nemají žádný společný bod</a:t>
            </a:r>
          </a:p>
          <a:p>
            <a:r>
              <a:rPr lang="cs-CZ" dirty="0"/>
              <a:t>mají společnou právě jednu přímku</a:t>
            </a:r>
          </a:p>
          <a:p>
            <a:r>
              <a:rPr lang="cs-CZ" dirty="0"/>
              <a:t>obě roviny splývají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rovnoběžné,různoběžné</a:t>
            </a:r>
          </a:p>
          <a:p>
            <a:r>
              <a:rPr lang="cs-CZ" b="1" dirty="0"/>
              <a:t>průsečnice</a:t>
            </a:r>
            <a:r>
              <a:rPr lang="cs-CZ" dirty="0"/>
              <a:t>-společná přímka dvou různoběžných rovin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VZÁJEMNÁ POLOHA TŘÍ ROVIN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cs-CZ" dirty="0"/>
              <a:t>každé dvě z daných rovin jsou rovnoběžné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852936"/>
            <a:ext cx="3051820" cy="299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/>
              <a:t>   dvě z rovin jsou rovnoběžné, třetí je protíná ve dvou rovnoběžných průsečnicích</a:t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04864"/>
            <a:ext cx="3189224" cy="349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/>
              <a:t>    všechny tři roviny procházejí jednou přímkou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921644"/>
            <a:ext cx="3632076" cy="37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/>
              <a:t>  každé dvě roviny se protínají, každé dvě průsečnice jsou různé rovnoběžky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3178017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/>
              <a:t>Axiomy- základní věty, které nedokazujeme</a:t>
            </a:r>
          </a:p>
          <a:p>
            <a:r>
              <a:rPr lang="cs-CZ" dirty="0"/>
              <a:t>Bod, přímka, rovina</a:t>
            </a:r>
          </a:p>
          <a:p>
            <a:r>
              <a:rPr lang="cs-CZ" dirty="0"/>
              <a:t>3. st. před Kristem – </a:t>
            </a:r>
            <a:r>
              <a:rPr lang="cs-CZ" dirty="0" err="1"/>
              <a:t>Eukleides</a:t>
            </a:r>
            <a:r>
              <a:rPr lang="cs-CZ" dirty="0"/>
              <a:t> z Alexandrie spis Základy                                  </a:t>
            </a:r>
          </a:p>
          <a:p>
            <a:r>
              <a:rPr lang="cs-CZ" dirty="0"/>
              <a:t>Vycházel ze zkušeností, praxe,  </a:t>
            </a:r>
          </a:p>
          <a:p>
            <a:r>
              <a:rPr lang="cs-CZ" dirty="0"/>
              <a:t>Odvozoval geometrické věty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4046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AXIOMATICKÁ VÝSTAVBY GEOMETRIE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/>
              <a:t>    tři roviny mají společný jediný bod</a:t>
            </a: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3216782" cy="338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BLUDIŠTĚ, DRÁHY</a:t>
            </a:r>
          </a:p>
        </p:txBody>
      </p:sp>
      <p:pic>
        <p:nvPicPr>
          <p:cNvPr id="2051" name="Picture 3" descr="C:\Users\Michal Novák\Documents\Fotky\od_7-2012_dále_vše\únor_2014\P1330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946749" cy="262088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716016" cy="30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TANTRIX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73016"/>
            <a:ext cx="3848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4295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PRINC A DRAK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388114" cy="37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sz="2800" dirty="0"/>
              <a:t>vzájemné vztahy bodů, přímek a rovin vyjadřují axiomy incidence, uspořádání, rovnoběžnosti</a:t>
            </a:r>
          </a:p>
          <a:p>
            <a:r>
              <a:rPr lang="cs-CZ" sz="2800" dirty="0"/>
              <a:t>axiomy shodnosti, spojitosti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328592"/>
          </a:xfrm>
        </p:spPr>
        <p:txBody>
          <a:bodyPr/>
          <a:lstStyle/>
          <a:p>
            <a:r>
              <a:rPr lang="cs-CZ" sz="2800" dirty="0"/>
              <a:t>Axiomy incidence</a:t>
            </a:r>
          </a:p>
          <a:p>
            <a:r>
              <a:rPr lang="cs-CZ" sz="2800" dirty="0"/>
              <a:t>I</a:t>
            </a:r>
            <a:r>
              <a:rPr lang="cs-CZ" sz="2800" baseline="-25000" dirty="0"/>
              <a:t>1</a:t>
            </a:r>
            <a:r>
              <a:rPr lang="cs-CZ" sz="2800" dirty="0"/>
              <a:t> Dvěma navzájem různými body procházejí jediná přímka.</a:t>
            </a:r>
          </a:p>
          <a:p>
            <a:r>
              <a:rPr lang="cs-CZ" sz="2800" dirty="0"/>
              <a:t>I</a:t>
            </a:r>
            <a:r>
              <a:rPr lang="cs-CZ" sz="2800" baseline="-25000" dirty="0"/>
              <a:t>2 </a:t>
            </a:r>
            <a:r>
              <a:rPr lang="cs-CZ" sz="2800" dirty="0"/>
              <a:t>Na každé přímce leží alespoň dva různé body.</a:t>
            </a:r>
          </a:p>
          <a:p>
            <a:r>
              <a:rPr lang="cs-CZ" sz="2800" dirty="0"/>
              <a:t>I</a:t>
            </a:r>
            <a:r>
              <a:rPr lang="cs-CZ" sz="2800" baseline="-25000" dirty="0"/>
              <a:t>3 </a:t>
            </a:r>
            <a:r>
              <a:rPr lang="cs-CZ" sz="2800" dirty="0"/>
              <a:t>Existuje alespoň jedna trojice bodů, které neleží na téže přímce. </a:t>
            </a:r>
          </a:p>
          <a:p>
            <a:r>
              <a:rPr lang="cs-CZ" sz="2800" dirty="0"/>
              <a:t>I</a:t>
            </a:r>
            <a:r>
              <a:rPr lang="cs-CZ" sz="2800" baseline="-25000" dirty="0"/>
              <a:t>4 </a:t>
            </a:r>
            <a:r>
              <a:rPr lang="cs-CZ" sz="2800" dirty="0"/>
              <a:t>Třemi body, které neleží v žádné přímce, prochází jediná rovina. </a:t>
            </a:r>
          </a:p>
          <a:p>
            <a:r>
              <a:rPr lang="cs-CZ" sz="2800" dirty="0"/>
              <a:t>….</a:t>
            </a:r>
          </a:p>
          <a:p>
            <a:r>
              <a:rPr lang="cs-CZ" sz="2800" dirty="0"/>
              <a:t>I</a:t>
            </a:r>
            <a:r>
              <a:rPr lang="cs-CZ" sz="2800" baseline="-25000" dirty="0"/>
              <a:t>8 </a:t>
            </a:r>
            <a:r>
              <a:rPr lang="cs-CZ" sz="2800" dirty="0"/>
              <a:t>Existuje alespoň jedna čtveřice bodů, které neleží v žádné rovině.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60648"/>
            <a:ext cx="62646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Axiomy eukleidovské geometrie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Axiomy uspořádání</a:t>
            </a:r>
          </a:p>
          <a:p>
            <a:r>
              <a:rPr lang="cs-CZ" dirty="0"/>
              <a:t>U</a:t>
            </a:r>
            <a:r>
              <a:rPr lang="cs-CZ" baseline="-25000" dirty="0"/>
              <a:t>1 </a:t>
            </a:r>
            <a:r>
              <a:rPr lang="cs-CZ" dirty="0"/>
              <a:t>Leží-li bod B mezi body A, C, jsou A, B, C tři různé body přímky a platí také, že bod B leží mezi body C, A.</a:t>
            </a:r>
          </a:p>
          <a:p>
            <a:r>
              <a:rPr lang="cs-CZ" dirty="0"/>
              <a:t>U</a:t>
            </a:r>
            <a:r>
              <a:rPr lang="cs-CZ" baseline="-25000" dirty="0"/>
              <a:t>1 </a:t>
            </a:r>
            <a:r>
              <a:rPr lang="cs-CZ" dirty="0"/>
              <a:t>Jsou-li A, B dva různé body, pak na přímce procházející body A, B existuje alespoň jeden bod C takový, že bod B leží mezi body A, C.</a:t>
            </a:r>
          </a:p>
          <a:p>
            <a:r>
              <a:rPr lang="cs-CZ" dirty="0"/>
              <a:t>….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dirty="0"/>
              <a:t>Axiom rovnoběžnosti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Nechť p je přímka a </a:t>
            </a:r>
            <a:r>
              <a:rPr lang="cs-CZ" dirty="0" err="1"/>
              <a:t>A</a:t>
            </a:r>
            <a:r>
              <a:rPr lang="cs-CZ" dirty="0"/>
              <a:t> bod, který na ní neleží. Pak v rovině určené bodem A </a:t>
            </a:r>
            <a:r>
              <a:rPr lang="cs-CZ" dirty="0" err="1"/>
              <a:t>a</a:t>
            </a:r>
            <a:r>
              <a:rPr lang="cs-CZ" dirty="0"/>
              <a:t> přímkou p leží nejvýše jedna přímka procházející bodem A, která nemá s přímkou p žádný společný bod.</a:t>
            </a:r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GEOMETRICKÉ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vztahy, symboly</a:t>
            </a:r>
          </a:p>
          <a:p>
            <a:r>
              <a:rPr lang="cs-CZ" b="1" dirty="0"/>
              <a:t>úsečka AB </a:t>
            </a:r>
            <a:r>
              <a:rPr lang="cs-CZ" dirty="0"/>
              <a:t>– množina všech bodů prostoru, která obsahuje body A, B a všechny body, které leží mezi body A, B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27584" y="3861048"/>
          <a:ext cx="5663217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ovnice" r:id="rId2" imgW="2425680" imgH="215640" progId="Equation.3">
                  <p:embed/>
                </p:oleObj>
              </mc:Choice>
              <mc:Fallback>
                <p:oleObj name="Rovnice" r:id="rId2" imgW="24256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861048"/>
                        <a:ext cx="5663217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r>
              <a:rPr lang="cs-CZ" b="1" dirty="0"/>
              <a:t>polopřímka AB</a:t>
            </a:r>
            <a:r>
              <a:rPr lang="cs-CZ" dirty="0"/>
              <a:t> – množina bodů prostoru, která obsahuje všechny body úsečky AB a dále všechny takové body X, pro které platí, že B leží mezi body A, X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polopřímka opačná k polopřímce AB </a:t>
            </a:r>
            <a:r>
              <a:rPr lang="cs-CZ" dirty="0"/>
              <a:t>– množina bodů prostoru, která obsahuje bod A </a:t>
            </a:r>
            <a:r>
              <a:rPr lang="cs-CZ" dirty="0" err="1"/>
              <a:t>a</a:t>
            </a:r>
            <a:r>
              <a:rPr lang="cs-CZ" dirty="0"/>
              <a:t> dále všechny body X, pro které platí, že A leží mezi body X, B</a:t>
            </a:r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899592" y="2636912"/>
          <a:ext cx="6156060" cy="612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Rovnice" r:id="rId2" imgW="2171520" imgH="215640" progId="Equation.3">
                  <p:embed/>
                </p:oleObj>
              </mc:Choice>
              <mc:Fallback>
                <p:oleObj name="Rovnice" r:id="rId2" imgW="21715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636912"/>
                        <a:ext cx="6156060" cy="612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899592" y="5805264"/>
          <a:ext cx="5522248" cy="57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Rovnice" r:id="rId4" imgW="2070000" imgH="215640" progId="Equation.3">
                  <p:embed/>
                </p:oleObj>
              </mc:Choice>
              <mc:Fallback>
                <p:oleObj name="Rovnice" r:id="rId4" imgW="20700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805264"/>
                        <a:ext cx="5522248" cy="575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/>
              <a:t>Je dána přímka</a:t>
            </a:r>
            <a:r>
              <a:rPr lang="cs-CZ" i="1" dirty="0"/>
              <a:t> p </a:t>
            </a:r>
            <a:r>
              <a:rPr lang="cs-CZ" dirty="0"/>
              <a:t>a bod A, který na ní neleží. </a:t>
            </a:r>
            <a:r>
              <a:rPr lang="cs-CZ" b="1" dirty="0"/>
              <a:t>polorovina </a:t>
            </a:r>
            <a:r>
              <a:rPr lang="cs-CZ" b="1" dirty="0" err="1"/>
              <a:t>pA</a:t>
            </a:r>
            <a:r>
              <a:rPr lang="cs-CZ" b="1" dirty="0"/>
              <a:t> </a:t>
            </a:r>
            <a:r>
              <a:rPr lang="cs-CZ" dirty="0"/>
              <a:t>– množina všech bodů X roviny </a:t>
            </a:r>
            <a:r>
              <a:rPr lang="cs-CZ" dirty="0" err="1"/>
              <a:t>pA</a:t>
            </a:r>
            <a:r>
              <a:rPr lang="cs-CZ" dirty="0"/>
              <a:t>, pro které platí, že mezi body A, X neleží žádný bod přímky p (p je hraniční přímka)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polorovina opačná k polorovině </a:t>
            </a:r>
            <a:r>
              <a:rPr lang="cs-CZ" b="1" dirty="0" err="1"/>
              <a:t>pA</a:t>
            </a:r>
            <a:r>
              <a:rPr lang="cs-CZ" b="1" dirty="0"/>
              <a:t> </a:t>
            </a:r>
            <a:r>
              <a:rPr lang="cs-CZ" dirty="0"/>
              <a:t>– množina všech bodů X roviny </a:t>
            </a:r>
            <a:r>
              <a:rPr lang="cs-CZ" dirty="0" err="1"/>
              <a:t>pA</a:t>
            </a:r>
            <a:r>
              <a:rPr lang="cs-CZ" dirty="0"/>
              <a:t> takových, že úsečky XA mají s přímkou p společný bod</a:t>
            </a:r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755576" y="2780928"/>
          <a:ext cx="7941147" cy="53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ovnice" r:id="rId2" imgW="3174840" imgH="215640" progId="Equation.3">
                  <p:embed/>
                </p:oleObj>
              </mc:Choice>
              <mc:Fallback>
                <p:oleObj name="Rovnice" r:id="rId2" imgW="31748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80928"/>
                        <a:ext cx="7941147" cy="5399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Rovnice" r:id="rId4" imgW="114120" imgH="215640" progId="Equation.3">
                  <p:embed/>
                </p:oleObj>
              </mc:Choice>
              <mc:Fallback>
                <p:oleObj name="Rovnice" r:id="rId4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641</Words>
  <Application>Microsoft Office PowerPoint</Application>
  <PresentationFormat>Předvádění na obrazovce (4:3)</PresentationFormat>
  <Paragraphs>72</Paragraphs>
  <Slides>23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Motiv sady Office</vt:lpstr>
      <vt:lpstr>Rovnice</vt:lpstr>
      <vt:lpstr>GEOMETRIE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GEOMETRICKÉ POJMY</vt:lpstr>
      <vt:lpstr>Prezentace aplikace PowerPoint</vt:lpstr>
      <vt:lpstr>Prezentace aplikace PowerPoint</vt:lpstr>
      <vt:lpstr>Prezentace aplikace PowerPoint</vt:lpstr>
      <vt:lpstr>Prezentace aplikace PowerPoint</vt:lpstr>
      <vt:lpstr>VZÁJEMNÁ POLOHA DVOU PŘÍMEK V PROSTORU</vt:lpstr>
      <vt:lpstr>DICHOTOMICKÉ SCHÉMA TŘÍDĚNÍ DVOJIC PŘÍMEK</vt:lpstr>
      <vt:lpstr>VZÁJEMNÁ POLOHA PŘÍMKY A ROVINY</vt:lpstr>
      <vt:lpstr>VZÁJEMNÁ POLOHA DVOU ROVIN</vt:lpstr>
      <vt:lpstr>VZÁJEMNÁ POLOHA TŘÍ ROVIN</vt:lpstr>
      <vt:lpstr>   dvě z rovin jsou rovnoběžné, třetí je protíná ve dvou rovnoběžných průsečnicích </vt:lpstr>
      <vt:lpstr>    všechny tři roviny procházejí jednou přímkou </vt:lpstr>
      <vt:lpstr>  každé dvě roviny se protínají, každé dvě průsečnice jsou různé rovnoběžky </vt:lpstr>
      <vt:lpstr>    tři roviny mají společný jediný bod</vt:lpstr>
      <vt:lpstr>BLUDIŠTĚ, DRÁHY</vt:lpstr>
      <vt:lpstr>TANTRIX</vt:lpstr>
      <vt:lpstr>PRINC A DRAK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GEOMETRICKÉ POJMY</dc:title>
  <dc:creator>Michal Novák</dc:creator>
  <cp:lastModifiedBy>Eva Nováková</cp:lastModifiedBy>
  <cp:revision>57</cp:revision>
  <cp:lastPrinted>2016-02-29T12:33:48Z</cp:lastPrinted>
  <dcterms:created xsi:type="dcterms:W3CDTF">2014-02-19T19:42:48Z</dcterms:created>
  <dcterms:modified xsi:type="dcterms:W3CDTF">2021-09-28T19:43:20Z</dcterms:modified>
</cp:coreProperties>
</file>