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Tahoma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CNnPEH2LPLAEx86pak5YUG5hj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321"/>
        <p:guide pos="5418"/>
        <p:guide pos="682"/>
        <p:guide pos="2766"/>
        <p:guide pos="29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Tahoma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18"/>
          <p:cNvSpPr txBox="1"/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35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, text - dva sloupce">
  <p:cSld name="Obrázky, text - dva sloupc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539998" y="718713"/>
            <a:ext cx="3915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" name="Google Shape;86;p27"/>
          <p:cNvSpPr txBox="1"/>
          <p:nvPr>
            <p:ph idx="2" type="body"/>
          </p:nvPr>
        </p:nvSpPr>
        <p:spPr>
          <a:xfrm>
            <a:off x="539999" y="4500000"/>
            <a:ext cx="3915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3" type="body"/>
          </p:nvPr>
        </p:nvSpPr>
        <p:spPr>
          <a:xfrm>
            <a:off x="540543" y="4068000"/>
            <a:ext cx="3915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5"/>
              <a:buFont typeface="Arial"/>
              <a:buNone/>
              <a:defRPr b="1" sz="825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4" type="body"/>
          </p:nvPr>
        </p:nvSpPr>
        <p:spPr>
          <a:xfrm>
            <a:off x="4688459" y="4500000"/>
            <a:ext cx="3915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5" type="body"/>
          </p:nvPr>
        </p:nvSpPr>
        <p:spPr>
          <a:xfrm>
            <a:off x="4689002" y="4068000"/>
            <a:ext cx="3915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5"/>
              <a:buFont typeface="Arial"/>
              <a:buNone/>
              <a:defRPr b="1" sz="825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6" type="body"/>
          </p:nvPr>
        </p:nvSpPr>
        <p:spPr>
          <a:xfrm>
            <a:off x="4688459" y="718713"/>
            <a:ext cx="3915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95" name="Google Shape;9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1" showMasterSp="0">
  <p:cSld name="Rozdělovník (alternativní)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29"/>
          <p:cNvSpPr txBox="1"/>
          <p:nvPr>
            <p:ph type="title"/>
          </p:nvPr>
        </p:nvSpPr>
        <p:spPr>
          <a:xfrm>
            <a:off x="298876" y="2900365"/>
            <a:ext cx="3934889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" type="subTitle"/>
          </p:nvPr>
        </p:nvSpPr>
        <p:spPr>
          <a:xfrm>
            <a:off x="298876" y="4116403"/>
            <a:ext cx="3934889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35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0" name="Google Shape;100;p29"/>
          <p:cNvSpPr/>
          <p:nvPr>
            <p:ph idx="2" type="pic"/>
          </p:nvPr>
        </p:nvSpPr>
        <p:spPr>
          <a:xfrm>
            <a:off x="4572000" y="1"/>
            <a:ext cx="457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540000" y="6228000"/>
            <a:ext cx="3693765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inverzní" showMasterSp="0">
  <p:cSld name="Úvodní snímek - inverzní">
    <p:bg>
      <p:bgPr>
        <a:solidFill>
          <a:srgbClr val="FF73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30"/>
          <p:cNvSpPr txBox="1"/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" type="subTitle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35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2" showMasterSp="0">
  <p:cSld name="Rozdělovník (alternativní) 2">
    <p:bg>
      <p:bgPr>
        <a:solidFill>
          <a:srgbClr val="FF73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31"/>
          <p:cNvSpPr txBox="1"/>
          <p:nvPr>
            <p:ph type="title"/>
          </p:nvPr>
        </p:nvSpPr>
        <p:spPr>
          <a:xfrm>
            <a:off x="298876" y="2900365"/>
            <a:ext cx="3934889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" type="subTitle"/>
          </p:nvPr>
        </p:nvSpPr>
        <p:spPr>
          <a:xfrm>
            <a:off x="298876" y="4116403"/>
            <a:ext cx="3934889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35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31"/>
          <p:cNvSpPr/>
          <p:nvPr>
            <p:ph idx="2" type="pic"/>
          </p:nvPr>
        </p:nvSpPr>
        <p:spPr>
          <a:xfrm>
            <a:off x="4572000" y="1"/>
            <a:ext cx="457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1"/>
          <p:cNvSpPr txBox="1"/>
          <p:nvPr>
            <p:ph idx="11" type="ftr"/>
          </p:nvPr>
        </p:nvSpPr>
        <p:spPr>
          <a:xfrm>
            <a:off x="540000" y="6228000"/>
            <a:ext cx="3693765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 obrázkem">
  <p:cSld name="Inverzní s obrázkem">
    <p:bg>
      <p:bgPr>
        <a:solidFill>
          <a:srgbClr val="FF73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/>
          <p:nvPr>
            <p:ph idx="2" type="pic"/>
          </p:nvPr>
        </p:nvSpPr>
        <p:spPr>
          <a:xfrm>
            <a:off x="0" y="1"/>
            <a:ext cx="9144000" cy="584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2"/>
          <p:cNvSpPr txBox="1"/>
          <p:nvPr>
            <p:ph idx="1" type="body"/>
          </p:nvPr>
        </p:nvSpPr>
        <p:spPr>
          <a:xfrm>
            <a:off x="540000" y="6040796"/>
            <a:ext cx="6416982" cy="51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9" name="Google Shape;11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PED slide">
  <p:cSld name="MUNI PED slide">
    <p:bg>
      <p:bgPr>
        <a:solidFill>
          <a:srgbClr val="FF73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1017" y="2731338"/>
            <a:ext cx="5381966" cy="139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19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20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2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obsah">
  <p:cSld name="Pouze obsah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540544" y="1296001"/>
            <a:ext cx="8064104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porovnání">
  <p:cSld name="Nadpis, podnadpis a porovnání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40544" y="1296001"/>
            <a:ext cx="3915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4688459" y="1290515"/>
            <a:ext cx="3915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extem">
  <p:cSld name="Obrázek s texte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b="0" sz="15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  <a:defRPr sz="1200"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" name="Google Shape;59;p24"/>
          <p:cNvSpPr/>
          <p:nvPr>
            <p:ph idx="2" type="pic"/>
          </p:nvPr>
        </p:nvSpPr>
        <p:spPr>
          <a:xfrm>
            <a:off x="547132" y="1665288"/>
            <a:ext cx="4655843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4"/>
          <p:cNvSpPr txBox="1"/>
          <p:nvPr>
            <p:ph idx="3" type="body"/>
          </p:nvPr>
        </p:nvSpPr>
        <p:spPr>
          <a:xfrm>
            <a:off x="540544" y="1296001"/>
            <a:ext cx="8064104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3330000" y="1692003"/>
            <a:ext cx="2483644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539999" y="4414271"/>
            <a:ext cx="2484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3" type="body"/>
          </p:nvPr>
        </p:nvSpPr>
        <p:spPr>
          <a:xfrm>
            <a:off x="3330000" y="4414271"/>
            <a:ext cx="2484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6120900" y="4414270"/>
            <a:ext cx="2484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b="0" sz="112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13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25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5" type="body"/>
          </p:nvPr>
        </p:nvSpPr>
        <p:spPr>
          <a:xfrm>
            <a:off x="540544" y="4025136"/>
            <a:ext cx="2483644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b="0" sz="750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6" type="body"/>
          </p:nvPr>
        </p:nvSpPr>
        <p:spPr>
          <a:xfrm>
            <a:off x="3330357" y="4025136"/>
            <a:ext cx="2483644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b="0" sz="750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7" type="body"/>
          </p:nvPr>
        </p:nvSpPr>
        <p:spPr>
          <a:xfrm>
            <a:off x="6121077" y="4025136"/>
            <a:ext cx="2483644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b="0" sz="750"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8" type="body"/>
          </p:nvPr>
        </p:nvSpPr>
        <p:spPr>
          <a:xfrm>
            <a:off x="540000" y="1692003"/>
            <a:ext cx="2483644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9" type="body"/>
          </p:nvPr>
        </p:nvSpPr>
        <p:spPr>
          <a:xfrm>
            <a:off x="6120001" y="1692003"/>
            <a:ext cx="2483644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3" type="body"/>
          </p:nvPr>
        </p:nvSpPr>
        <p:spPr>
          <a:xfrm>
            <a:off x="540544" y="1296001"/>
            <a:ext cx="8064104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>
  <p:cSld name="Pouze nadpi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" name="Google Shape;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17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13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Arial"/>
              <a:buNone/>
              <a:defRPr b="0" i="0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7qc8bUSkY2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6sWzDLMNKPx3y5vMUwd6QCbc2nV5zzq57flogbkYkCI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mUn277Nw95c" TargetMode="External"/><Relationship Id="rId4" Type="http://schemas.openxmlformats.org/officeDocument/2006/relationships/hyperlink" Target="https://www.youtube.com/watch?v=TBEpV558AK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BkrgkslnD9g" TargetMode="External"/><Relationship Id="rId4" Type="http://schemas.openxmlformats.org/officeDocument/2006/relationships/hyperlink" Target="https://www.latkovky.cz/user/documents/helle-slowparenting-minibook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9zat9ef1vH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Muaa9Wki1Xs" TargetMode="External"/><Relationship Id="rId4" Type="http://schemas.openxmlformats.org/officeDocument/2006/relationships/hyperlink" Target="https://www.youtube.com/watch?v=Muaa9Wki1Xs" TargetMode="External"/><Relationship Id="rId5" Type="http://schemas.openxmlformats.org/officeDocument/2006/relationships/hyperlink" Target="https://www.youtube.com/watch?v=u8aAwjzZeuY" TargetMode="External"/><Relationship Id="rId6" Type="http://schemas.openxmlformats.org/officeDocument/2006/relationships/hyperlink" Target="https://www.youtube.com/watch?v=174pYUcwn7w&amp;index=1&amp;list=PLm8fI1AtD8zfkQ_QmPXjJeGap2o6G6C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Alternativní přístupy v předškolním vzdělávání</a:t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cs-CZ"/>
              <a:t>Mgr. et Mgr. Lucie Grůzová, Ph.D. 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3" name="Google Shape;273;p10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Daltonský plán</a:t>
            </a:r>
            <a:endParaRPr/>
          </a:p>
        </p:txBody>
      </p:sp>
      <p:grpSp>
        <p:nvGrpSpPr>
          <p:cNvPr id="274" name="Google Shape;274;p10"/>
          <p:cNvGrpSpPr/>
          <p:nvPr/>
        </p:nvGrpSpPr>
        <p:grpSpPr>
          <a:xfrm>
            <a:off x="540000" y="1692696"/>
            <a:ext cx="8064900" cy="4138609"/>
            <a:chOff x="0" y="694"/>
            <a:chExt cx="8064900" cy="4138609"/>
          </a:xfrm>
        </p:grpSpPr>
        <p:sp>
          <p:nvSpPr>
            <p:cNvPr id="275" name="Google Shape;275;p10"/>
            <p:cNvSpPr/>
            <p:nvPr/>
          </p:nvSpPr>
          <p:spPr>
            <a:xfrm>
              <a:off x="0" y="694"/>
              <a:ext cx="8064900" cy="1933612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917" y="435757"/>
              <a:ext cx="1063486" cy="106348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233321" y="694"/>
              <a:ext cx="5678293" cy="1933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 txBox="1"/>
            <p:nvPr/>
          </p:nvSpPr>
          <p:spPr>
            <a:xfrm>
              <a:off x="2233321" y="694"/>
              <a:ext cx="5678293" cy="1933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4625" lIns="204625" spcFirstLastPara="1" rIns="204625" wrap="square" tIns="204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Rozdělení učeben podle předmětových okrsků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Měsíční program pro žáka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Samostatné získání vědomostí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Individuální přístup k výuce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svoboda rozhodování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práce svým tempem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učitel – je pomocník a rádce</a:t>
              </a:r>
              <a:endPara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0" y="2205691"/>
              <a:ext cx="8064900" cy="1933612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584917" y="2640753"/>
              <a:ext cx="1063486" cy="106348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2233321" y="2205691"/>
              <a:ext cx="5678293" cy="1933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2233321" y="2205691"/>
              <a:ext cx="5678293" cy="1933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4625" lIns="204625" spcFirstLastPara="1" rIns="204625" wrap="square" tIns="204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V Brně rozšířené školky i školy s daltonskými prvky.</a:t>
              </a:r>
              <a:endPara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88" name="Google Shape;288;p11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9" name="Google Shape;289;p11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Freinetovská škola</a:t>
            </a:r>
            <a:endParaRPr/>
          </a:p>
        </p:txBody>
      </p:sp>
      <p:sp>
        <p:nvSpPr>
          <p:cNvPr id="290" name="Google Shape;290;p11"/>
          <p:cNvSpPr txBox="1"/>
          <p:nvPr>
            <p:ph idx="1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Alternativní školy Freinetovského typu jsou nejvíce rozšířeny ve Francii. Přitom F. škola v pravém slova smyslu se vyskytuje poměrně zřídka. Charakteristické pro tyto školy je ruční lis.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grpSp>
        <p:nvGrpSpPr>
          <p:cNvPr id="291" name="Google Shape;291;p11"/>
          <p:cNvGrpSpPr/>
          <p:nvPr/>
        </p:nvGrpSpPr>
        <p:grpSpPr>
          <a:xfrm>
            <a:off x="4688460" y="1791886"/>
            <a:ext cx="3914999" cy="3959234"/>
            <a:chOff x="0" y="90381"/>
            <a:chExt cx="3914999" cy="3959234"/>
          </a:xfrm>
        </p:grpSpPr>
        <p:sp>
          <p:nvSpPr>
            <p:cNvPr id="292" name="Google Shape;292;p11"/>
            <p:cNvSpPr/>
            <p:nvPr/>
          </p:nvSpPr>
          <p:spPr>
            <a:xfrm>
              <a:off x="0" y="90381"/>
              <a:ext cx="3914999" cy="1959457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 txBox="1"/>
            <p:nvPr/>
          </p:nvSpPr>
          <p:spPr>
            <a:xfrm>
              <a:off x="95653" y="186034"/>
              <a:ext cx="3723693" cy="1768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Zakladatel francouzský učitel Célestin Freinet, představitel myšlenky tzv. pracovní školy. 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0" y="2090158"/>
              <a:ext cx="3914999" cy="1959457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95653" y="2185811"/>
              <a:ext cx="3723693" cy="1768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Hlavní idea jeho pedagogických snah, rozvíjených ve 20. letech, zní „Z života pro život prací“. Ve svém hlavním díle Moderní francouzská škola razil koncepci o nutnosti vybavit třídu různými pracovními koutky, ve kterých se mohou děti individuálně nebo ve skupinách věnovat činnostem z oblasti přírodních věd a techniky, domácím pracem, umělecké tvorbě, jazykové komunikaci.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301" name="Google Shape;301;p12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2" name="Google Shape;302;p12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Jenská škola – Jenský plán</a:t>
            </a:r>
            <a:endParaRPr/>
          </a:p>
        </p:txBody>
      </p:sp>
      <p:grpSp>
        <p:nvGrpSpPr>
          <p:cNvPr id="303" name="Google Shape;303;p12"/>
          <p:cNvGrpSpPr/>
          <p:nvPr/>
        </p:nvGrpSpPr>
        <p:grpSpPr>
          <a:xfrm>
            <a:off x="405000" y="1273078"/>
            <a:ext cx="8064900" cy="4139070"/>
            <a:chOff x="0" y="463"/>
            <a:chExt cx="8064900" cy="4139070"/>
          </a:xfrm>
        </p:grpSpPr>
        <p:sp>
          <p:nvSpPr>
            <p:cNvPr id="304" name="Google Shape;304;p12"/>
            <p:cNvSpPr/>
            <p:nvPr/>
          </p:nvSpPr>
          <p:spPr>
            <a:xfrm>
              <a:off x="0" y="463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33136" y="33599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Jejím zakladatelem je německý pedagog Peter Petersen. Vedl od roku 1923 pokusnou školu při universitě v Jeně, kterou postupně přebudoval na školu pracovní, tzv. jenský plán. Nejdůležitější rysy Jenského plánu: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0" y="692519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33136" y="725655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Učební skupiny žáků, přesahující ročník. Žáci nejsou sdružováni mechanicky podle jednotlivých ročníků, ale podle věkových skupin (např. 6 – 8 let)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0" y="1384574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33136" y="1417710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Rytmický týdenní plán skupiny: vyvážené střídání pedag. situací (rozhovor, hra, práce, slavnost)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0" y="2076629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33136" y="2109765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„školní obytný pokoj“, tj. místnost, na jejímž vytváření se podílejí děti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0" y="2768684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33136" y="2801820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neuplatňuje se vysvědčení v tradiční formě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0" y="3460739"/>
              <a:ext cx="8064900" cy="67879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 txBox="1"/>
            <p:nvPr/>
          </p:nvSpPr>
          <p:spPr>
            <a:xfrm>
              <a:off x="33136" y="3493875"/>
              <a:ext cx="7998628" cy="612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 Jenském plánu jde o vytvoření bohatého podnětného a volného edukačního prostředí pro děti.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321" name="Google Shape;321;p13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2" name="Google Shape;322;p13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Začít spolu</a:t>
            </a:r>
            <a:endParaRPr/>
          </a:p>
        </p:txBody>
      </p:sp>
      <p:sp>
        <p:nvSpPr>
          <p:cNvPr id="323" name="Google Shape;323;p13"/>
          <p:cNvSpPr txBox="1"/>
          <p:nvPr>
            <p:ph idx="2" type="body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9000" rtl="0" algn="just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800">
                <a:latin typeface="Arial"/>
                <a:ea typeface="Arial"/>
                <a:cs typeface="Arial"/>
                <a:sym typeface="Arial"/>
              </a:rPr>
              <a:t>Program Začít spolu (ZaS)</a:t>
            </a: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cs-CZ" sz="1800">
                <a:latin typeface="Arial"/>
                <a:ea typeface="Arial"/>
                <a:cs typeface="Arial"/>
                <a:sym typeface="Arial"/>
              </a:rPr>
              <a:t>vznikl definitivně ve spolupráci Children´s Resources Internacional (RSI) v New Yorku a Sörosovy nadace OSF (Open Society Fund) a  jeho základní filozofií  je podpora rozvoje vzdělanosti na základě promyšleného (pedagogického) modelu pro budoucí generace otevřených společností (Walsh 1998, s. 5).</a:t>
            </a: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9000" rtl="0" algn="just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ZaS je  vzdělávací program zdůrazňující: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8888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i="1" lang="cs-CZ" sz="1800">
                <a:latin typeface="Arial"/>
                <a:ea typeface="Arial"/>
                <a:cs typeface="Arial"/>
                <a:sym typeface="Arial"/>
              </a:rPr>
              <a:t>individuální přístup k dítěti;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8888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i="1" lang="cs-CZ" sz="1800">
                <a:latin typeface="Arial"/>
                <a:ea typeface="Arial"/>
                <a:cs typeface="Arial"/>
                <a:sym typeface="Arial"/>
              </a:rPr>
              <a:t>partnerství rodiny, školy a širší společnosti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;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8888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b="0" i="1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inkluzi dětí se speciálními potřebami</a:t>
            </a:r>
            <a:r>
              <a:rPr b="0"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8888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b="0" i="1" lang="cs-CZ" sz="1800">
                <a:latin typeface="Arial"/>
                <a:ea typeface="Arial"/>
                <a:cs typeface="Arial"/>
                <a:sym typeface="Arial"/>
              </a:rPr>
              <a:t>aktivizující výukové strategie;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8888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b="0" i="1" lang="cs-CZ" sz="1800">
                <a:latin typeface="Arial"/>
                <a:ea typeface="Arial"/>
                <a:cs typeface="Arial"/>
                <a:sym typeface="Arial"/>
              </a:rPr>
              <a:t>individuální vzdělávací program.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9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https://youtu.be/7qc8bUSkY2w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/>
              <a:t>Doporučená četba: https://www.zacitspolu.eu/o-programu/standardy-kou/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329" name="Google Shape;329;p14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0" name="Google Shape;330;p14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Diskuze</a:t>
            </a:r>
            <a:endParaRPr/>
          </a:p>
        </p:txBody>
      </p:sp>
      <p:pic>
        <p:nvPicPr>
          <p:cNvPr descr="Jak dobře získat zpětné odkazy z diskuzí a dostat firmu do povědomí | Aira  blog" id="331" name="Google Shape;331;p14"/>
          <p:cNvPicPr preferRelativeResize="0"/>
          <p:nvPr/>
        </p:nvPicPr>
        <p:blipFill rotWithShape="1">
          <a:blip r:embed="rId3">
            <a:alphaModFix/>
          </a:blip>
          <a:srcRect b="0" l="0" r="5434" t="0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2" name="Google Shape;332;p14"/>
          <p:cNvSpPr txBox="1"/>
          <p:nvPr>
            <p:ph idx="2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Jsou odlišnosti mezi tradičními školami a alternativami stále stejně výrazné? 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Přiblížila se tradiční škola alternativám (např. po poslední školské reformě?)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Co lze vytknout alternativním školám?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Zvolili byste pro Vaše dítě alternativní školu? Jakou a proč?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338" name="Google Shape;338;p15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9" name="Google Shape;339;p15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Kterou alternativu půjdete pozorovat?</a:t>
            </a:r>
            <a:endParaRPr/>
          </a:p>
        </p:txBody>
      </p:sp>
      <p:sp>
        <p:nvSpPr>
          <p:cNvPr id="340" name="Google Shape;340;p15"/>
          <p:cNvSpPr txBox="1"/>
          <p:nvPr>
            <p:ph idx="1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>
                <a:solidFill>
                  <a:srgbClr val="3A3A3A"/>
                </a:solidFill>
                <a:latin typeface="Open Sans"/>
                <a:ea typeface="Open Sans"/>
                <a:cs typeface="Open Sans"/>
                <a:sym typeface="Open Sans"/>
              </a:rPr>
              <a:t>Zapište se do tabulky: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u="sng" strike="noStrike">
                <a:solidFill>
                  <a:srgbClr val="3A3A3A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https://docs.google.com/spreadsheets/d/16sWzDLMNKPx3y5vMUwd6QCbc2nV5zzq57flogbkYkCI/edit?usp=sharing</a:t>
            </a:r>
            <a:endParaRPr b="0" i="0">
              <a:solidFill>
                <a:srgbClr val="3A3A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15"/>
          <p:cNvSpPr txBox="1"/>
          <p:nvPr>
            <p:ph idx="2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347" name="Google Shape;347;p16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8" name="Google Shape;348;p16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Těším se příště!</a:t>
            </a:r>
            <a:br>
              <a:rPr lang="cs-CZ"/>
            </a:br>
            <a:endParaRPr/>
          </a:p>
        </p:txBody>
      </p:sp>
      <p:pic>
        <p:nvPicPr>
          <p:cNvPr descr="Na shledanou v různých jazycích plakáty na zeď • plakáty sbohem, sbohem,  zahraniční | myloview.cz" id="349" name="Google Shape;34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272" y="1654138"/>
            <a:ext cx="6204809" cy="384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135" name="Google Shape;135;p2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p2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Zakončení předmětu</a:t>
            </a:r>
            <a:endParaRPr/>
          </a:p>
        </p:txBody>
      </p:sp>
      <p:grpSp>
        <p:nvGrpSpPr>
          <p:cNvPr id="137" name="Google Shape;137;p2"/>
          <p:cNvGrpSpPr/>
          <p:nvPr/>
        </p:nvGrpSpPr>
        <p:grpSpPr>
          <a:xfrm>
            <a:off x="540000" y="1693341"/>
            <a:ext cx="8064900" cy="4137319"/>
            <a:chOff x="0" y="1339"/>
            <a:chExt cx="8064900" cy="4137319"/>
          </a:xfrm>
        </p:grpSpPr>
        <p:sp>
          <p:nvSpPr>
            <p:cNvPr id="138" name="Google Shape;138;p2"/>
            <p:cNvSpPr/>
            <p:nvPr/>
          </p:nvSpPr>
          <p:spPr>
            <a:xfrm>
              <a:off x="0" y="1339"/>
              <a:ext cx="8064900" cy="570664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2626" y="129738"/>
              <a:ext cx="313865" cy="31386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117" y="1339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659117" y="1339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Pro úspěšné absolvování předmětu je potřeba:</a:t>
              </a:r>
              <a:endParaRPr b="0" i="0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0" y="714670"/>
              <a:ext cx="8064900" cy="570664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626" y="843069"/>
              <a:ext cx="313865" cy="31386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9117" y="714670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659117" y="714670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1) Vybrat si jednu z alternativ a domluvit si v nějaké instituci náhled. </a:t>
              </a:r>
              <a:endParaRPr b="0" i="0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0" y="1428001"/>
              <a:ext cx="8064900" cy="570664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72626" y="1556400"/>
              <a:ext cx="313865" cy="31386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9117" y="1428001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659117" y="1428001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2) Z hospitace si vést záznamy, které Vám poslouží jako podklady k prezentaci o vámi zvolené alternativě. </a:t>
              </a:r>
              <a:endParaRPr b="0" i="0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141398"/>
              <a:ext cx="8064900" cy="675000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72626" y="2269731"/>
              <a:ext cx="313865" cy="31386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59117" y="2141332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659117" y="2141332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3) </a:t>
              </a:r>
              <a:r>
                <a:rPr b="1" i="0" lang="cs-CZ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Prezentovat výsledky z hospitace spolužákům a kriticky zhodnotit co vámi zvolená pedagogika (ne)přináší a co vám dala do další praxe.</a:t>
              </a:r>
              <a:endPara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0" y="2854663"/>
              <a:ext cx="8064900" cy="570664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2626" y="2983062"/>
              <a:ext cx="313865" cy="31386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9117" y="2854663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659117" y="2854663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4) Komentovat práce kolegů.</a:t>
              </a:r>
              <a:endParaRPr b="0" i="0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0" y="3567994"/>
              <a:ext cx="8064900" cy="570664"/>
            </a:xfrm>
            <a:prstGeom prst="roundRect">
              <a:avLst>
                <a:gd fmla="val 10000" name="adj"/>
              </a:avLst>
            </a:prstGeom>
            <a:solidFill>
              <a:srgbClr val="F9C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2626" y="3696393"/>
              <a:ext cx="313865" cy="31386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5998" l="0" r="0" t="-15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59117" y="3567994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659117" y="3567994"/>
              <a:ext cx="7405782" cy="57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375" lIns="60375" spcFirstLastPara="1" rIns="60375" wrap="square" tIns="6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b="1" i="0" lang="cs-CZ" sz="17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5) Prostudovat materiály k hodině.</a:t>
              </a:r>
              <a:endParaRPr b="0" i="0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167" name="Google Shape;167;p3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8" name="Google Shape;168;p3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Rozehřátí</a:t>
            </a:r>
            <a:endParaRPr/>
          </a:p>
        </p:txBody>
      </p:sp>
      <p:pic>
        <p:nvPicPr>
          <p:cNvPr descr="Jak se správně rozehřát před tréninkem 1/1 - Kruhový.cz" id="169" name="Google Shape;16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" l="0" r="36879" t="0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0" name="Google Shape;170;p3"/>
          <p:cNvSpPr txBox="1"/>
          <p:nvPr>
            <p:ph idx="2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2 otázky na začátek: 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Co znamená alternativa dnes? 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FF"/>
                </a:highlight>
              </a:rPr>
              <a:t>V čem se alternativní školy liší od tradičních škol?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cs-CZ"/>
              <a:t>Cíl dnešní přednášky: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1) představení možností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/>
              <a:t>2) výběr jedné cesty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176" name="Google Shape;176;p4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77" name="Google Shape;177;p4"/>
          <p:cNvGrpSpPr/>
          <p:nvPr/>
        </p:nvGrpSpPr>
        <p:grpSpPr>
          <a:xfrm>
            <a:off x="515639" y="1543133"/>
            <a:ext cx="8089261" cy="4196398"/>
            <a:chOff x="0" y="92468"/>
            <a:chExt cx="8089261" cy="4196398"/>
          </a:xfrm>
        </p:grpSpPr>
        <p:sp>
          <p:nvSpPr>
            <p:cNvPr id="178" name="Google Shape;178;p4"/>
            <p:cNvSpPr/>
            <p:nvPr/>
          </p:nvSpPr>
          <p:spPr>
            <a:xfrm>
              <a:off x="0" y="92468"/>
              <a:ext cx="8089261" cy="136039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66409" y="158877"/>
              <a:ext cx="7956443" cy="122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cs-CZ" sz="2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dnes kontroverzní slovo - bylo to</a:t>
              </a:r>
              <a:r>
                <a:rPr b="0" i="0" lang="cs-CZ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takové vzdělávání, které je odlišné od vzdělávání nabízeného státem nebo jinými tradičními institucemi.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0" y="1510467"/>
              <a:ext cx="8089261" cy="136039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6409" y="1576876"/>
              <a:ext cx="7956443" cy="122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lang="cs-CZ" sz="2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Dříve byly</a:t>
              </a:r>
              <a:r>
                <a:rPr b="0" i="0" lang="cs-CZ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jsou spojeny s radikálními koncepcemi vzdělávání 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(např. odmítání formálního kurikula, formálních metod výuky, příklon k něčemu).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2928467"/>
              <a:ext cx="8089261" cy="136039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66409" y="2994876"/>
              <a:ext cx="7956443" cy="122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 současné době nejednotnost v terminologii, alternativní je buď cokoli, co se odlišuje, nebo naopak pouze vzdělávání založené na myšlenkách reformních škol z počátku 20. stol. (Waldorf, Montessori, Dalton)</a:t>
              </a:r>
              <a:endPara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84" name="Google Shape;184;p4"/>
          <p:cNvSpPr txBox="1"/>
          <p:nvPr/>
        </p:nvSpPr>
        <p:spPr>
          <a:xfrm>
            <a:off x="499500" y="828877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Alternativní pedagogika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1" name="Google Shape;191;p5"/>
          <p:cNvSpPr txBox="1"/>
          <p:nvPr>
            <p:ph type="title"/>
          </p:nvPr>
        </p:nvSpPr>
        <p:spPr>
          <a:xfrm>
            <a:off x="540000" y="740625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/>
              <a:t>Reformní hnutí - Historický a kulturní kontext 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/>
              <a:t>1. poloviny 20. století</a:t>
            </a:r>
            <a:br>
              <a:rPr lang="cs-CZ"/>
            </a:br>
            <a:endParaRPr/>
          </a:p>
        </p:txBody>
      </p:sp>
      <p:grpSp>
        <p:nvGrpSpPr>
          <p:cNvPr id="192" name="Google Shape;192;p5"/>
          <p:cNvGrpSpPr/>
          <p:nvPr/>
        </p:nvGrpSpPr>
        <p:grpSpPr>
          <a:xfrm>
            <a:off x="540000" y="1694023"/>
            <a:ext cx="8064900" cy="4135954"/>
            <a:chOff x="0" y="2021"/>
            <a:chExt cx="8064900" cy="4135954"/>
          </a:xfrm>
        </p:grpSpPr>
        <p:cxnSp>
          <p:nvCxnSpPr>
            <p:cNvPr id="193" name="Google Shape;193;p5"/>
            <p:cNvCxnSpPr/>
            <p:nvPr/>
          </p:nvCxnSpPr>
          <p:spPr>
            <a:xfrm>
              <a:off x="0" y="2021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4" name="Google Shape;194;p5"/>
            <p:cNvSpPr/>
            <p:nvPr/>
          </p:nvSpPr>
          <p:spPr>
            <a:xfrm>
              <a:off x="0" y="2021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0" y="2021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Kritika tradiční školy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96" name="Google Shape;196;p5"/>
            <p:cNvCxnSpPr/>
            <p:nvPr/>
          </p:nvCxnSpPr>
          <p:spPr>
            <a:xfrm>
              <a:off x="0" y="346684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7" name="Google Shape;197;p5"/>
            <p:cNvSpPr/>
            <p:nvPr/>
          </p:nvSpPr>
          <p:spPr>
            <a:xfrm>
              <a:off x="0" y="346684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346684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Intelektualistické zaměření, nebere v potaz komplexní rozvoj jedince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99" name="Google Shape;199;p5"/>
            <p:cNvCxnSpPr/>
            <p:nvPr/>
          </p:nvCxnSpPr>
          <p:spPr>
            <a:xfrm>
              <a:off x="0" y="691347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0" name="Google Shape;200;p5"/>
            <p:cNvSpPr/>
            <p:nvPr/>
          </p:nvSpPr>
          <p:spPr>
            <a:xfrm>
              <a:off x="0" y="691347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0" y="691347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Mechanický způsob učení s převažující pasivitou žáků, podcenění rozvoje tvůrčích schopností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02" name="Google Shape;202;p5"/>
            <p:cNvCxnSpPr/>
            <p:nvPr/>
          </p:nvCxnSpPr>
          <p:spPr>
            <a:xfrm>
              <a:off x="0" y="1036010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3" name="Google Shape;203;p5"/>
            <p:cNvSpPr/>
            <p:nvPr/>
          </p:nvSpPr>
          <p:spPr>
            <a:xfrm>
              <a:off x="0" y="1036010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0" y="1036010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Autoritativní výchova, represe a donucování, nedocenění individuality žáků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05" name="Google Shape;205;p5"/>
            <p:cNvCxnSpPr/>
            <p:nvPr/>
          </p:nvCxnSpPr>
          <p:spPr>
            <a:xfrm>
              <a:off x="0" y="1380673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6" name="Google Shape;206;p5"/>
            <p:cNvSpPr/>
            <p:nvPr/>
          </p:nvSpPr>
          <p:spPr>
            <a:xfrm>
              <a:off x="0" y="1380673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0" y="1380673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Malý zřetel k estetickým, tělovýchovným a zdravotním aspektům výchovy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08" name="Google Shape;208;p5"/>
            <p:cNvCxnSpPr/>
            <p:nvPr/>
          </p:nvCxnSpPr>
          <p:spPr>
            <a:xfrm>
              <a:off x="0" y="1725336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9" name="Google Shape;209;p5"/>
            <p:cNvSpPr/>
            <p:nvPr/>
          </p:nvSpPr>
          <p:spPr>
            <a:xfrm>
              <a:off x="0" y="1725336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0" y="1725336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Izolace školy od rodiny a komunity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1" name="Google Shape;211;p5"/>
            <p:cNvCxnSpPr/>
            <p:nvPr/>
          </p:nvCxnSpPr>
          <p:spPr>
            <a:xfrm>
              <a:off x="0" y="2069999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2" name="Google Shape;212;p5"/>
            <p:cNvSpPr/>
            <p:nvPr/>
          </p:nvSpPr>
          <p:spPr>
            <a:xfrm>
              <a:off x="0" y="2069999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0" y="2069999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X obrat k pedocentrismu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4" name="Google Shape;214;p5"/>
            <p:cNvCxnSpPr/>
            <p:nvPr/>
          </p:nvCxnSpPr>
          <p:spPr>
            <a:xfrm>
              <a:off x="0" y="2414661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5" name="Google Shape;215;p5"/>
            <p:cNvSpPr/>
            <p:nvPr/>
          </p:nvSpPr>
          <p:spPr>
            <a:xfrm>
              <a:off x="0" y="2414661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0" y="2414661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= právo dítěte na přirozenou výchovu a prožití svého dětství. Výchova má respektovat přirozený vývoj dítěte a má být vedena tak, že se: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7" name="Google Shape;217;p5"/>
            <p:cNvCxnSpPr/>
            <p:nvPr/>
          </p:nvCxnSpPr>
          <p:spPr>
            <a:xfrm>
              <a:off x="0" y="2759324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8" name="Google Shape;218;p5"/>
            <p:cNvSpPr/>
            <p:nvPr/>
          </p:nvSpPr>
          <p:spPr>
            <a:xfrm>
              <a:off x="0" y="2759324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0" y="2759324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dítě aktivně účastní výchovně vzdělávacího procesu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20" name="Google Shape;220;p5"/>
            <p:cNvCxnSpPr/>
            <p:nvPr/>
          </p:nvCxnSpPr>
          <p:spPr>
            <a:xfrm>
              <a:off x="0" y="3103987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1" name="Google Shape;221;p5"/>
            <p:cNvSpPr/>
            <p:nvPr/>
          </p:nvSpPr>
          <p:spPr>
            <a:xfrm>
              <a:off x="0" y="3103987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0" y="3103987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obsah výchovně vzdělávací činnosti přizpůsobuje individuálním potřebám jednotlivých dětí, je respektováno jejich tempo a dispozice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23" name="Google Shape;223;p5"/>
            <p:cNvCxnSpPr/>
            <p:nvPr/>
          </p:nvCxnSpPr>
          <p:spPr>
            <a:xfrm>
              <a:off x="0" y="3448650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5"/>
            <p:cNvSpPr/>
            <p:nvPr/>
          </p:nvSpPr>
          <p:spPr>
            <a:xfrm>
              <a:off x="0" y="3448650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0" y="3448650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frontální způsob práce nahradí individuálním a skupinovým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26" name="Google Shape;226;p5"/>
            <p:cNvCxnSpPr/>
            <p:nvPr/>
          </p:nvCxnSpPr>
          <p:spPr>
            <a:xfrm>
              <a:off x="0" y="3793313"/>
              <a:ext cx="8064900" cy="0"/>
            </a:xfrm>
            <a:prstGeom prst="straightConnector1">
              <a:avLst/>
            </a:prstGeom>
            <a:solidFill>
              <a:srgbClr val="EF1727"/>
            </a:solidFill>
            <a:ln cap="flat" cmpd="sng" w="25400">
              <a:solidFill>
                <a:srgbClr val="EF1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7" name="Google Shape;227;p5"/>
            <p:cNvSpPr/>
            <p:nvPr/>
          </p:nvSpPr>
          <p:spPr>
            <a:xfrm>
              <a:off x="0" y="3793313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0" y="3793313"/>
              <a:ext cx="8064900" cy="344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ahoma"/>
                <a:buNone/>
              </a:pPr>
              <a:r>
                <a:rPr b="0" i="0" lang="cs-CZ" sz="1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dítě stává rovnocenným partnerem pedagoga – vztah přátelský na základě vzájemné úcty</a:t>
              </a:r>
              <a:endPara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34" name="Google Shape;234;p6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5" name="Google Shape;235;p6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Montessori pedagogika</a:t>
            </a:r>
            <a:endParaRPr/>
          </a:p>
        </p:txBody>
      </p:sp>
      <p:sp>
        <p:nvSpPr>
          <p:cNvPr id="236" name="Google Shape;236;p6"/>
          <p:cNvSpPr txBox="1"/>
          <p:nvPr>
            <p:ph idx="1" type="body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Mladší tří let</a:t>
            </a:r>
            <a:endParaRPr/>
          </a:p>
          <a:p>
            <a:pPr indent="-228600" lvl="0" marL="228600" rtl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90476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90476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Starší tří let </a:t>
            </a:r>
            <a:endParaRPr/>
          </a:p>
          <a:p>
            <a:pPr indent="-228600" lvl="0" marL="228600" rtl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90476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Maria Montessori: „Pomoz mi, abych to dokázal sám.“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Speciální „materiál“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Svoboda a samostatnost, Připravené prostředí, Učitel jako součást podnětného prostředí,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V ČR pouze mateřské a základní školy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29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Doporučená četba: M. Montessori. Objevování dítěte, Tajuplné dětství, Londýnské přednášky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41654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42" name="Google Shape;242;p7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3" name="Google Shape;243;p7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Waldorfská pedagogika</a:t>
            </a:r>
            <a:endParaRPr/>
          </a:p>
        </p:txBody>
      </p:sp>
      <p:sp>
        <p:nvSpPr>
          <p:cNvPr id="244" name="Google Shape;244;p7"/>
          <p:cNvSpPr txBox="1"/>
          <p:nvPr>
            <p:ph idx="1" type="body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https://www.youtube.com/watch?v=BkrgkslnD9g</a:t>
            </a:r>
            <a:endParaRPr/>
          </a:p>
          <a:p>
            <a:pPr indent="-50800" lvl="0" marL="228600" rtl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Rudolf Steiner, Antroposofie, Rozvoj člověka jako komplexní osobnosti, Důraz na skupinovou spolupráci, Epochy, eurytmie, denní, týdenní, měsíční, slavnosti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cs-CZ"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U nás mateřské školy, základní školy i střední školy (Praha, Semily, Příbram, Ostrava, Brno)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23348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>
                <a:highlight>
                  <a:srgbClr val="FFFFFF"/>
                </a:highlight>
              </a:rPr>
              <a:t>Doporučená četba: </a:t>
            </a:r>
            <a:r>
              <a:rPr b="0" i="0" lang="cs-CZ" u="sng">
                <a:solidFill>
                  <a:srgbClr val="1A0DA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Helle Heckmannová - Pomalé rodičovství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1" name="Google Shape;251;p8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Lesní mateřské školy</a:t>
            </a:r>
            <a:endParaRPr/>
          </a:p>
        </p:txBody>
      </p:sp>
      <p:sp>
        <p:nvSpPr>
          <p:cNvPr id="252" name="Google Shape;252;p8"/>
          <p:cNvSpPr txBox="1"/>
          <p:nvPr>
            <p:ph idx="1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https://www.youtube.com/watch?v=9zat9ef1vHo</a:t>
            </a:r>
            <a:endParaRPr/>
          </a:p>
          <a:p>
            <a:pPr indent="-38100" lvl="0" marL="171450" rtl="0" algn="l">
              <a:lnSpc>
                <a:spcPct val="128571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398540" y="1818503"/>
            <a:ext cx="8205000" cy="3906072"/>
            <a:chOff x="-4289920" y="116998"/>
            <a:chExt cx="8205000" cy="3906072"/>
          </a:xfrm>
        </p:grpSpPr>
        <p:sp>
          <p:nvSpPr>
            <p:cNvPr id="254" name="Google Shape;254;p8"/>
            <p:cNvSpPr/>
            <p:nvPr/>
          </p:nvSpPr>
          <p:spPr>
            <a:xfrm>
              <a:off x="0" y="116998"/>
              <a:ext cx="3914999" cy="193284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94353" y="211351"/>
              <a:ext cx="3726293" cy="1744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důraz na pobyt dětí v přírodě a vzdělávání mimo učebny, přímo v prostředí přírody, nejčastěji lesa.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Odpočinek dětí v zázemí, které má nejrůznější podoby (jurta, chatka, maringotka apod.).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Zde mají také uložené náhradní oblečení a pomůcky na ven. 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-4289920" y="2090170"/>
              <a:ext cx="8205000" cy="19329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-4166147" y="2090170"/>
              <a:ext cx="76686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b="0" i="0" lang="cs-CZ" sz="1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České lesní školky se nejvíce inspirovaly v Německu, kde lesní školky existují více než 20 let. Ve Skandinávii, která má jeden z nejlepších systémů vzdělávání na světě, je vzdělávání v úzkém kontaktu s přírodou běžnou praxí celé poslední století. V České republice byla první lesní školka založena v roce 2008.</a:t>
              </a:r>
              <a:endPara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idx="11" type="ftr"/>
          </p:nvPr>
        </p:nvSpPr>
        <p:spPr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zápatí prezentace</a:t>
            </a:r>
            <a:endParaRPr/>
          </a:p>
        </p:txBody>
      </p:sp>
      <p:sp>
        <p:nvSpPr>
          <p:cNvPr id="263" name="Google Shape;263;p9"/>
          <p:cNvSpPr txBox="1"/>
          <p:nvPr>
            <p:ph idx="12" type="sldNum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4" name="Google Shape;264;p9"/>
          <p:cNvSpPr txBox="1"/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Pedagogika Emilia Reggio</a:t>
            </a:r>
            <a:endParaRPr/>
          </a:p>
        </p:txBody>
      </p:sp>
      <p:sp>
        <p:nvSpPr>
          <p:cNvPr id="265" name="Google Shape;265;p9"/>
          <p:cNvSpPr txBox="1"/>
          <p:nvPr>
            <p:ph idx="1" type="body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https://www.youtube.com/watch?v=Muaa9Wki1Xs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https://www.youtube.com/watch?v=u8aAwjzZeuY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cs-CZ" u="sng">
                <a:solidFill>
                  <a:schemeClr val="hlink"/>
                </a:solidFill>
                <a:hlinkClick r:id="rId6"/>
              </a:rPr>
              <a:t>Doporučená četba: Sto jazyků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 txBox="1"/>
          <p:nvPr>
            <p:ph idx="2" type="body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neustále se vyvíjející přístup.</a:t>
            </a:r>
            <a:endParaRPr/>
          </a:p>
          <a:p>
            <a:pPr indent="0" lvl="0" marL="189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Je to filosofie, kde můžete diskutovat a přetvářet. Učitel dítěti chystá jakési „provokace“ k učení, poté převezmou iniciativu děti a projekt či téma dostává směr, vyvíjí se.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2023-09-26T19:43:27Z</dcterms:created>
  <dc:creator>Veronika Mikulíková</dc:creator>
</cp:coreProperties>
</file>