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9" r:id="rId14"/>
    <p:sldId id="268" r:id="rId15"/>
    <p:sldId id="270" r:id="rId16"/>
    <p:sldId id="271" r:id="rId17"/>
    <p:sldId id="272" r:id="rId18"/>
    <p:sldId id="294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308" r:id="rId30"/>
    <p:sldId id="295" r:id="rId31"/>
    <p:sldId id="296" r:id="rId32"/>
    <p:sldId id="297" r:id="rId33"/>
    <p:sldId id="298" r:id="rId34"/>
    <p:sldId id="299" r:id="rId35"/>
    <p:sldId id="300" r:id="rId36"/>
    <p:sldId id="301" r:id="rId37"/>
    <p:sldId id="302" r:id="rId38"/>
    <p:sldId id="303" r:id="rId39"/>
    <p:sldId id="304" r:id="rId40"/>
    <p:sldId id="310" r:id="rId41"/>
    <p:sldId id="305" r:id="rId42"/>
    <p:sldId id="306" r:id="rId43"/>
    <p:sldId id="307" r:id="rId44"/>
    <p:sldId id="283" r:id="rId45"/>
    <p:sldId id="284" r:id="rId46"/>
    <p:sldId id="285" r:id="rId47"/>
    <p:sldId id="286" r:id="rId48"/>
    <p:sldId id="287" r:id="rId49"/>
    <p:sldId id="288" r:id="rId50"/>
    <p:sldId id="289" r:id="rId51"/>
    <p:sldId id="290" r:id="rId52"/>
    <p:sldId id="291" r:id="rId53"/>
    <p:sldId id="292" r:id="rId54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92" autoAdjust="0"/>
    <p:restoredTop sz="94660"/>
  </p:normalViewPr>
  <p:slideViewPr>
    <p:cSldViewPr snapToGrid="0">
      <p:cViewPr varScale="1">
        <p:scale>
          <a:sx n="122" d="100"/>
          <a:sy n="122" d="100"/>
        </p:scale>
        <p:origin x="96" y="3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můžete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05C69-7867-4A03-B326-86A3A52B5FC6}" type="datetimeFigureOut">
              <a:rPr lang="cs-CZ" smtClean="0"/>
              <a:t>25.9.2018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D91D9-0D5C-4AF9-B57C-E03A0FECDB3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563032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05C69-7867-4A03-B326-86A3A52B5FC6}" type="datetimeFigureOut">
              <a:rPr lang="cs-CZ" smtClean="0"/>
              <a:t>25.9.2018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D91D9-0D5C-4AF9-B57C-E03A0FECDB3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897795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05C69-7867-4A03-B326-86A3A52B5FC6}" type="datetimeFigureOut">
              <a:rPr lang="cs-CZ" smtClean="0"/>
              <a:t>25.9.2018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D91D9-0D5C-4AF9-B57C-E03A0FECDB3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672628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05C69-7867-4A03-B326-86A3A52B5FC6}" type="datetimeFigureOut">
              <a:rPr lang="cs-CZ" smtClean="0"/>
              <a:t>25.9.2018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D91D9-0D5C-4AF9-B57C-E03A0FECDB3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80014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05C69-7867-4A03-B326-86A3A52B5FC6}" type="datetimeFigureOut">
              <a:rPr lang="cs-CZ" smtClean="0"/>
              <a:t>25.9.2018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D91D9-0D5C-4AF9-B57C-E03A0FECDB3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758698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05C69-7867-4A03-B326-86A3A52B5FC6}" type="datetimeFigureOut">
              <a:rPr lang="cs-CZ" smtClean="0"/>
              <a:t>25.9.2018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D91D9-0D5C-4AF9-B57C-E03A0FECDB3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41166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05C69-7867-4A03-B326-86A3A52B5FC6}" type="datetimeFigureOut">
              <a:rPr lang="cs-CZ" smtClean="0"/>
              <a:t>25.9.2018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D91D9-0D5C-4AF9-B57C-E03A0FECDB3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331635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05C69-7867-4A03-B326-86A3A52B5FC6}" type="datetimeFigureOut">
              <a:rPr lang="cs-CZ" smtClean="0"/>
              <a:t>25.9.2018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D91D9-0D5C-4AF9-B57C-E03A0FECDB3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827875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05C69-7867-4A03-B326-86A3A52B5FC6}" type="datetimeFigureOut">
              <a:rPr lang="cs-CZ" smtClean="0"/>
              <a:t>25.9.2018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D91D9-0D5C-4AF9-B57C-E03A0FECDB3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246868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05C69-7867-4A03-B326-86A3A52B5FC6}" type="datetimeFigureOut">
              <a:rPr lang="cs-CZ" smtClean="0"/>
              <a:t>25.9.2018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D91D9-0D5C-4AF9-B57C-E03A0FECDB3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338931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05C69-7867-4A03-B326-86A3A52B5FC6}" type="datetimeFigureOut">
              <a:rPr lang="cs-CZ" smtClean="0"/>
              <a:t>25.9.2018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D91D9-0D5C-4AF9-B57C-E03A0FECDB3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780224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905C69-7867-4A03-B326-86A3A52B5FC6}" type="datetimeFigureOut">
              <a:rPr lang="cs-CZ" smtClean="0"/>
              <a:t>25.9.2018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CD91D9-0D5C-4AF9-B57C-E03A0FECDB3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663948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ozobot.com/play/print-games" TargetMode="External"/><Relationship Id="rId2" Type="http://schemas.openxmlformats.org/officeDocument/2006/relationships/hyperlink" Target="https://ozobot.com/play/construction-kit-games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hyperlink" Target="https://portal.ozobot.com/lessons" TargetMode="Externa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hyperlink" Target="https://play.google.com/store/apps/details?id=com.evollve.ozobot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hyperlink" Target="https://ozoblockly.com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fwIrAzZfvRc" TargetMode="Externa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WGFEg7FXBW4" TargetMode="Externa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iYEKD1Befg8" TargetMode="External"/><Relationship Id="rId4" Type="http://schemas.openxmlformats.org/officeDocument/2006/relationships/image" Target="../media/image46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U4ktPBNNw60" TargetMode="Externa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eog7uT-7BB0" TargetMode="Externa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LA9py48X6_o" TargetMode="Externa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326298"/>
            <a:ext cx="9144000" cy="2387600"/>
          </a:xfrm>
        </p:spPr>
        <p:txBody>
          <a:bodyPr/>
          <a:lstStyle/>
          <a:p>
            <a:r>
              <a:rPr lang="cs-CZ" dirty="0" smtClean="0"/>
              <a:t>Robotické hračky pro předškolní vzdělávání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2713898"/>
            <a:ext cx="9144000" cy="1655762"/>
          </a:xfrm>
        </p:spPr>
        <p:txBody>
          <a:bodyPr/>
          <a:lstStyle/>
          <a:p>
            <a:r>
              <a:rPr lang="cs-CZ" dirty="0" smtClean="0"/>
              <a:t>Karel Picka</a:t>
            </a:r>
          </a:p>
          <a:p>
            <a:r>
              <a:rPr lang="cs-CZ" dirty="0" smtClean="0"/>
              <a:t>XTIp01 Informační technologie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7114" y="4090633"/>
            <a:ext cx="6897772" cy="2575894"/>
          </a:xfrm>
          <a:prstGeom prst="rect">
            <a:avLst/>
          </a:prstGeom>
        </p:spPr>
      </p:pic>
      <p:pic>
        <p:nvPicPr>
          <p:cNvPr id="1026" name="Picture 2" descr="VÃ½sledek obrÃ¡zku pro robot playi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15538" y1="41538" x2="15308" y2="57885"/>
                        <a14:foregroundMark x1="22769" y1="61154" x2="22769" y2="61154"/>
                        <a14:foregroundMark x1="22538" y1="62596" x2="27231" y2="59615"/>
                        <a14:foregroundMark x1="30308" y1="54423" x2="30308" y2="54423"/>
                        <a14:foregroundMark x1="31692" y1="52019" x2="31000" y2="44135"/>
                        <a14:foregroundMark x1="28385" y1="37981" x2="28385" y2="37981"/>
                        <a14:foregroundMark x1="23231" y1="37115" x2="19077" y2="37115"/>
                        <a14:foregroundMark x1="25154" y1="37404" x2="30077" y2="37981"/>
                        <a14:foregroundMark x1="31000" y1="50288" x2="26308" y2="593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3482" y="1740665"/>
            <a:ext cx="4708810" cy="3767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1178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Ovládání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25625"/>
            <a:ext cx="5328138" cy="4351338"/>
          </a:xfrm>
        </p:spPr>
        <p:txBody>
          <a:bodyPr>
            <a:normAutofit lnSpcReduction="10000"/>
          </a:bodyPr>
          <a:lstStyle/>
          <a:p>
            <a:r>
              <a:rPr lang="cs-CZ" dirty="0" smtClean="0"/>
              <a:t>Včelka Bee-bot se primárně pohybuje po plastové průhledné podložce, která má nakreslenou černou čtvercovou síť o velikosti čtverce 15x15 cm.</a:t>
            </a:r>
          </a:p>
          <a:p>
            <a:r>
              <a:rPr lang="cs-CZ" dirty="0" smtClean="0"/>
              <a:t>Originální plastová podložka je průhledná a je možné do ní vložit tematické karty nebo použít originální tematické podložky dodávané výrobcem nebo jakékoli tematické podložky vlastní výroby</a:t>
            </a:r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6266" y="383321"/>
            <a:ext cx="4905375" cy="6257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586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Ovládání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Bee-bot se ovládá pomocí několika barevných tlačítek. </a:t>
            </a:r>
          </a:p>
          <a:p>
            <a:r>
              <a:rPr lang="cs-CZ" dirty="0" smtClean="0"/>
              <a:t>Jejich stlačením jsou zadávány jednoduché příkazy pro pohyb nebo otočení. Pohyb dopředu, dozadu a otočení vlevo/vpravo se zadává pomocí čtyř oranžových tlačítek. </a:t>
            </a:r>
          </a:p>
          <a:p>
            <a:r>
              <a:rPr lang="cs-CZ" dirty="0" smtClean="0"/>
              <a:t>Celkově je možné zadat sled maximálně 40 příkazů. Je nutné si uvědomit, že délka kroku i úhel otočení jsou neměnné.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56842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Ovládání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25625"/>
            <a:ext cx="3913554" cy="4351338"/>
          </a:xfrm>
        </p:spPr>
        <p:txBody>
          <a:bodyPr/>
          <a:lstStyle/>
          <a:p>
            <a:r>
              <a:rPr lang="cs-CZ" dirty="0" smtClean="0"/>
              <a:t>Příkaz dopředu/dozadu posune včelku o 15 cm (na sousední pole podložky).</a:t>
            </a:r>
          </a:p>
          <a:p>
            <a:r>
              <a:rPr lang="cs-CZ" dirty="0" smtClean="0"/>
              <a:t>Příkaz otočení vlevo nebo vpravo otočí včelku o 90° a včelka zůstává na místě.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9200" y="1690688"/>
            <a:ext cx="1066800" cy="403860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4804" y="1671638"/>
            <a:ext cx="1085850" cy="407670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39648" y="1606428"/>
            <a:ext cx="1085850" cy="4067175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84492" y="1619983"/>
            <a:ext cx="1133475" cy="4124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272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cs-CZ" dirty="0" smtClean="0"/>
              <a:t>Ovládání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08353" y="1067532"/>
            <a:ext cx="7063155" cy="5505206"/>
          </a:xfrm>
        </p:spPr>
        <p:txBody>
          <a:bodyPr>
            <a:normAutofit lnSpcReduction="10000"/>
          </a:bodyPr>
          <a:lstStyle/>
          <a:p>
            <a:r>
              <a:rPr lang="cs-CZ" dirty="0" smtClean="0"/>
              <a:t>Ústřední tlačítko je zelené s nápisem</a:t>
            </a:r>
            <a:r>
              <a:rPr lang="cs-CZ" b="1" dirty="0" smtClean="0"/>
              <a:t> GO </a:t>
            </a:r>
            <a:r>
              <a:rPr lang="cs-CZ" dirty="0" smtClean="0"/>
              <a:t>a jeho stlačením se spustí posloupnost zadaných příkazů, včelka začne vykonávat zadané příkazy.</a:t>
            </a:r>
          </a:p>
          <a:p>
            <a:r>
              <a:rPr lang="cs-CZ" dirty="0" smtClean="0"/>
              <a:t>Po vykonání celého programu včelka zabliká, pokud je zapnutý též zvuk, tak zahouká. </a:t>
            </a:r>
          </a:p>
          <a:p>
            <a:r>
              <a:rPr lang="cs-CZ" dirty="0" smtClean="0"/>
              <a:t>Na obrázku je znázorněno vykonání programu složeného ze tří příkazů, po stisku tlačítka [GO].</a:t>
            </a:r>
          </a:p>
          <a:p>
            <a:r>
              <a:rPr lang="cs-CZ" dirty="0" smtClean="0"/>
              <a:t>Tlačítko [CLEAR] [X] slouží k vymazání programu. Dokud se nestiskne, robot si pamatuje předchozí program, lze jej tedy donekonečna opakovat, což je vhodné pro využití v rámci některých typů aktivit. 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29416" y="1067532"/>
            <a:ext cx="4180634" cy="5250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277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Postřehy z praxe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Z testování aktivit vyplynuly následující postřehy:</a:t>
            </a:r>
          </a:p>
          <a:p>
            <a:r>
              <a:rPr lang="cs-CZ" dirty="0" smtClean="0"/>
              <a:t>při seznamování se včelkou jsou vhodné menší skupinky (cca 4–6 dětí) – děti chtějí hned vše zkusit</a:t>
            </a:r>
          </a:p>
          <a:p>
            <a:r>
              <a:rPr lang="cs-CZ" dirty="0" smtClean="0"/>
              <a:t>nejprve nechat děti “mačkat“ nahodile, bez použití podložky, lépe si zafixují jednotlivá tlačítka</a:t>
            </a:r>
          </a:p>
          <a:p>
            <a:r>
              <a:rPr lang="cs-CZ" dirty="0" smtClean="0"/>
              <a:t>problém – pravolevá orientace u některých dětí</a:t>
            </a:r>
          </a:p>
          <a:p>
            <a:r>
              <a:rPr lang="cs-CZ" dirty="0" smtClean="0"/>
              <a:t>zpočátku bylo nutné děti stále upozorňovat, aby nezapomínaly vymazat předchozí program (tlačítko CLEAR [X]), po nějaké době na toto začaly upozorňovat samy děti ostatní kamarády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44464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Postřehy z praxe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2216395"/>
            <a:ext cx="10515600" cy="4351338"/>
          </a:xfrm>
        </p:spPr>
        <p:txBody>
          <a:bodyPr>
            <a:normAutofit fontScale="92500"/>
          </a:bodyPr>
          <a:lstStyle/>
          <a:p>
            <a:r>
              <a:rPr lang="cs-CZ" dirty="0" smtClean="0"/>
              <a:t>hodně jim pomáhalo, když si říkaly úkony nahlas, osvědčilo se stavění šipek – v případě chyby mohly snadněji odhalit chybný krok a napravit jej</a:t>
            </a:r>
          </a:p>
          <a:p>
            <a:r>
              <a:rPr lang="cs-CZ" dirty="0" smtClean="0"/>
              <a:t>častým problémem je to, že děti počítají krok navíc v případě, když se včelka jen otáčí na místě – někdo už tento úkon počítá tak, že včelka přejede</a:t>
            </a:r>
          </a:p>
          <a:p>
            <a:r>
              <a:rPr lang="cs-CZ" dirty="0" smtClean="0"/>
              <a:t>více byli zaujati chlapci, holčičkám bylo třeba volit atraktivní úkoly, chlapcům stačilo cokoli obyčejného</a:t>
            </a:r>
          </a:p>
          <a:p>
            <a:r>
              <a:rPr lang="cs-CZ" dirty="0" smtClean="0"/>
              <a:t>při práci se včelkou se krásně odhalí typy inteligencí dle </a:t>
            </a:r>
            <a:r>
              <a:rPr lang="cs-CZ" dirty="0" err="1" smtClean="0"/>
              <a:t>Gardnera</a:t>
            </a:r>
            <a:endParaRPr lang="cs-CZ" dirty="0" smtClean="0"/>
          </a:p>
          <a:p>
            <a:r>
              <a:rPr lang="cs-CZ" dirty="0" smtClean="0"/>
              <a:t>osvědčila se práce ve dvojicích – jeden druhého kontroloval, děti si navzájem připravovaly různé úlohy.</a:t>
            </a:r>
            <a:endParaRPr lang="cs-CZ" dirty="0"/>
          </a:p>
        </p:txBody>
      </p:sp>
      <p:pic>
        <p:nvPicPr>
          <p:cNvPr id="3076" name="Picture 4" descr="VÃ½sledek obrÃ¡zku pro typy inteligence gardn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424" y="80719"/>
            <a:ext cx="5312797" cy="1959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Zakřivená spojnice 4"/>
          <p:cNvCxnSpPr/>
          <p:nvPr/>
        </p:nvCxnSpPr>
        <p:spPr>
          <a:xfrm rot="5400000" flipH="1" flipV="1">
            <a:off x="8967851" y="2964046"/>
            <a:ext cx="3455008" cy="1477105"/>
          </a:xfrm>
          <a:prstGeom prst="curvedConnector3">
            <a:avLst>
              <a:gd name="adj1" fmla="val 50000"/>
            </a:avLst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2630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6523" y="129322"/>
            <a:ext cx="5797125" cy="6728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072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00538" y="-72538"/>
            <a:ext cx="10515600" cy="1325563"/>
          </a:xfrm>
        </p:spPr>
        <p:txBody>
          <a:bodyPr/>
          <a:lstStyle/>
          <a:p>
            <a:r>
              <a:rPr lang="cs-CZ" dirty="0" smtClean="0"/>
              <a:t>Různé podložky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9218" name="Picture 2" descr="VÃ½sledek obrÃ¡zku pro bee bot podloÅ¾k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53025"/>
            <a:ext cx="4321908" cy="3731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VÃ½sledek obrÃ¡zku pro bee bot podloÅ¾k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0970" y="3977787"/>
            <a:ext cx="7620000" cy="27717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VÃ½sledek obrÃ¡zku pro bee bot podloÅ¾k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4724" y="852060"/>
            <a:ext cx="6603144" cy="2727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0620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00538" y="-72538"/>
            <a:ext cx="10515600" cy="1325563"/>
          </a:xfrm>
        </p:spPr>
        <p:txBody>
          <a:bodyPr/>
          <a:lstStyle/>
          <a:p>
            <a:r>
              <a:rPr lang="cs-CZ" dirty="0" smtClean="0"/>
              <a:t>Různé podložky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6" name="Picture 2" descr="SouvisejÃ­cÃ­ obrÃ¡ze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4559" y="117230"/>
            <a:ext cx="4368673" cy="4732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VÃ½sledek obrÃ¡zku pro bee bot podloÅ¾k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768" y="2211752"/>
            <a:ext cx="4476383" cy="4476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VÃ½sledek obrÃ¡zku pro bee bot podloÅ¾k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8310" y="3668226"/>
            <a:ext cx="4852498" cy="3081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7993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Aktivity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Začínáme u základního pohybu dopředu a postupně zvyšujeme obtížnost. </a:t>
            </a:r>
          </a:p>
          <a:p>
            <a:r>
              <a:rPr lang="cs-CZ" dirty="0" smtClean="0"/>
              <a:t>Je nutné, aby se včelka pohybovala pouze po řádcích a sloupcích. </a:t>
            </a:r>
          </a:p>
          <a:p>
            <a:r>
              <a:rPr lang="cs-CZ" dirty="0" smtClean="0"/>
              <a:t>Při nežádoucím šikmém pohybu včelky nejde zkontrolovat program. </a:t>
            </a:r>
          </a:p>
          <a:p>
            <a:r>
              <a:rPr lang="cs-CZ" dirty="0" smtClean="0"/>
              <a:t>Také jízda po úhlopříčce je delší než jedno políčko a počet kroků nesouhlasí s počtem ujetých políček. </a:t>
            </a:r>
          </a:p>
          <a:p>
            <a:r>
              <a:rPr lang="cs-CZ" dirty="0" smtClean="0"/>
              <a:t>Pokud včelka začíná jet šikmo, např. vzhledem k určitým nerovnostem podložky, případně šikmému výchozímu postavení, je třeba ji velmi rychle (mezi dvěma kroky) srovnat do správného směru.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29154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Robotická hračka Bee-bot</a:t>
            </a:r>
            <a:endParaRPr lang="cs-CZ" dirty="0"/>
          </a:p>
        </p:txBody>
      </p:sp>
      <p:pic>
        <p:nvPicPr>
          <p:cNvPr id="2050" name="Picture 2" descr="VÃ½sledek obrÃ¡zku pro Bee bo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4529" y="2029944"/>
            <a:ext cx="3942699" cy="3942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4983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74077" y="5924060"/>
            <a:ext cx="10515600" cy="1143855"/>
          </a:xfrm>
        </p:spPr>
        <p:txBody>
          <a:bodyPr>
            <a:normAutofit/>
          </a:bodyPr>
          <a:lstStyle/>
          <a:p>
            <a:r>
              <a:rPr lang="cs-CZ" sz="2500" dirty="0" smtClean="0"/>
              <a:t>Obecně je dobré zejména na počátku nejprve o trasách robotické hračky diskutovat, složit si trasu z šipek, ukázat na podložce. </a:t>
            </a:r>
            <a:endParaRPr lang="cs-CZ" sz="25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7385" y="109415"/>
            <a:ext cx="6923330" cy="5497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096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Hledání postupu - Dojeď s včelkou na určité místo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Jedná se o základní pohyb po čtvercích. </a:t>
            </a:r>
          </a:p>
          <a:p>
            <a:r>
              <a:rPr lang="cs-CZ" dirty="0" smtClean="0"/>
              <a:t>Vycházíme z pohybu po řádku.</a:t>
            </a:r>
          </a:p>
          <a:p>
            <a:r>
              <a:rPr lang="cs-CZ" dirty="0" smtClean="0"/>
              <a:t>Hračku je potřeba vždy umístit do středu políčka (čtverce). </a:t>
            </a:r>
          </a:p>
          <a:p>
            <a:r>
              <a:rPr lang="cs-CZ" dirty="0" smtClean="0"/>
              <a:t>U prvních kroků včelky se můžeme setkat s tím, že si děti neuvědomí, že při otočení o 90 zůstává včelka na místě.</a:t>
            </a:r>
          </a:p>
          <a:p>
            <a:r>
              <a:rPr lang="cs-CZ" dirty="0" smtClean="0"/>
              <a:t>Dále je třeba zadaný program vymazat tlačítkem [X], když nový program nenavazuje na již zadaný.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56317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3754" y="179755"/>
            <a:ext cx="8558739" cy="6613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588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8122" y="108457"/>
            <a:ext cx="8196873" cy="6705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989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6707" y="77418"/>
            <a:ext cx="7807569" cy="6640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869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5019" y="226645"/>
            <a:ext cx="7687412" cy="6448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132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Čtení a psaní programu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Jedná se o pokročilejší činnosti, kdy dítě naplánuje trasu (cestu), spojí odpovídající předměty, zaznamená graficky cestu – program, dokáže najít jinou cestu, dokáže porovnat délku cest na základě programu. </a:t>
            </a:r>
          </a:p>
          <a:p>
            <a:r>
              <a:rPr lang="cs-CZ" dirty="0" smtClean="0"/>
              <a:t>Při aktivitách využíváme námětové obrázky (např. květiny, zvířata, číslice, písmena, karty k jednotlivým povoláním apod.) </a:t>
            </a:r>
          </a:p>
          <a:p>
            <a:r>
              <a:rPr lang="cs-CZ" dirty="0" smtClean="0"/>
              <a:t>Děti pracují s včelkou a také využijeme náměty k vazbě na rozvoj řeči (popiš cestu, zkus vymyslet příběh, pojmenuj zvířata – zvířecí rodinky, kde žijí, čím se živí, co potřebuje včelař ke své práci, co používá švadlena, co může švadlena ušít......).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26518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 smtClean="0"/>
              <a:t>Při jednotlivých činnostech si povídáme podle námětu obrázků s důrazem na:</a:t>
            </a:r>
          </a:p>
          <a:p>
            <a:r>
              <a:rPr lang="cs-CZ" dirty="0" smtClean="0"/>
              <a:t>určování směru pohybu včelky</a:t>
            </a:r>
          </a:p>
          <a:p>
            <a:r>
              <a:rPr lang="cs-CZ" dirty="0" smtClean="0"/>
              <a:t>určování počtu kroků</a:t>
            </a:r>
          </a:p>
          <a:p>
            <a:r>
              <a:rPr lang="cs-CZ" dirty="0" smtClean="0"/>
              <a:t>určování sledu kroků</a:t>
            </a:r>
          </a:p>
          <a:p>
            <a:r>
              <a:rPr lang="cs-CZ" dirty="0" smtClean="0"/>
              <a:t>určování výchozí a konečné polohy</a:t>
            </a:r>
          </a:p>
          <a:p>
            <a:r>
              <a:rPr lang="cs-CZ" dirty="0" smtClean="0"/>
              <a:t>porovnávání počtu kroků (délky provázku)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86342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77277" y="1059717"/>
            <a:ext cx="10515600" cy="4351338"/>
          </a:xfrm>
        </p:spPr>
        <p:txBody>
          <a:bodyPr/>
          <a:lstStyle/>
          <a:p>
            <a:r>
              <a:rPr lang="cs-CZ" dirty="0" smtClean="0"/>
              <a:t>Další aktivity je možné tvořit s prázdnou kresbou podložky. Děti mohou vymyslet program, který má kamarád udělat s včelkou, mohou zakreslit objekty a naplánovat trasu včelky, program následně zapsat apod.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3507" y="2613025"/>
            <a:ext cx="8783149" cy="4121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842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Ozobot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Vypadá náročně, ale použitelný je i pro školku </a:t>
            </a:r>
            <a:r>
              <a:rPr lang="cs-CZ" dirty="0" smtClean="0">
                <a:sym typeface="Wingdings" panose="05000000000000000000" pitchFamily="2" charset="2"/>
              </a:rPr>
              <a:t> </a:t>
            </a:r>
            <a:endParaRPr lang="cs-CZ" dirty="0"/>
          </a:p>
        </p:txBody>
      </p:sp>
      <p:pic>
        <p:nvPicPr>
          <p:cNvPr id="1026" name="Picture 2" descr="VÃ½sledek obrÃ¡zku pro Ozobo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969" y="2493108"/>
            <a:ext cx="4165232" cy="41652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ouvisejÃ­cÃ­ obrÃ¡zek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2862" y="2687792"/>
            <a:ext cx="6868990" cy="36241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17692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BeeBot</a:t>
            </a:r>
            <a:r>
              <a:rPr lang="cs-CZ" dirty="0" smtClean="0"/>
              <a:t> - Pedagogicko-psychologické souvislosti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833083"/>
          </a:xfrm>
        </p:spPr>
        <p:txBody>
          <a:bodyPr>
            <a:normAutofit fontScale="92500" lnSpcReduction="20000"/>
          </a:bodyPr>
          <a:lstStyle/>
          <a:p>
            <a:r>
              <a:rPr lang="cs-CZ" dirty="0" smtClean="0"/>
              <a:t>Hračka je v obecném významu předmět, který podporuje základní dětskou potřebu či činnost – hru. </a:t>
            </a:r>
          </a:p>
          <a:p>
            <a:r>
              <a:rPr lang="cs-CZ" dirty="0" smtClean="0"/>
              <a:t>Bee-bot představuje velmi jednoduchého robota, kterého je nutné naprogramovat. </a:t>
            </a:r>
          </a:p>
          <a:p>
            <a:r>
              <a:rPr lang="cs-CZ" dirty="0" smtClean="0"/>
              <a:t>Program se tvoří stisknutím základních tlačítek na hřbetě hračky, následně se ukládá do paměti robota a dalším příkazem se spustí.</a:t>
            </a:r>
          </a:p>
          <a:p>
            <a:r>
              <a:rPr lang="cs-CZ" dirty="0" smtClean="0"/>
              <a:t>Robot pak vykoná sled zadaných příkazů. </a:t>
            </a:r>
          </a:p>
          <a:p>
            <a:r>
              <a:rPr lang="cs-CZ" dirty="0" smtClean="0"/>
              <a:t>Vytváření programu (například i bezmyšlenkovitým ťukáním do libovolných tlačítek s cílem objevit, co hračka umí) odlišujeme od tvorby algoritmu. </a:t>
            </a:r>
          </a:p>
          <a:p>
            <a:r>
              <a:rPr lang="cs-CZ" b="1" dirty="0" smtClean="0"/>
              <a:t>Tvorba algoritmu představuje sled příkazů, které vedou k cíli, k vyřešení určitého problému.</a:t>
            </a:r>
            <a:r>
              <a:rPr lang="cs-CZ" dirty="0" smtClean="0"/>
              <a:t> </a:t>
            </a:r>
          </a:p>
          <a:p>
            <a:r>
              <a:rPr lang="cs-CZ" dirty="0" smtClean="0"/>
              <a:t>Pokud chceme podpořit rozvoj algoritmických schopností dítěte, je třeba klást před dítě takové úkoly. </a:t>
            </a:r>
            <a:endParaRPr lang="cs-CZ" dirty="0"/>
          </a:p>
        </p:txBody>
      </p:sp>
      <p:pic>
        <p:nvPicPr>
          <p:cNvPr id="4" name="Picture 2" descr="VÃ½sledek obrÃ¡zku pro Bee bo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6857" y="365125"/>
            <a:ext cx="1125221" cy="1125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974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Ozobot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interaktivní hračka a edukativní pomůcka</a:t>
            </a:r>
          </a:p>
          <a:p>
            <a:r>
              <a:rPr lang="cs-CZ" dirty="0"/>
              <a:t>vhodná pro děti od </a:t>
            </a:r>
            <a:r>
              <a:rPr lang="cs-CZ" dirty="0" smtClean="0"/>
              <a:t>7 </a:t>
            </a:r>
            <a:r>
              <a:rPr lang="cs-CZ" dirty="0"/>
              <a:t>let</a:t>
            </a:r>
          </a:p>
          <a:p>
            <a:r>
              <a:rPr lang="cs-CZ" dirty="0"/>
              <a:t>5 světelných čidel z toho jedno barevné</a:t>
            </a:r>
          </a:p>
          <a:p>
            <a:r>
              <a:rPr lang="cs-CZ" dirty="0"/>
              <a:t>RGB LED dioda</a:t>
            </a:r>
          </a:p>
          <a:p>
            <a:r>
              <a:rPr lang="cs-CZ" dirty="0"/>
              <a:t>ochranné „skiny“</a:t>
            </a:r>
          </a:p>
          <a:p>
            <a:r>
              <a:rPr lang="cs-CZ" dirty="0"/>
              <a:t>kolečka, </a:t>
            </a:r>
            <a:r>
              <a:rPr lang="cs-CZ" dirty="0" smtClean="0"/>
              <a:t>motorky</a:t>
            </a:r>
          </a:p>
          <a:p>
            <a:r>
              <a:rPr lang="cs-CZ" b="1" dirty="0" smtClean="0"/>
              <a:t>KÓDUJE SE POMOCÍ BAREVNÝCH KÓDŮ</a:t>
            </a:r>
            <a:endParaRPr lang="cs-CZ" b="1" dirty="0"/>
          </a:p>
          <a:p>
            <a:endParaRPr lang="cs-CZ" dirty="0"/>
          </a:p>
        </p:txBody>
      </p:sp>
      <p:pic>
        <p:nvPicPr>
          <p:cNvPr id="1026" name="Picture 2" descr="VÃ½sledek obrÃ¡zku pro Ozobo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0307" y="11660"/>
            <a:ext cx="2538219" cy="23935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VÃ½sledek obrÃ¡zku pro ozobot color cod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3478" y="3158468"/>
            <a:ext cx="4286250" cy="2676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228029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Ozobot</a:t>
            </a:r>
            <a:r>
              <a:rPr lang="cs-CZ" dirty="0" smtClean="0"/>
              <a:t> – co umí?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sledování čáry</a:t>
            </a:r>
          </a:p>
          <a:p>
            <a:r>
              <a:rPr lang="cs-CZ" dirty="0"/>
              <a:t>rychlost pohybu 1,5 – 8,5 cm/s</a:t>
            </a:r>
          </a:p>
          <a:p>
            <a:r>
              <a:rPr lang="cs-CZ" dirty="0"/>
              <a:t>křižovatky – náhodně vlevo, vpravo nebo rovně</a:t>
            </a:r>
          </a:p>
          <a:p>
            <a:r>
              <a:rPr lang="cs-CZ" dirty="0"/>
              <a:t>přeskočení na čáru</a:t>
            </a:r>
          </a:p>
          <a:p>
            <a:r>
              <a:rPr lang="cs-CZ" dirty="0"/>
              <a:t>otáčení, zastavení, krátké čekání</a:t>
            </a:r>
          </a:p>
          <a:p>
            <a:r>
              <a:rPr lang="cs-CZ" dirty="0"/>
              <a:t>časovač, </a:t>
            </a:r>
            <a:r>
              <a:rPr lang="cs-CZ" dirty="0" err="1"/>
              <a:t>předprogramované</a:t>
            </a:r>
            <a:r>
              <a:rPr lang="cs-CZ" dirty="0"/>
              <a:t> pohyby</a:t>
            </a:r>
          </a:p>
          <a:p>
            <a:r>
              <a:rPr lang="cs-CZ" dirty="0"/>
              <a:t>může počítat odbočení, změnu barvy dráhy</a:t>
            </a:r>
            <a:r>
              <a:rPr lang="cs-CZ" dirty="0" smtClean="0"/>
              <a:t>,….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5764632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050" name="Picture 2" descr="http://ozobot.sandofky.cz/wp-content/uploads/OZO_oblecky-150x15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1003" y="2068978"/>
            <a:ext cx="3864632" cy="3864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184" y="2616001"/>
            <a:ext cx="5622539" cy="3975792"/>
          </a:xfrm>
          <a:prstGeom prst="rect">
            <a:avLst/>
          </a:prstGeom>
        </p:spPr>
      </p:pic>
      <p:pic>
        <p:nvPicPr>
          <p:cNvPr id="2052" name="Picture 4" descr="VÃ½sledek obrÃ¡zku pro ozobot customizati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0775" y="165765"/>
            <a:ext cx="4874720" cy="2705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643159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Ozobot</a:t>
            </a:r>
            <a:r>
              <a:rPr lang="cs-CZ" dirty="0" smtClean="0"/>
              <a:t> – programování na papíře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984123" y="2006901"/>
            <a:ext cx="4472153" cy="4351338"/>
          </a:xfrm>
        </p:spPr>
        <p:txBody>
          <a:bodyPr/>
          <a:lstStyle/>
          <a:p>
            <a:r>
              <a:rPr lang="cs-CZ" dirty="0" smtClean="0"/>
              <a:t>Pomocí barevných kódů na papíře</a:t>
            </a:r>
          </a:p>
          <a:p>
            <a:r>
              <a:rPr lang="cs-CZ" dirty="0" smtClean="0"/>
              <a:t>Využívá se červená, zelená a modrá + černá</a:t>
            </a:r>
          </a:p>
          <a:p>
            <a:r>
              <a:rPr lang="cs-CZ" dirty="0" err="1" smtClean="0"/>
              <a:t>Ozobot</a:t>
            </a:r>
            <a:r>
              <a:rPr lang="cs-CZ" dirty="0" smtClean="0"/>
              <a:t> čáru sleduje a sekvenčně vykonává příkazy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282" y="1529256"/>
            <a:ext cx="6616841" cy="5173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76783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255" y="135383"/>
            <a:ext cx="9133489" cy="6660822"/>
          </a:xfrm>
        </p:spPr>
      </p:pic>
    </p:spTree>
    <p:extLst>
      <p:ext uri="{BB962C8B-B14F-4D97-AF65-F5344CB8AC3E}">
        <p14:creationId xmlns:p14="http://schemas.microsoft.com/office/powerpoint/2010/main" val="206258766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7366" y="131082"/>
            <a:ext cx="9167647" cy="6628364"/>
          </a:xfrm>
        </p:spPr>
      </p:pic>
    </p:spTree>
    <p:extLst>
      <p:ext uri="{BB962C8B-B14F-4D97-AF65-F5344CB8AC3E}">
        <p14:creationId xmlns:p14="http://schemas.microsoft.com/office/powerpoint/2010/main" val="427238197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VIDEO ZDE</a:t>
            </a:r>
            <a:endParaRPr lang="cs-CZ" dirty="0"/>
          </a:p>
        </p:txBody>
      </p:sp>
      <p:pic>
        <p:nvPicPr>
          <p:cNvPr id="4" name="zobot_opile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43877" y="230397"/>
            <a:ext cx="11199445" cy="6299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042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Úkoly s </a:t>
            </a:r>
            <a:r>
              <a:rPr lang="cs-CZ" dirty="0" err="1" smtClean="0"/>
              <a:t>Ozoboty</a:t>
            </a:r>
            <a:r>
              <a:rPr lang="cs-CZ" dirty="0" smtClean="0"/>
              <a:t> (tiskneme…)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58266" y="4782645"/>
            <a:ext cx="4269828" cy="1565549"/>
          </a:xfrm>
        </p:spPr>
        <p:txBody>
          <a:bodyPr>
            <a:normAutofit fontScale="77500" lnSpcReduction="20000"/>
          </a:bodyPr>
          <a:lstStyle/>
          <a:p>
            <a:r>
              <a:rPr lang="cs-CZ" dirty="0">
                <a:hlinkClick r:id="rId2"/>
              </a:rPr>
              <a:t>https://</a:t>
            </a:r>
            <a:r>
              <a:rPr lang="cs-CZ" dirty="0" smtClean="0">
                <a:hlinkClick r:id="rId2"/>
              </a:rPr>
              <a:t>ozobot.com/play/construction-kit-games</a:t>
            </a:r>
            <a:endParaRPr lang="cs-CZ" dirty="0" smtClean="0"/>
          </a:p>
          <a:p>
            <a:endParaRPr lang="cs-CZ" dirty="0"/>
          </a:p>
          <a:p>
            <a:r>
              <a:rPr lang="cs-CZ" dirty="0">
                <a:hlinkClick r:id="rId3"/>
              </a:rPr>
              <a:t>https://</a:t>
            </a:r>
            <a:r>
              <a:rPr lang="cs-CZ" dirty="0" smtClean="0">
                <a:hlinkClick r:id="rId3"/>
              </a:rPr>
              <a:t>ozobot.com/play/print-games</a:t>
            </a:r>
            <a:endParaRPr lang="cs-CZ" dirty="0" smtClean="0"/>
          </a:p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5552" y="1285618"/>
            <a:ext cx="6890680" cy="5231451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266" y="1395248"/>
            <a:ext cx="5527221" cy="3387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14227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Plány do hodin přímo od </a:t>
            </a:r>
            <a:r>
              <a:rPr lang="cs-CZ" dirty="0" err="1" smtClean="0"/>
              <a:t>Ozobota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910058" y="1825625"/>
            <a:ext cx="4443742" cy="4351338"/>
          </a:xfrm>
        </p:spPr>
        <p:txBody>
          <a:bodyPr/>
          <a:lstStyle/>
          <a:p>
            <a:r>
              <a:rPr lang="cs-CZ" dirty="0">
                <a:hlinkClick r:id="rId2"/>
              </a:rPr>
              <a:t>https://</a:t>
            </a:r>
            <a:r>
              <a:rPr lang="cs-CZ" dirty="0" smtClean="0">
                <a:hlinkClick r:id="rId2"/>
              </a:rPr>
              <a:t>portal.ozobot.com/lessons</a:t>
            </a:r>
            <a:endParaRPr lang="cs-CZ" dirty="0" smtClean="0"/>
          </a:p>
          <a:p>
            <a:endParaRPr lang="cs-CZ" dirty="0"/>
          </a:p>
          <a:p>
            <a:endParaRPr lang="cs-CZ" dirty="0" smtClean="0"/>
          </a:p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779" y="1406751"/>
            <a:ext cx="6626279" cy="4770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38268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Ozobot</a:t>
            </a:r>
            <a:r>
              <a:rPr lang="cs-CZ" dirty="0" smtClean="0"/>
              <a:t> – tablety a </a:t>
            </a:r>
            <a:r>
              <a:rPr lang="cs-CZ" dirty="0" err="1" smtClean="0"/>
              <a:t>Ozoboti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Jde kreslit i jezdit robotem po tabletu, má příslušné aplikace</a:t>
            </a:r>
          </a:p>
          <a:p>
            <a:r>
              <a:rPr lang="cs-CZ" dirty="0"/>
              <a:t>Aplikace má </a:t>
            </a:r>
            <a:r>
              <a:rPr lang="cs-CZ" dirty="0" smtClean="0"/>
              <a:t>módy:</a:t>
            </a:r>
          </a:p>
          <a:p>
            <a:r>
              <a:rPr lang="cs-CZ" i="1" dirty="0" err="1" smtClean="0"/>
              <a:t>Freedraw</a:t>
            </a:r>
            <a:r>
              <a:rPr lang="cs-CZ" dirty="0" smtClean="0"/>
              <a:t>, </a:t>
            </a:r>
            <a:r>
              <a:rPr lang="cs-CZ" i="1" dirty="0" err="1" smtClean="0"/>
              <a:t>Playground</a:t>
            </a:r>
            <a:r>
              <a:rPr lang="cs-CZ" dirty="0" smtClean="0"/>
              <a:t> a </a:t>
            </a:r>
            <a:r>
              <a:rPr lang="cs-CZ" i="1" dirty="0" err="1" smtClean="0"/>
              <a:t>Challenge</a:t>
            </a:r>
            <a:r>
              <a:rPr lang="cs-CZ" dirty="0" smtClean="0"/>
              <a:t>. </a:t>
            </a:r>
          </a:p>
          <a:p>
            <a:r>
              <a:rPr lang="cs-CZ" dirty="0" smtClean="0"/>
              <a:t>V </a:t>
            </a:r>
            <a:r>
              <a:rPr lang="cs-CZ" dirty="0"/>
              <a:t>módu</a:t>
            </a:r>
            <a:r>
              <a:rPr lang="cs-CZ" i="1" dirty="0"/>
              <a:t> </a:t>
            </a:r>
            <a:r>
              <a:rPr lang="cs-CZ" b="1" i="1" dirty="0" err="1"/>
              <a:t>Challenge</a:t>
            </a:r>
            <a:r>
              <a:rPr lang="cs-CZ" dirty="0"/>
              <a:t> jsou připravené úkoly k řešení a k nim jsou k </a:t>
            </a:r>
            <a:r>
              <a:rPr lang="cs-CZ" dirty="0" smtClean="0"/>
              <a:t>dispozici </a:t>
            </a:r>
            <a:r>
              <a:rPr lang="cs-CZ" dirty="0"/>
              <a:t>jen příslušné kódy</a:t>
            </a:r>
            <a:r>
              <a:rPr lang="cs-CZ" dirty="0" smtClean="0"/>
              <a:t>.</a:t>
            </a:r>
          </a:p>
          <a:p>
            <a:r>
              <a:rPr lang="cs-CZ" dirty="0" smtClean="0"/>
              <a:t>Úlohy </a:t>
            </a:r>
            <a:r>
              <a:rPr lang="cs-CZ" dirty="0"/>
              <a:t>jsou stupňované a řešení si mohou žáci nechat zobrazit. Tento mód tedy slouží k učení a pochopení filozofie </a:t>
            </a:r>
            <a:r>
              <a:rPr lang="cs-CZ" dirty="0" err="1"/>
              <a:t>Ozobota</a:t>
            </a:r>
            <a:r>
              <a:rPr lang="cs-CZ" dirty="0"/>
              <a:t>. </a:t>
            </a:r>
            <a:endParaRPr lang="cs-CZ" dirty="0" smtClean="0"/>
          </a:p>
          <a:p>
            <a:r>
              <a:rPr lang="cs-CZ" dirty="0" smtClean="0"/>
              <a:t>Je </a:t>
            </a:r>
            <a:r>
              <a:rPr lang="cs-CZ" dirty="0"/>
              <a:t>výhodné, že jednotliví žáci mohou postupovat vlastním tempem</a:t>
            </a:r>
            <a:r>
              <a:rPr lang="cs-CZ" dirty="0" smtClean="0"/>
              <a:t>.</a:t>
            </a:r>
          </a:p>
          <a:p>
            <a:r>
              <a:rPr lang="cs-CZ" dirty="0">
                <a:hlinkClick r:id="rId2"/>
              </a:rPr>
              <a:t>https://</a:t>
            </a:r>
            <a:r>
              <a:rPr lang="cs-CZ" dirty="0" smtClean="0">
                <a:hlinkClick r:id="rId2"/>
              </a:rPr>
              <a:t>play.google.com/store/apps/details?id=com.evollve.ozobot</a:t>
            </a:r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028917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BeeBot</a:t>
            </a:r>
            <a:r>
              <a:rPr lang="cs-CZ" dirty="0" smtClean="0"/>
              <a:t> - Pedagogicko-psychologické souvislosti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786190"/>
          </a:xfrm>
        </p:spPr>
        <p:txBody>
          <a:bodyPr>
            <a:normAutofit fontScale="55000" lnSpcReduction="20000"/>
          </a:bodyPr>
          <a:lstStyle/>
          <a:p>
            <a:r>
              <a:rPr lang="cs-CZ" sz="4000" b="1" u="sng" dirty="0" smtClean="0"/>
              <a:t>Pomocí robotické hračky Bee-bot můžeme rozvíjet algoritmické kompetence:</a:t>
            </a:r>
          </a:p>
          <a:p>
            <a:r>
              <a:rPr lang="cs-CZ" sz="3600" dirty="0" smtClean="0"/>
              <a:t>ověření, že program pracuje správně</a:t>
            </a:r>
          </a:p>
          <a:p>
            <a:r>
              <a:rPr lang="cs-CZ" sz="3600" dirty="0" smtClean="0"/>
              <a:t>navrhování řešení (vybrat vhodnou cestu k cíli)</a:t>
            </a:r>
          </a:p>
          <a:p>
            <a:r>
              <a:rPr lang="cs-CZ" sz="3600" dirty="0" smtClean="0"/>
              <a:t>určení cílového místa, kam daný program včelku doveze</a:t>
            </a:r>
          </a:p>
          <a:p>
            <a:r>
              <a:rPr lang="cs-CZ" sz="3600" dirty="0" smtClean="0"/>
              <a:t>určení počátečního místa, odkud včelka vyjede, aby při daném programu dojela do daného místa</a:t>
            </a:r>
          </a:p>
          <a:p>
            <a:r>
              <a:rPr lang="cs-CZ" sz="3600" dirty="0" smtClean="0"/>
              <a:t>hledání chyby v programu (při jeho vykonávání)</a:t>
            </a:r>
          </a:p>
          <a:p>
            <a:r>
              <a:rPr lang="cs-CZ" sz="3600" dirty="0" smtClean="0"/>
              <a:t>testování programu (najít způsob, jak ověřit, že program pracuje, jak má)</a:t>
            </a:r>
          </a:p>
          <a:p>
            <a:r>
              <a:rPr lang="cs-CZ" sz="3600" dirty="0" smtClean="0"/>
              <a:t>ladění programu (zjednodušení programu nebo jeho úprava, aby správně reagoval v různých situacích)</a:t>
            </a:r>
          </a:p>
          <a:p>
            <a:r>
              <a:rPr lang="cs-CZ" sz="3600" dirty="0" smtClean="0"/>
              <a:t>zapsání programu (např. pomocí šipek na papír)</a:t>
            </a:r>
          </a:p>
          <a:p>
            <a:r>
              <a:rPr lang="cs-CZ" sz="3600" dirty="0" smtClean="0"/>
              <a:t>přečtení programu a jeho vložení do robota</a:t>
            </a:r>
          </a:p>
          <a:p>
            <a:r>
              <a:rPr lang="cs-CZ" sz="3600" dirty="0" smtClean="0"/>
              <a:t>hledání chyby v napsaném programu (šipky na papíře)</a:t>
            </a:r>
          </a:p>
          <a:p>
            <a:r>
              <a:rPr lang="cs-CZ" sz="3600" dirty="0" smtClean="0"/>
              <a:t>optimalizace (úvahy o nejkratším programu nebo o nejkratší cestě na dané místo)</a:t>
            </a:r>
          </a:p>
          <a:p>
            <a:r>
              <a:rPr lang="cs-CZ" sz="3600" dirty="0" smtClean="0"/>
              <a:t>opakování, úvahy o řetězení programů (co se stane, když se program vykoná dvakrát po sobě). </a:t>
            </a:r>
            <a:endParaRPr lang="cs-CZ" sz="3600" dirty="0"/>
          </a:p>
        </p:txBody>
      </p:sp>
      <p:pic>
        <p:nvPicPr>
          <p:cNvPr id="4" name="Picture 2" descr="VÃ½sledek obrÃ¡zku pro Bee bo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6857" y="365125"/>
            <a:ext cx="1125221" cy="1125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5702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3165" y="365125"/>
            <a:ext cx="8265670" cy="6254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65405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Ozobot</a:t>
            </a:r>
            <a:r>
              <a:rPr lang="cs-CZ" dirty="0" smtClean="0"/>
              <a:t> – blokové programování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 smtClean="0"/>
              <a:t>Ozoboty</a:t>
            </a:r>
            <a:r>
              <a:rPr lang="cs-CZ" dirty="0" smtClean="0"/>
              <a:t> je možné programovat i na PC pomocí programování v blokovém jazyce (podobné </a:t>
            </a:r>
            <a:r>
              <a:rPr lang="cs-CZ" i="1" dirty="0" err="1" smtClean="0"/>
              <a:t>Scratchi</a:t>
            </a:r>
            <a:r>
              <a:rPr lang="cs-CZ" dirty="0" smtClean="0"/>
              <a:t>)</a:t>
            </a:r>
          </a:p>
          <a:p>
            <a:r>
              <a:rPr lang="cs-CZ" dirty="0" smtClean="0"/>
              <a:t>Pomocí blikání se náš program nahraje do robota a ten následně úkony vykoná</a:t>
            </a:r>
          </a:p>
          <a:p>
            <a:r>
              <a:rPr lang="cs-CZ" dirty="0">
                <a:hlinkClick r:id="rId2"/>
              </a:rPr>
              <a:t>https://ozoblockly.com</a:t>
            </a:r>
            <a:r>
              <a:rPr lang="cs-CZ" dirty="0" smtClean="0">
                <a:hlinkClick r:id="rId2"/>
              </a:rPr>
              <a:t>/#</a:t>
            </a:r>
            <a:endParaRPr lang="cs-CZ" dirty="0" smtClean="0"/>
          </a:p>
          <a:p>
            <a:endParaRPr lang="cs-CZ" dirty="0"/>
          </a:p>
        </p:txBody>
      </p:sp>
      <p:pic>
        <p:nvPicPr>
          <p:cNvPr id="4098" name="Picture 2" descr="VÃ½sledek obrÃ¡zku pro OzoBlockl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8912" y="3451499"/>
            <a:ext cx="3628149" cy="319519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VÃ½sledek obrÃ¡zku pro Ozobo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9708" y="3921234"/>
            <a:ext cx="2255728" cy="2255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305678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Ozobot</a:t>
            </a:r>
            <a:r>
              <a:rPr lang="cs-CZ" dirty="0"/>
              <a:t> – blokové programování</a:t>
            </a:r>
          </a:p>
        </p:txBody>
      </p:sp>
      <p:pic>
        <p:nvPicPr>
          <p:cNvPr id="5" name="fwIrAzZfvRc"/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619179" y="1462088"/>
            <a:ext cx="8793946" cy="4946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62888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Ozobot</a:t>
            </a:r>
            <a:r>
              <a:rPr lang="cs-CZ" dirty="0" smtClean="0"/>
              <a:t> – zkušenosti přímo na školách</a:t>
            </a:r>
            <a:endParaRPr lang="cs-CZ" dirty="0"/>
          </a:p>
        </p:txBody>
      </p:sp>
      <p:pic>
        <p:nvPicPr>
          <p:cNvPr id="4" name="WGFEg7FXBW4"/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403131" y="1520879"/>
            <a:ext cx="9025759" cy="5076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39277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Další robotické hračky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Robotických hraček je celá řada, liší náročností, tím co dovedou, možnostmi propojení s další technikou, snímači, aj.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2002" y="2666232"/>
            <a:ext cx="4904398" cy="40985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14267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Code</a:t>
            </a:r>
            <a:r>
              <a:rPr lang="cs-CZ" dirty="0" smtClean="0"/>
              <a:t>-a-</a:t>
            </a:r>
            <a:r>
              <a:rPr lang="cs-CZ" dirty="0" err="1" smtClean="0"/>
              <a:t>Pillar</a:t>
            </a:r>
            <a:r>
              <a:rPr lang="cs-CZ" dirty="0" smtClean="0"/>
              <a:t> (Housenka)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 smtClean="0"/>
              <a:t>Hračka má podobu housenky skládající se z osmi článků. </a:t>
            </a:r>
          </a:p>
          <a:p>
            <a:r>
              <a:rPr lang="cs-CZ" dirty="0" smtClean="0"/>
              <a:t>Každý článek housenky zastupuje nějaký příkaz (směr), kam lze housenku poslat. </a:t>
            </a:r>
          </a:p>
          <a:p>
            <a:r>
              <a:rPr lang="cs-CZ" dirty="0" smtClean="0"/>
              <a:t>Tři články značí „rovně“, dva „doleva“, dva „doprava“. </a:t>
            </a:r>
          </a:p>
          <a:p>
            <a:r>
              <a:rPr lang="cs-CZ" dirty="0" smtClean="0"/>
              <a:t>Je možné navolit kombinace směrů a housenku naprogramovat na různé cesty a směry ve zvoleném prostoru. </a:t>
            </a:r>
          </a:p>
          <a:p>
            <a:r>
              <a:rPr lang="cs-CZ" dirty="0" smtClean="0"/>
              <a:t>Děti spojují články a posílají housenku dopředu, dozadu, doleva, doprava nebo kamkoli dle své fantazie a novým spojováním a kombinací článků těla housenky posílají housenku novou cestičkou.</a:t>
            </a:r>
          </a:p>
          <a:p>
            <a:r>
              <a:rPr lang="cs-CZ" dirty="0" smtClean="0"/>
              <a:t>Děti se učí směrům, orientaci v prostoru, sekvenci příkazů a vytváření posloupnosti. Funguje na 4× AA baterie. Hračka je vhodná pro děti od 3 do 6 let.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08661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Code</a:t>
            </a:r>
            <a:r>
              <a:rPr lang="cs-CZ" dirty="0" smtClean="0"/>
              <a:t>-a-</a:t>
            </a:r>
            <a:r>
              <a:rPr lang="cs-CZ" dirty="0" err="1" smtClean="0"/>
              <a:t>Pillar</a:t>
            </a:r>
            <a:r>
              <a:rPr lang="cs-CZ" dirty="0" smtClean="0"/>
              <a:t> (Housenka)</a:t>
            </a:r>
            <a:endParaRPr lang="cs-CZ" dirty="0"/>
          </a:p>
        </p:txBody>
      </p:sp>
      <p:pic>
        <p:nvPicPr>
          <p:cNvPr id="5" name="iYEKD1Befg8"/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232225" y="1510934"/>
            <a:ext cx="8654236" cy="4868008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51260" y="461087"/>
            <a:ext cx="4337783" cy="953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043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Code</a:t>
            </a:r>
            <a:r>
              <a:rPr lang="cs-CZ" dirty="0" smtClean="0"/>
              <a:t> &amp; Go Robot Mouse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 smtClean="0"/>
              <a:t>Širší verzí Bee-Botu. </a:t>
            </a:r>
          </a:p>
          <a:p>
            <a:r>
              <a:rPr lang="cs-CZ" dirty="0" smtClean="0"/>
              <a:t>Má stejné funkce jako Bee-Bot a děti programují stejným způsobem její kroky. </a:t>
            </a:r>
          </a:p>
          <a:p>
            <a:r>
              <a:rPr lang="cs-CZ" dirty="0" smtClean="0"/>
              <a:t>Děti pro myšku staví bludiště ze zelených polí, což vede k získávání nových zkušeností s budováním prostoru, s rotací plochy a jejích jednotlivých částí a možností pozorovat skladbu prvků na ploše z různých úhlů. </a:t>
            </a:r>
          </a:p>
          <a:p>
            <a:r>
              <a:rPr lang="cs-CZ" dirty="0" smtClean="0"/>
              <a:t>Úkolem je pak myšku naprogramovat tak, aby postaveným bludištěm bez potíží prošla. </a:t>
            </a:r>
          </a:p>
          <a:p>
            <a:r>
              <a:rPr lang="cs-CZ" dirty="0" smtClean="0"/>
              <a:t>Děti se opět učí sekvencím příkazů a posloupnosti plnění zadaných instrukcí. Robotická myška umožňuje dobře rozvíjet algoritmické myšlení již u dětí v předškolním věku. </a:t>
            </a:r>
            <a:endParaRPr lang="cs-CZ" dirty="0"/>
          </a:p>
        </p:txBody>
      </p:sp>
      <p:pic>
        <p:nvPicPr>
          <p:cNvPr id="10242" name="Picture 2" descr="VÃ½sledek obrÃ¡zku pro Code &amp; Go Robot Mous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0594" y="0"/>
            <a:ext cx="2203206" cy="2203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6697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Code</a:t>
            </a:r>
            <a:r>
              <a:rPr lang="cs-CZ" dirty="0" smtClean="0"/>
              <a:t> &amp; Go Robot Mouse</a:t>
            </a:r>
            <a:endParaRPr lang="cs-CZ" dirty="0"/>
          </a:p>
        </p:txBody>
      </p:sp>
      <p:pic>
        <p:nvPicPr>
          <p:cNvPr id="4" name="U4ktPBNNw60"/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953478" y="1570404"/>
            <a:ext cx="9018953" cy="5073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758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Coji</a:t>
            </a:r>
            <a:r>
              <a:rPr lang="cs-CZ" dirty="0" smtClean="0"/>
              <a:t> Robot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COJI je robot, který učí děti programovat pomocí </a:t>
            </a:r>
            <a:r>
              <a:rPr lang="cs-CZ" dirty="0" err="1" smtClean="0"/>
              <a:t>emotikonů</a:t>
            </a:r>
            <a:r>
              <a:rPr lang="cs-CZ" dirty="0" smtClean="0"/>
              <a:t>.</a:t>
            </a:r>
          </a:p>
          <a:p>
            <a:r>
              <a:rPr lang="cs-CZ" dirty="0" smtClean="0"/>
              <a:t>Robot také reaguje na fyzické doteky, jako je lechtání nebo třepání.</a:t>
            </a:r>
          </a:p>
          <a:p>
            <a:r>
              <a:rPr lang="cs-CZ" dirty="0" smtClean="0"/>
              <a:t>Pro robota je možné stáhnout vytvořenou aplikaci na míru, skrze kterou je možné robota kontrolovat.</a:t>
            </a:r>
          </a:p>
          <a:p>
            <a:r>
              <a:rPr lang="cs-CZ" dirty="0" err="1" smtClean="0"/>
              <a:t>Coji</a:t>
            </a:r>
            <a:r>
              <a:rPr lang="cs-CZ" dirty="0" smtClean="0"/>
              <a:t> je vzdělávací hračka, která učí základům programování.</a:t>
            </a:r>
          </a:p>
          <a:p>
            <a:r>
              <a:rPr lang="cs-CZ" dirty="0" smtClean="0"/>
              <a:t>Hračka je vhodná pro děti od 4 do 7 let.</a:t>
            </a:r>
            <a:endParaRPr lang="cs-CZ" dirty="0"/>
          </a:p>
        </p:txBody>
      </p:sp>
      <p:pic>
        <p:nvPicPr>
          <p:cNvPr id="11266" name="Picture 2" descr="VÃ½sledek obrÃ¡zku pro Coj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4836" y="4316779"/>
            <a:ext cx="3189410" cy="2551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782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BeeBot</a:t>
            </a:r>
            <a:r>
              <a:rPr lang="cs-CZ" dirty="0" smtClean="0"/>
              <a:t> - Pedagogicko-psychologické souvislosti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754929"/>
          </a:xfrm>
        </p:spPr>
        <p:txBody>
          <a:bodyPr>
            <a:normAutofit fontScale="85000" lnSpcReduction="20000"/>
          </a:bodyPr>
          <a:lstStyle/>
          <a:p>
            <a:r>
              <a:rPr lang="cs-CZ" sz="3100" b="1" u="sng" dirty="0" smtClean="0"/>
              <a:t>Obecně pak robotická hračka přispívá k rozvoji dalších rozumových schopností dítěte:</a:t>
            </a:r>
          </a:p>
          <a:p>
            <a:r>
              <a:rPr lang="cs-CZ" dirty="0" smtClean="0"/>
              <a:t>prostorové orientaci (pohyb vlevo, vpravo, dopředu, dozadu)</a:t>
            </a:r>
          </a:p>
          <a:p>
            <a:r>
              <a:rPr lang="cs-CZ" dirty="0" smtClean="0"/>
              <a:t>představivosti (umět si promyslet pohyb hračky, kde se bude nacházet, kolik kroků musí udělat k cíli; oddálení vykonání příkazu, kdy není okamžitě vidět pohyb hračky a výsledek je viditelný až po spuštění celého programu)</a:t>
            </a:r>
          </a:p>
          <a:p>
            <a:r>
              <a:rPr lang="cs-CZ" dirty="0" smtClean="0"/>
              <a:t>vyjadřovací schopnosti (popíše pohyb hračky, vymyslí příběh k pohybu hračky, graficky zaznamená pohyb hračky)</a:t>
            </a:r>
          </a:p>
          <a:p>
            <a:r>
              <a:rPr lang="cs-CZ" dirty="0" smtClean="0"/>
              <a:t>zrakové vnímání</a:t>
            </a:r>
          </a:p>
          <a:p>
            <a:r>
              <a:rPr lang="cs-CZ" dirty="0" smtClean="0"/>
              <a:t>časové vnímání</a:t>
            </a:r>
          </a:p>
          <a:p>
            <a:r>
              <a:rPr lang="cs-CZ" dirty="0" smtClean="0"/>
              <a:t>komunikační schopnosti (vysvětluje, hodnotí, komunikuje s kamarády)</a:t>
            </a:r>
          </a:p>
          <a:p>
            <a:r>
              <a:rPr lang="cs-CZ" dirty="0" smtClean="0"/>
              <a:t>tvořivost (vymýšlí úkoly pro spolužáky, zapojuje včelku do svých her)</a:t>
            </a:r>
          </a:p>
          <a:p>
            <a:r>
              <a:rPr lang="cs-CZ" dirty="0" smtClean="0"/>
              <a:t>paměť (musí si pamatovat, které tlačítko a případně kolikrát stisklo).</a:t>
            </a:r>
            <a:endParaRPr lang="cs-CZ" dirty="0"/>
          </a:p>
        </p:txBody>
      </p:sp>
      <p:pic>
        <p:nvPicPr>
          <p:cNvPr id="4" name="Picture 2" descr="VÃ½sledek obrÃ¡zku pro Bee bo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6857" y="365125"/>
            <a:ext cx="1125221" cy="1125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0840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Coji</a:t>
            </a:r>
            <a:r>
              <a:rPr lang="cs-CZ" dirty="0" smtClean="0"/>
              <a:t> Robot</a:t>
            </a:r>
            <a:endParaRPr lang="cs-CZ" dirty="0"/>
          </a:p>
        </p:txBody>
      </p:sp>
      <p:pic>
        <p:nvPicPr>
          <p:cNvPr id="4" name="eog7uT-7BB0"/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838200" y="1407258"/>
            <a:ext cx="9300308" cy="5231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166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Dash</a:t>
            </a:r>
            <a:r>
              <a:rPr lang="cs-CZ" dirty="0" smtClean="0"/>
              <a:t> and </a:t>
            </a:r>
            <a:r>
              <a:rPr lang="cs-CZ" dirty="0" err="1" smtClean="0"/>
              <a:t>Dot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2130425"/>
            <a:ext cx="10515600" cy="4351338"/>
          </a:xfrm>
        </p:spPr>
        <p:txBody>
          <a:bodyPr>
            <a:normAutofit fontScale="92500" lnSpcReduction="10000"/>
          </a:bodyPr>
          <a:lstStyle/>
          <a:p>
            <a:r>
              <a:rPr lang="cs-CZ" dirty="0" err="1" smtClean="0"/>
              <a:t>Dash</a:t>
            </a:r>
            <a:r>
              <a:rPr lang="cs-CZ" dirty="0" smtClean="0"/>
              <a:t> a </a:t>
            </a:r>
            <a:r>
              <a:rPr lang="cs-CZ" dirty="0" err="1" smtClean="0"/>
              <a:t>Dot</a:t>
            </a:r>
            <a:r>
              <a:rPr lang="cs-CZ" dirty="0" smtClean="0"/>
              <a:t> jsou dva malí roboti, kteří dokáží interaktivně reagovat na sebe navzájem a dle příkazů plní naprogramované požadavky. </a:t>
            </a:r>
          </a:p>
          <a:p>
            <a:r>
              <a:rPr lang="cs-CZ" dirty="0" smtClean="0"/>
              <a:t>Roboti splňují nároky efektivní didaktické pomůcky, která dětem pomáhá pochopit principy programování, algoritmů a kybernetiky. </a:t>
            </a:r>
          </a:p>
          <a:p>
            <a:r>
              <a:rPr lang="cs-CZ" dirty="0" smtClean="0"/>
              <a:t>Děti mohou měnit povahu robotů, učit je řešit různé úlohy nebo ovládat jejich pohyby. </a:t>
            </a:r>
          </a:p>
          <a:p>
            <a:r>
              <a:rPr lang="cs-CZ" dirty="0" smtClean="0"/>
              <a:t>Pro </a:t>
            </a:r>
            <a:r>
              <a:rPr lang="cs-CZ" dirty="0" err="1" smtClean="0"/>
              <a:t>Dash</a:t>
            </a:r>
            <a:r>
              <a:rPr lang="cs-CZ" dirty="0" smtClean="0"/>
              <a:t> a </a:t>
            </a:r>
            <a:r>
              <a:rPr lang="cs-CZ" dirty="0" err="1" smtClean="0"/>
              <a:t>Dot</a:t>
            </a:r>
            <a:r>
              <a:rPr lang="cs-CZ" dirty="0" smtClean="0"/>
              <a:t> jsou připraveny aplikace pro chytré telefony a tablety, které velmi zábavnou formou umožňují získat první zkušenosti s programováním a robotikou.</a:t>
            </a:r>
          </a:p>
          <a:p>
            <a:r>
              <a:rPr lang="cs-CZ" dirty="0" smtClean="0"/>
              <a:t>Aplikace jsou postaveny tak, aby edukativní hru s roboty mohly zvládnout děti již od 5 let, které se začínají seznamovat s programováním. </a:t>
            </a:r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98266" y="174259"/>
            <a:ext cx="2987683" cy="1956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694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Dash</a:t>
            </a:r>
            <a:r>
              <a:rPr lang="cs-CZ" dirty="0" smtClean="0"/>
              <a:t> and </a:t>
            </a:r>
            <a:r>
              <a:rPr lang="cs-CZ" dirty="0" err="1" smtClean="0"/>
              <a:t>Dot</a:t>
            </a:r>
            <a:endParaRPr lang="cs-CZ" dirty="0"/>
          </a:p>
        </p:txBody>
      </p:sp>
      <p:pic>
        <p:nvPicPr>
          <p:cNvPr id="5" name="LA9py48X6_o"/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838200" y="1495669"/>
            <a:ext cx="9157677" cy="5151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692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Použité zdroje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cs-CZ" dirty="0" err="1" smtClean="0"/>
              <a:t>Arrow</a:t>
            </a:r>
            <a:r>
              <a:rPr lang="cs-CZ" dirty="0" smtClean="0"/>
              <a:t> </a:t>
            </a:r>
            <a:r>
              <a:rPr lang="cs-CZ" dirty="0"/>
              <a:t>Jumping Game [online] </a:t>
            </a:r>
            <a:r>
              <a:rPr lang="cs-CZ" dirty="0" err="1"/>
              <a:t>Discovered</a:t>
            </a:r>
            <a:r>
              <a:rPr lang="cs-CZ" dirty="0"/>
              <a:t> by Tanjo [11-11-2015]. [cit. 05-10-2018]. Dostupný z: https://tanjo.ai/contents/448931 </a:t>
            </a:r>
            <a:endParaRPr lang="cs-CZ" dirty="0" smtClean="0"/>
          </a:p>
          <a:p>
            <a:r>
              <a:rPr lang="cs-CZ" dirty="0" err="1" smtClean="0"/>
              <a:t>Bett</a:t>
            </a:r>
            <a:r>
              <a:rPr lang="cs-CZ" dirty="0" smtClean="0"/>
              <a:t> </a:t>
            </a:r>
            <a:r>
              <a:rPr lang="cs-CZ" dirty="0"/>
              <a:t>[online]. </a:t>
            </a:r>
            <a:r>
              <a:rPr lang="cs-CZ" dirty="0" smtClean="0"/>
              <a:t>London</a:t>
            </a:r>
            <a:r>
              <a:rPr lang="cs-CZ" dirty="0"/>
              <a:t>, 2018. [cit. 18-07-2018]. Dostupné z: https://www.bettshow.com/bettproducts-list/dash-and-dot </a:t>
            </a:r>
            <a:endParaRPr lang="cs-CZ" dirty="0" smtClean="0"/>
          </a:p>
          <a:p>
            <a:r>
              <a:rPr lang="cs-CZ" dirty="0" smtClean="0"/>
              <a:t>Internet </a:t>
            </a:r>
            <a:r>
              <a:rPr lang="cs-CZ" dirty="0" err="1"/>
              <a:t>Mall</a:t>
            </a:r>
            <a:r>
              <a:rPr lang="cs-CZ" dirty="0"/>
              <a:t>, a.s. [online] © 2000-2018. [cit. 18-07-2018]. Dostupné z: https://www.mall.cz/hracky-rozvoj-aktivita/fisherprice-ps-housenka-code-apillar?gclid=Cj0KCQjwnZXbBRC8ARIsABEYg6DXsolQnya8mIVO6rrCUZb7v1mdKt_hM5P5f QWAD2vx5f4307do0zgaAgOAEALw_wcB </a:t>
            </a:r>
            <a:endParaRPr lang="cs-CZ" dirty="0" smtClean="0"/>
          </a:p>
          <a:p>
            <a:r>
              <a:rPr lang="cs-CZ" dirty="0" smtClean="0"/>
              <a:t>TTS </a:t>
            </a:r>
            <a:r>
              <a:rPr lang="cs-CZ" dirty="0"/>
              <a:t>Group Ltd [online]. 2018. [cit. 18-07-2018]. Dostupné z: https://www.ttsgroup.co.uk/blue-bot-bluetooth-programmable-floor-robot/1007812.html </a:t>
            </a:r>
            <a:endParaRPr lang="cs-CZ" dirty="0" smtClean="0"/>
          </a:p>
          <a:p>
            <a:r>
              <a:rPr lang="cs-CZ" dirty="0" smtClean="0"/>
              <a:t>VANÍČEK </a:t>
            </a:r>
            <a:r>
              <a:rPr lang="cs-CZ" dirty="0"/>
              <a:t>Jiří. Robotická hračka Bee-bot: metodická příručka. České Budějovice: PF JU, 2016. </a:t>
            </a:r>
            <a:endParaRPr lang="cs-CZ" dirty="0" smtClean="0"/>
          </a:p>
          <a:p>
            <a:r>
              <a:rPr lang="cs-CZ" dirty="0" err="1" smtClean="0"/>
              <a:t>WowWee</a:t>
            </a:r>
            <a:r>
              <a:rPr lang="cs-CZ" dirty="0" smtClean="0"/>
              <a:t> </a:t>
            </a:r>
            <a:r>
              <a:rPr lang="cs-CZ" dirty="0"/>
              <a:t>Group Limited [online]. 2015. [cit. 18-07-2018]. Dostupné z: http://store.wowwee.com/coji/coji-robot.html </a:t>
            </a:r>
          </a:p>
        </p:txBody>
      </p:sp>
    </p:spTree>
    <p:extLst>
      <p:ext uri="{BB962C8B-B14F-4D97-AF65-F5344CB8AC3E}">
        <p14:creationId xmlns:p14="http://schemas.microsoft.com/office/powerpoint/2010/main" val="41622861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BeeBot</a:t>
            </a:r>
            <a:r>
              <a:rPr lang="cs-CZ" dirty="0" smtClean="0"/>
              <a:t> - Pedagogicko-psychologické souvislosti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Robotická hračka je předmět, který mohou děti zapojit do svých her, jež odrážejí jejich představy pohybu (poslouchá je nebo je neposlušná, když udělají v programu chybu).</a:t>
            </a:r>
          </a:p>
          <a:p>
            <a:r>
              <a:rPr lang="cs-CZ" dirty="0" smtClean="0"/>
              <a:t>Hračku lze zapojit do různých témat i jako doplňkovou aktivitu.</a:t>
            </a:r>
          </a:p>
          <a:p>
            <a:r>
              <a:rPr lang="cs-CZ" dirty="0" smtClean="0"/>
              <a:t>Je možné spojit rozvoj algoritmického myšlení dětí a rozvojem znalostí o přírodě (dle tematických karet), povoláních, dopravních prostředcích apod.</a:t>
            </a:r>
          </a:p>
          <a:p>
            <a:r>
              <a:rPr lang="cs-CZ" dirty="0" smtClean="0"/>
              <a:t>Správným sestavením programu pro hračku pak dítě vyjadřuje svoji odpověď. </a:t>
            </a:r>
            <a:endParaRPr lang="cs-CZ" dirty="0"/>
          </a:p>
        </p:txBody>
      </p:sp>
      <p:pic>
        <p:nvPicPr>
          <p:cNvPr id="4" name="Picture 2" descr="VÃ½sledek obrÃ¡zku pro Bee bo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6857" y="365125"/>
            <a:ext cx="1125221" cy="1125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7847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BeeBot</a:t>
            </a:r>
            <a:r>
              <a:rPr lang="cs-CZ" dirty="0" smtClean="0"/>
              <a:t> - Pedagogicko-psychologické souvislosti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25625"/>
            <a:ext cx="6211277" cy="4351338"/>
          </a:xfrm>
        </p:spPr>
        <p:txBody>
          <a:bodyPr/>
          <a:lstStyle/>
          <a:p>
            <a:r>
              <a:rPr lang="cs-CZ" dirty="0" smtClean="0"/>
              <a:t>Z psychologického hlediska představuje robotická hračka určitý mikrosvět, tedy zjednodušené prostředí napodobující reálný svět. </a:t>
            </a:r>
          </a:p>
          <a:p>
            <a:r>
              <a:rPr lang="cs-CZ" dirty="0" smtClean="0"/>
              <a:t>Pro pohyb v tomto prostředí je potřeba pochopit několik základních pravidel. Zde se jedná o čtyři příkazy a způsob, jak program psát (zadávat), spouštět a opravovat. </a:t>
            </a:r>
            <a:endParaRPr lang="cs-CZ" dirty="0"/>
          </a:p>
        </p:txBody>
      </p:sp>
      <p:pic>
        <p:nvPicPr>
          <p:cNvPr id="4" name="Picture 2" descr="VÃ½sledek obrÃ¡zku pro Bee bo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6857" y="365125"/>
            <a:ext cx="1125221" cy="1125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9387" y="1690688"/>
            <a:ext cx="4298981" cy="4865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162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Ovládání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Základní vzhled, je možné změnit využitím plastových krytů který mohou děti dále doplnit např. papírovými tykadly, křídly apod.</a:t>
            </a:r>
          </a:p>
          <a:p>
            <a:r>
              <a:rPr lang="cs-CZ" dirty="0" smtClean="0"/>
              <a:t>Vzadu na těle včelky je umístěna přípojka na pohyblivé zařízení, např. vozík. </a:t>
            </a:r>
          </a:p>
          <a:p>
            <a:r>
              <a:rPr lang="cs-CZ" dirty="0" smtClean="0"/>
              <a:t>Včelku je nutné nabít pomocí kabelu. Na spodní straně jsou dva vypínače. Jeden včelku zapne/vypne, druhý zapne/vypne zvuk.</a:t>
            </a:r>
          </a:p>
          <a:p>
            <a:r>
              <a:rPr lang="cs-CZ" dirty="0" smtClean="0"/>
              <a:t>Pokud včelku nevypneme, po určité době se vypne sama.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85158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047" y="365125"/>
            <a:ext cx="12118552" cy="5949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764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283</TotalTime>
  <Words>2165</Words>
  <Application>Microsoft Office PowerPoint</Application>
  <PresentationFormat>Širokoúhlá obrazovka</PresentationFormat>
  <Paragraphs>185</Paragraphs>
  <Slides>53</Slides>
  <Notes>0</Notes>
  <HiddenSlides>0</HiddenSlides>
  <MMClips>7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53</vt:i4>
      </vt:variant>
    </vt:vector>
  </HeadingPairs>
  <TitlesOfParts>
    <vt:vector size="58" baseType="lpstr">
      <vt:lpstr>Arial</vt:lpstr>
      <vt:lpstr>Calibri</vt:lpstr>
      <vt:lpstr>Calibri Light</vt:lpstr>
      <vt:lpstr>Wingdings</vt:lpstr>
      <vt:lpstr>Motiv Office</vt:lpstr>
      <vt:lpstr>Robotické hračky pro předškolní vzdělávání</vt:lpstr>
      <vt:lpstr>Robotická hračka Bee-bot</vt:lpstr>
      <vt:lpstr>BeeBot - Pedagogicko-psychologické souvislosti </vt:lpstr>
      <vt:lpstr>BeeBot - Pedagogicko-psychologické souvislosti </vt:lpstr>
      <vt:lpstr>BeeBot - Pedagogicko-psychologické souvislosti </vt:lpstr>
      <vt:lpstr>BeeBot - Pedagogicko-psychologické souvislosti </vt:lpstr>
      <vt:lpstr>BeeBot - Pedagogicko-psychologické souvislosti</vt:lpstr>
      <vt:lpstr>Ovládání</vt:lpstr>
      <vt:lpstr>Prezentace aplikace PowerPoint</vt:lpstr>
      <vt:lpstr>Ovládání</vt:lpstr>
      <vt:lpstr>Ovládání</vt:lpstr>
      <vt:lpstr>Ovládání</vt:lpstr>
      <vt:lpstr>Ovládání</vt:lpstr>
      <vt:lpstr>Postřehy z praxe</vt:lpstr>
      <vt:lpstr>Postřehy z praxe</vt:lpstr>
      <vt:lpstr>Prezentace aplikace PowerPoint</vt:lpstr>
      <vt:lpstr>Různé podložky</vt:lpstr>
      <vt:lpstr>Různé podložky</vt:lpstr>
      <vt:lpstr>Aktivity</vt:lpstr>
      <vt:lpstr>Prezentace aplikace PowerPoint</vt:lpstr>
      <vt:lpstr>Hledání postupu - Dojeď s včelkou na určité místo </vt:lpstr>
      <vt:lpstr>Prezentace aplikace PowerPoint</vt:lpstr>
      <vt:lpstr>Prezentace aplikace PowerPoint</vt:lpstr>
      <vt:lpstr>Prezentace aplikace PowerPoint</vt:lpstr>
      <vt:lpstr>Prezentace aplikace PowerPoint</vt:lpstr>
      <vt:lpstr>Čtení a psaní programu</vt:lpstr>
      <vt:lpstr>Prezentace aplikace PowerPoint</vt:lpstr>
      <vt:lpstr>Prezentace aplikace PowerPoint</vt:lpstr>
      <vt:lpstr>Ozobot</vt:lpstr>
      <vt:lpstr>Ozobot</vt:lpstr>
      <vt:lpstr>Ozobot – co umí?</vt:lpstr>
      <vt:lpstr>Prezentace aplikace PowerPoint</vt:lpstr>
      <vt:lpstr>Ozobot – programování na papíře</vt:lpstr>
      <vt:lpstr>Prezentace aplikace PowerPoint</vt:lpstr>
      <vt:lpstr>Prezentace aplikace PowerPoint</vt:lpstr>
      <vt:lpstr>Prezentace aplikace PowerPoint</vt:lpstr>
      <vt:lpstr>Úkoly s Ozoboty (tiskneme…)</vt:lpstr>
      <vt:lpstr>Plány do hodin přímo od Ozobota</vt:lpstr>
      <vt:lpstr>Ozobot – tablety a Ozoboti</vt:lpstr>
      <vt:lpstr>Prezentace aplikace PowerPoint</vt:lpstr>
      <vt:lpstr>Ozobot – blokové programování</vt:lpstr>
      <vt:lpstr>Ozobot – blokové programování</vt:lpstr>
      <vt:lpstr>Ozobot – zkušenosti přímo na školách</vt:lpstr>
      <vt:lpstr>Další robotické hračky</vt:lpstr>
      <vt:lpstr>The Code-a-Pillar (Housenka)</vt:lpstr>
      <vt:lpstr>The Code-a-Pillar (Housenka)</vt:lpstr>
      <vt:lpstr>Code &amp; Go Robot Mouse</vt:lpstr>
      <vt:lpstr>Code &amp; Go Robot Mouse</vt:lpstr>
      <vt:lpstr>Coji Robot</vt:lpstr>
      <vt:lpstr>Coji Robot</vt:lpstr>
      <vt:lpstr>Dash and Dot</vt:lpstr>
      <vt:lpstr>Dash and Dot</vt:lpstr>
      <vt:lpstr>Použité zdroje</vt:lpstr>
    </vt:vector>
  </TitlesOfParts>
  <Company>MU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Robotické hračky pro předškolní vzdělávání</dc:title>
  <dc:creator>Lektor</dc:creator>
  <cp:lastModifiedBy>Lektor</cp:lastModifiedBy>
  <cp:revision>22</cp:revision>
  <dcterms:created xsi:type="dcterms:W3CDTF">2018-09-10T10:30:26Z</dcterms:created>
  <dcterms:modified xsi:type="dcterms:W3CDTF">2018-09-25T15:34:13Z</dcterms:modified>
</cp:coreProperties>
</file>