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2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6" d="100"/>
          <a:sy n="106" d="100"/>
        </p:scale>
        <p:origin x="174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zene-vady.cz/primarni-prevence/pdf/Infekce_v_tehotenstvi.pdf" TargetMode="External"/><Relationship Id="rId2" Type="http://schemas.openxmlformats.org/officeDocument/2006/relationships/hyperlink" Target="http://www.vrozene-vady.cz/primarni-prevence/pdf/Na_alkohol_velky_pozor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95946610-diagnoza/205562241500002-poruchy-rustu/" TargetMode="External"/><Relationship Id="rId2" Type="http://schemas.openxmlformats.org/officeDocument/2006/relationships/hyperlink" Target="http://www.ceskatelevize.cz/porady/10315080042-tep-24/212411058130009/vide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ivysilani/10175805663-medicina-pro-21-stoleti/208572231040001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LUA05ExH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600" dirty="0"/>
              <a:t>Úvod do zdravotní problematiky dětského věku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Ontogeneze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76344B-FC1E-4ECA-8265-50EB47B3D0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F7DD56-B41F-463E-ABDC-6C1F3DEFF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027927-BA91-4A13-B944-76287BCE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Embryopatie a </a:t>
            </a:r>
            <a:r>
              <a:rPr lang="cs-CZ" dirty="0" err="1"/>
              <a:t>Fetopatie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3EB502-FD59-4554-B236-C2A851F6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/>
              <a:t>Embryopatie</a:t>
            </a:r>
            <a:r>
              <a:rPr lang="cs-CZ" sz="2000" dirty="0"/>
              <a:t> – poškození embrya; malformace</a:t>
            </a:r>
          </a:p>
          <a:p>
            <a:pPr algn="just"/>
            <a:r>
              <a:rPr lang="cs-CZ" sz="2000" b="1" dirty="0" err="1"/>
              <a:t>Fetopatie</a:t>
            </a:r>
            <a:r>
              <a:rPr lang="cs-CZ" sz="2000" dirty="0"/>
              <a:t> – poškození plodu; ne velké malformace, ale MR</a:t>
            </a:r>
          </a:p>
          <a:p>
            <a:pPr algn="just"/>
            <a:r>
              <a:rPr lang="cs-CZ" sz="2000" b="1" dirty="0"/>
              <a:t>Teratogenní vlivy</a:t>
            </a:r>
            <a:r>
              <a:rPr lang="cs-CZ" sz="2000" dirty="0"/>
              <a:t>:</a:t>
            </a:r>
          </a:p>
          <a:p>
            <a:pPr marL="72000" indent="0" algn="just">
              <a:buNone/>
            </a:pPr>
            <a:r>
              <a:rPr lang="cs-CZ" sz="2000" dirty="0"/>
              <a:t>	a) </a:t>
            </a:r>
            <a:r>
              <a:rPr lang="cs-CZ" sz="2000" b="1" dirty="0"/>
              <a:t>fyzikální</a:t>
            </a:r>
            <a:r>
              <a:rPr lang="cs-CZ" sz="2000" dirty="0"/>
              <a:t> – záření (rtg.) – poškození mozku, očí, MR, úrazy</a:t>
            </a:r>
          </a:p>
          <a:p>
            <a:pPr marL="72000" indent="0" algn="just">
              <a:buNone/>
            </a:pPr>
            <a:r>
              <a:rPr lang="cs-CZ" sz="2000" dirty="0"/>
              <a:t>	b) </a:t>
            </a:r>
            <a:r>
              <a:rPr lang="cs-CZ" sz="2000" b="1" dirty="0"/>
              <a:t>chemické</a:t>
            </a:r>
            <a:r>
              <a:rPr lang="cs-CZ" sz="2000" dirty="0"/>
              <a:t> – léky, drogy, alkohol (fetální alkoholový syndrom), </a:t>
            </a:r>
            <a:r>
              <a:rPr lang="cs-CZ" altLang="cs-CZ" sz="1400" dirty="0">
                <a:hlinkClick r:id="rId2"/>
              </a:rPr>
              <a:t>ALKOHOL</a:t>
            </a:r>
            <a:endParaRPr lang="cs-CZ" sz="2000" dirty="0"/>
          </a:p>
          <a:p>
            <a:pPr marL="72000" indent="0" algn="just">
              <a:buNone/>
            </a:pPr>
            <a:r>
              <a:rPr lang="cs-CZ" sz="2000" dirty="0"/>
              <a:t>	c) </a:t>
            </a:r>
            <a:r>
              <a:rPr lang="cs-CZ" sz="2000" b="1" dirty="0"/>
              <a:t>biologické</a:t>
            </a:r>
            <a:r>
              <a:rPr lang="cs-CZ" sz="2000" dirty="0"/>
              <a:t> – viry (zarděnky; očkování ve 2. a 12.roce)  -oko, ucho, srdce, bakterie, 	paraziti (toxoplazmóza), chronická onemocnění matky (diabetes), imunologické (</a:t>
            </a:r>
            <a:r>
              <a:rPr lang="cs-CZ" sz="2000" dirty="0" err="1"/>
              <a:t>Rh</a:t>
            </a:r>
            <a:r>
              <a:rPr lang="cs-CZ" sz="2000" dirty="0"/>
              <a:t> - 	faktor) </a:t>
            </a:r>
          </a:p>
          <a:p>
            <a:pPr marL="72000" indent="0" algn="just">
              <a:buNone/>
            </a:pPr>
            <a:r>
              <a:rPr lang="cs-CZ" altLang="cs-CZ" sz="1600" dirty="0">
                <a:solidFill>
                  <a:srgbClr val="FF0000"/>
                </a:solidFill>
                <a:hlinkClick r:id="rId3"/>
              </a:rPr>
              <a:t>INFEKCE TĚHOTENSTVÍ</a:t>
            </a:r>
            <a:endParaRPr lang="cs-CZ" altLang="cs-CZ" sz="1600" dirty="0">
              <a:solidFill>
                <a:srgbClr val="FF0000"/>
              </a:solidFill>
            </a:endParaRPr>
          </a:p>
          <a:p>
            <a:pPr marL="72000" indent="0" algn="just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399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FEC644-B66C-48C7-9F07-E4836C164A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78A9D4-FDA1-4965-B57B-0FB3A508F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58AE6B-E234-455A-95C2-88DC955B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plodové </a:t>
            </a:r>
            <a:r>
              <a:rPr lang="cs-CZ" b="0" dirty="0"/>
              <a:t>(fetální)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68637F-A3F5-4CD0-8BB1-1B21083A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dirty="0"/>
              <a:t>Začíná 9. týdnem, skončila organogeneze, v tomto období  orgány dále rostou, vyvíjí se a postupně vstupují do funkce</a:t>
            </a:r>
          </a:p>
          <a:p>
            <a:pPr marL="0" indent="0">
              <a:buNone/>
            </a:pPr>
            <a:r>
              <a:rPr lang="cs-CZ" altLang="cs-CZ" sz="1600" b="1" dirty="0"/>
              <a:t>Fetus (plod) - od 9 týdne do porodu</a:t>
            </a:r>
          </a:p>
          <a:p>
            <a:pPr marL="0" indent="0">
              <a:buNone/>
            </a:pPr>
            <a:r>
              <a:rPr lang="cs-CZ" altLang="cs-CZ" sz="1600" b="1" dirty="0"/>
              <a:t>Plod je oklopen 2 obaly</a:t>
            </a:r>
          </a:p>
          <a:p>
            <a:pPr marL="285750" indent="-285750"/>
            <a:r>
              <a:rPr lang="cs-CZ" altLang="cs-CZ" sz="1600" b="1" dirty="0">
                <a:solidFill>
                  <a:srgbClr val="FF0000"/>
                </a:solidFill>
              </a:rPr>
              <a:t>Amnion</a:t>
            </a:r>
            <a:r>
              <a:rPr lang="cs-CZ" altLang="cs-CZ" sz="1600" dirty="0"/>
              <a:t>-vnitřní obal- vyměšuje amnion. tekutinu, ta přibývá a tím se oddaluje od těla plodu a přibližuje k zevnímu plod. obalu a s ním posléze srůstá. </a:t>
            </a:r>
            <a:r>
              <a:rPr lang="cs-CZ" altLang="cs-CZ" sz="1600" dirty="0" err="1"/>
              <a:t>Amnionová</a:t>
            </a:r>
            <a:r>
              <a:rPr lang="cs-CZ" altLang="cs-CZ" sz="1600" dirty="0"/>
              <a:t> voda se nazývá potom </a:t>
            </a:r>
            <a:r>
              <a:rPr lang="cs-CZ" altLang="cs-CZ" sz="1600" b="1" dirty="0"/>
              <a:t>plodová</a:t>
            </a:r>
            <a:r>
              <a:rPr lang="cs-CZ" altLang="cs-CZ" sz="1600" dirty="0"/>
              <a:t> -volný pohyb plodu –podpora vývoje kostry a svalstva, plod do ní vylučuje moč.</a:t>
            </a:r>
          </a:p>
          <a:p>
            <a:pPr marL="285750" indent="-285750"/>
            <a:r>
              <a:rPr lang="cs-CZ" altLang="cs-CZ" sz="1600" b="1" dirty="0">
                <a:solidFill>
                  <a:srgbClr val="FF0000"/>
                </a:solidFill>
              </a:rPr>
              <a:t>Chorion</a:t>
            </a:r>
            <a:r>
              <a:rPr lang="cs-CZ" altLang="cs-CZ" sz="1600" dirty="0"/>
              <a:t>-zevní obal– v embryonálním období celý pokryt klky, nyní na povrchu vyhlazení klků a naopak na třetině stěny dělohy, která je vrostlá do děložní sliznice se klky prohlubují a vzniká </a:t>
            </a:r>
            <a:r>
              <a:rPr lang="cs-CZ" altLang="cs-CZ" sz="1800" b="1" dirty="0"/>
              <a:t>plodové lůžko (placenta).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Srůstem amnionu a chorionu-pupečník zajišťuje spojení placenty s tělem plodu.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6205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96BE58-1880-4AFE-B44C-012F6A2D1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8B9F29-47FA-4ED5-BE9F-D7B17C816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2018BF-BDCB-4BB9-A62B-EF6CD3D1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Placentární a plodový oběh krve 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D59AD1-7D9F-4412-9278-FCEC9924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algn="just">
              <a:lnSpc>
                <a:spcPts val="3000"/>
              </a:lnSpc>
              <a:defRPr/>
            </a:pPr>
            <a:r>
              <a:rPr lang="cs-CZ" sz="1600" dirty="0"/>
              <a:t>Vyvine se koncem 2. měsíce a je v činnosti do konce fetálního období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Transport </a:t>
            </a:r>
            <a:r>
              <a:rPr lang="cs-CZ" sz="1600" dirty="0" err="1"/>
              <a:t>dých</a:t>
            </a:r>
            <a:r>
              <a:rPr lang="cs-CZ" sz="1600" dirty="0"/>
              <a:t>. plynů, výživných látek zplodin látkové přeměny zajišťují </a:t>
            </a:r>
            <a:r>
              <a:rPr lang="cs-CZ" sz="1600" dirty="0">
                <a:solidFill>
                  <a:srgbClr val="FF0000"/>
                </a:solidFill>
              </a:rPr>
              <a:t>2 pupeční tepny a 1 pupeční žíla.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vede z placenty do plodu kyslík a živiny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vstupuje do plodu a dělí se na dvě větve, jedna ústí do </a:t>
            </a:r>
            <a:r>
              <a:rPr lang="cs-CZ" sz="1600" b="1" dirty="0"/>
              <a:t>vrátnicové žíly a druhá, zvaná žilní </a:t>
            </a:r>
            <a:r>
              <a:rPr lang="cs-CZ" sz="1600" b="1" dirty="0" err="1"/>
              <a:t>dučej</a:t>
            </a:r>
            <a:r>
              <a:rPr lang="cs-CZ" sz="1600" b="1" dirty="0"/>
              <a:t> </a:t>
            </a:r>
            <a:r>
              <a:rPr lang="cs-CZ" sz="1600" dirty="0"/>
              <a:t>se spojuje pod játry s dolní dutou žílou.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obsahuje krev kyslíkem bohatou a dolní dutá žíla krev kyslíkem chudou- přivádí dolní dutá žíla krev do pravé síně srdeční krev smíšenou, zde se mísí s krví přitékající horní dutou žílou z hlavy a hor. končetin.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tepny z plodu odvádějí do placenty oxid uhličitý a odpadní produkty. </a:t>
            </a:r>
          </a:p>
          <a:p>
            <a:pPr algn="just">
              <a:lnSpc>
                <a:spcPts val="3000"/>
              </a:lnSpc>
              <a:defRPr/>
            </a:pPr>
            <a:endParaRPr lang="cs-CZ" sz="1600" dirty="0"/>
          </a:p>
          <a:p>
            <a:pPr algn="just">
              <a:lnSpc>
                <a:spcPts val="3000"/>
              </a:lnSpc>
              <a:defRPr/>
            </a:pPr>
            <a:r>
              <a:rPr lang="cs-CZ" sz="1600" dirty="0">
                <a:solidFill>
                  <a:srgbClr val="FF0000"/>
                </a:solidFill>
              </a:rPr>
              <a:t>NEJVĚTŠÍ ANATOMICKÉ ZVLÁŠTNOSTI JSOU V SRDCI, PROTOŽE VE FETÁLNÍM OBDOBÍ NENÍ UPLATNĚNA FUNKCE MALÉHO OBĚHU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31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21C447-163B-4D4F-943C-856118919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15796-4AE8-470C-AA0D-777612201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7BD784-D1CE-4409-9464-DB4C6771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1E8D00-ADCB-43BF-B5B4-9C644682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59" y="2423248"/>
            <a:ext cx="7920000" cy="2889523"/>
          </a:xfrm>
        </p:spPr>
        <p:txBody>
          <a:bodyPr/>
          <a:lstStyle/>
          <a:p>
            <a:pPr algn="just"/>
            <a:r>
              <a:rPr lang="cs-CZ" altLang="cs-CZ" sz="1800" b="1" dirty="0"/>
              <a:t>výživa</a:t>
            </a:r>
            <a:r>
              <a:rPr lang="cs-CZ" altLang="cs-CZ" sz="1800" dirty="0"/>
              <a:t> plodu (z krve matky do krve plodu),</a:t>
            </a:r>
          </a:p>
          <a:p>
            <a:pPr algn="just"/>
            <a:r>
              <a:rPr lang="cs-CZ" altLang="cs-CZ" sz="1800" b="1" dirty="0"/>
              <a:t>předává škodlivé produkty </a:t>
            </a:r>
            <a:r>
              <a:rPr lang="cs-CZ" altLang="cs-CZ" sz="1800" dirty="0"/>
              <a:t>do krve matky a ty vylučovány ledvinami</a:t>
            </a:r>
            <a:endParaRPr lang="cs-CZ" altLang="cs-CZ" sz="1800" b="1" dirty="0"/>
          </a:p>
          <a:p>
            <a:pPr algn="just"/>
            <a:r>
              <a:rPr lang="cs-CZ" altLang="cs-CZ" sz="1800" b="1" dirty="0"/>
              <a:t>ochranná bariéra </a:t>
            </a:r>
            <a:r>
              <a:rPr lang="cs-CZ" altLang="cs-CZ" sz="1800" dirty="0"/>
              <a:t>proti škodlivinám z těla matky</a:t>
            </a:r>
          </a:p>
          <a:p>
            <a:pPr algn="just"/>
            <a:r>
              <a:rPr lang="cs-CZ" altLang="cs-CZ" sz="1800" b="1" dirty="0"/>
              <a:t>dýchání</a:t>
            </a:r>
            <a:r>
              <a:rPr lang="cs-CZ" altLang="cs-CZ" sz="1800" dirty="0"/>
              <a:t> - příjem kyslíku z matčiny krve výdej </a:t>
            </a:r>
            <a:r>
              <a:rPr lang="cs-CZ" altLang="cs-CZ" sz="1800" dirty="0" err="1"/>
              <a:t>kys</a:t>
            </a:r>
            <a:r>
              <a:rPr lang="cs-CZ" altLang="cs-CZ" sz="1800" dirty="0"/>
              <a:t>. uhličitého do krve matky</a:t>
            </a:r>
          </a:p>
          <a:p>
            <a:pPr algn="just"/>
            <a:r>
              <a:rPr lang="cs-CZ" altLang="cs-CZ" sz="1800" b="1" dirty="0"/>
              <a:t>produkuje hormony- </a:t>
            </a:r>
            <a:r>
              <a:rPr lang="cs-CZ" altLang="cs-CZ" sz="1800" dirty="0"/>
              <a:t>progesteron, estrogeny-udržení těhotenství, zásobárna vitamínů a glykogenu- důležitých pro růst a vývoj</a:t>
            </a:r>
          </a:p>
        </p:txBody>
      </p:sp>
      <p:pic>
        <p:nvPicPr>
          <p:cNvPr id="6" name="Picture 4" descr="C:\Documents and Settings\Administrator\Dokumenty\Obrázky\Placenta\foto1.bmp">
            <a:extLst>
              <a:ext uri="{FF2B5EF4-FFF2-40B4-BE49-F238E27FC236}">
                <a16:creationId xmlns:a16="http://schemas.microsoft.com/office/drawing/2014/main" id="{5FBF9275-F95E-455A-9C3B-D7AC848A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016" y="2813858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37140C7-35C2-493E-93CA-4C1258C43234}"/>
              </a:ext>
            </a:extLst>
          </p:cNvPr>
          <p:cNvSpPr txBox="1"/>
          <p:nvPr/>
        </p:nvSpPr>
        <p:spPr>
          <a:xfrm>
            <a:off x="572059" y="1545229"/>
            <a:ext cx="11047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 algn="just" eaLnBrk="1" hangingPunct="1">
              <a:buNone/>
            </a:pPr>
            <a:r>
              <a:rPr lang="cs-CZ" altLang="cs-CZ" sz="1800" b="1" dirty="0"/>
              <a:t>Placenta</a:t>
            </a:r>
            <a:r>
              <a:rPr lang="cs-CZ" altLang="cs-CZ" sz="1800" dirty="0"/>
              <a:t> (plodové lůžko)-spojení mezi plodem a matkou dočasný orgán; skládá se z části mateřské a plodové </a:t>
            </a:r>
          </a:p>
          <a:p>
            <a:pPr marL="72000" indent="0" algn="just" eaLnBrk="1" hangingPunct="1">
              <a:buNone/>
            </a:pPr>
            <a:r>
              <a:rPr lang="cs-CZ" altLang="cs-CZ" sz="1800" dirty="0"/>
              <a:t>funkce: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C40932-600C-44CE-994F-AD07A32B90CA}"/>
              </a:ext>
            </a:extLst>
          </p:cNvPr>
          <p:cNvSpPr txBox="1"/>
          <p:nvPr/>
        </p:nvSpPr>
        <p:spPr>
          <a:xfrm>
            <a:off x="8963025" y="468075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zdroj obrázku: pixabay.com</a:t>
            </a:r>
          </a:p>
        </p:txBody>
      </p:sp>
    </p:spTree>
    <p:extLst>
      <p:ext uri="{BB962C8B-B14F-4D97-AF65-F5344CB8AC3E}">
        <p14:creationId xmlns:p14="http://schemas.microsoft.com/office/powerpoint/2010/main" val="80384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1889AD-200D-4A75-B057-FAF6EF9DE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2703FE-812C-4342-B8F4-9E09549C60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514732-C48A-480F-BBBD-4EC060D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Oválné okénko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D4C417-6794-4D02-9E6D-DDF21B59B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V přepážce mezi síněmi je oválné okénko-většina krve se dostává z pravé síně do levé síně a odtud do levé komory a aortou do těla plodu.</a:t>
            </a:r>
          </a:p>
          <a:p>
            <a:pPr algn="just"/>
            <a:r>
              <a:rPr lang="cs-CZ" sz="2000" dirty="0"/>
              <a:t>Malý zbytek krve, který neprošel oválným okénkem jde do pravé komory a plicní tepny. Ani tato krev se do plic téměř nedostane neboť odchází tepennou </a:t>
            </a:r>
            <a:r>
              <a:rPr lang="cs-CZ" sz="2000" dirty="0" err="1"/>
              <a:t>dučejí</a:t>
            </a:r>
            <a:r>
              <a:rPr lang="cs-CZ" sz="2000" dirty="0"/>
              <a:t> do aorty.</a:t>
            </a:r>
          </a:p>
          <a:p>
            <a:pPr algn="just"/>
            <a:r>
              <a:rPr lang="cs-CZ" sz="2000" dirty="0"/>
              <a:t>Z krevního oběhu plodu se krev dostává do placenty 2 pupečními tepnami, které odstupují z vnitřních tepen kyčelních.</a:t>
            </a:r>
          </a:p>
        </p:txBody>
      </p:sp>
    </p:spTree>
    <p:extLst>
      <p:ext uri="{BB962C8B-B14F-4D97-AF65-F5344CB8AC3E}">
        <p14:creationId xmlns:p14="http://schemas.microsoft.com/office/powerpoint/2010/main" val="155835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1B4721-E170-4257-9E17-4902E0822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BF459E-4F4E-47DB-BDFF-2FBDB9866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6F51B2-632D-4D13-875E-8E8EA006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Zaniknutí oválného okénka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1C86F3-FDC8-44CC-AC85-91732D59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52825" cy="4139998"/>
          </a:xfrm>
        </p:spPr>
        <p:txBody>
          <a:bodyPr/>
          <a:lstStyle/>
          <a:p>
            <a:pPr algn="just"/>
            <a:r>
              <a:rPr lang="cs-CZ" sz="1800" dirty="0"/>
              <a:t>Po přestřižení pupečníku a přerušení placentárního oběhu- vznikne nedostatek kyslíku a nahromadění oxidu </a:t>
            </a:r>
            <a:r>
              <a:rPr lang="cs-CZ" sz="1800" dirty="0" err="1"/>
              <a:t>uhlič</a:t>
            </a:r>
            <a:r>
              <a:rPr lang="cs-CZ" sz="1800" dirty="0"/>
              <a:t>., což podráždí dýchací centrum v prodloužené míše, podráždění vyvolá dýchací pohyby a zapojení plic do dýchání. Do levé síně začne přicházet více krve z malého oběhu a následkem zaniká oválné okénko.</a:t>
            </a:r>
          </a:p>
          <a:p>
            <a:pPr algn="just"/>
            <a:r>
              <a:rPr lang="cs-CZ" sz="1800" dirty="0"/>
              <a:t>Zaniká (během několika hodin až dnů) také spojnice mezi plicní tepnou a srdečnicí (tepenná </a:t>
            </a:r>
            <a:r>
              <a:rPr lang="cs-CZ" sz="1800" dirty="0" err="1"/>
              <a:t>dučej</a:t>
            </a:r>
            <a:r>
              <a:rPr lang="cs-CZ" sz="1800" dirty="0"/>
              <a:t>). Mizí také žilní </a:t>
            </a:r>
            <a:r>
              <a:rPr lang="cs-CZ" sz="1800" dirty="0" err="1"/>
              <a:t>dučej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/>
              <a:t>V některých případech se srdce nevyvine správně a mohou vznikat vrozené vady (otevřená tepenná </a:t>
            </a:r>
            <a:r>
              <a:rPr lang="cs-CZ" sz="1800" dirty="0" err="1"/>
              <a:t>dučej</a:t>
            </a:r>
            <a:r>
              <a:rPr lang="cs-CZ" sz="1800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42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813E9A-6CDD-40B8-B032-2F90E5A283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FCD0C1-D28B-486B-BC09-0EF9BBAE2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ABA1C5-B9F9-45CB-9F03-35350554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Fetální oběh</a:t>
            </a:r>
          </a:p>
        </p:txBody>
      </p:sp>
      <p:pic>
        <p:nvPicPr>
          <p:cNvPr id="6" name="Picture 21" descr="Skener_20170302">
            <a:extLst>
              <a:ext uri="{FF2B5EF4-FFF2-40B4-BE49-F238E27FC236}">
                <a16:creationId xmlns:a16="http://schemas.microsoft.com/office/drawing/2014/main" id="{05FCB935-ACEF-4D2F-AF12-31CAD1D14D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4" b="22170"/>
          <a:stretch/>
        </p:blipFill>
        <p:spPr bwMode="auto">
          <a:xfrm>
            <a:off x="7193222" y="0"/>
            <a:ext cx="3632094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Skener_20170302">
            <a:extLst>
              <a:ext uri="{FF2B5EF4-FFF2-40B4-BE49-F238E27FC236}">
                <a16:creationId xmlns:a16="http://schemas.microsoft.com/office/drawing/2014/main" id="{1AB9F89B-9A85-4AC2-B5B4-5D7050760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6" r="13321"/>
          <a:stretch/>
        </p:blipFill>
        <p:spPr bwMode="auto">
          <a:xfrm>
            <a:off x="2835325" y="3248026"/>
            <a:ext cx="4357897" cy="209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DEF0A84-A418-4B84-874A-00F73492A054}"/>
              </a:ext>
            </a:extLst>
          </p:cNvPr>
          <p:cNvSpPr txBox="1"/>
          <p:nvPr/>
        </p:nvSpPr>
        <p:spPr>
          <a:xfrm>
            <a:off x="540000" y="1546507"/>
            <a:ext cx="6618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Okysličování krve není dokonalé (ve většině cév proudí smíšená krev), proto má plod větší množství červených krvinek (asi  7,5 mil / 1mm</a:t>
            </a:r>
            <a:r>
              <a:rPr lang="cs-CZ" altLang="cs-CZ" sz="1600" cap="none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 </a:t>
            </a:r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krve) také jinou stavbu hemoglobinu tzn. </a:t>
            </a:r>
            <a:r>
              <a:rPr lang="cs-CZ" altLang="cs-CZ" sz="1600" i="1" cap="none" dirty="0">
                <a:solidFill>
                  <a:schemeClr val="tx1"/>
                </a:solidFill>
                <a:latin typeface="Arial" panose="020B0604020202020204" pitchFamily="34" charset="0"/>
              </a:rPr>
              <a:t>fetální hemoglobin</a:t>
            </a:r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cs-CZ" altLang="cs-CZ" sz="1600" cap="none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799C032-AA53-41C3-BBA3-745B2B5E3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985" y="5100496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</p:spTree>
    <p:extLst>
      <p:ext uri="{BB962C8B-B14F-4D97-AF65-F5344CB8AC3E}">
        <p14:creationId xmlns:p14="http://schemas.microsoft.com/office/powerpoint/2010/main" val="165996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9FB0DB-ABC1-43E1-A706-E94A479DA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513FB0-165A-44D8-AEB0-0282FC35E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2E2D70-C10F-487E-AB6C-CAEC8C40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5AE5F4-8B01-4DB0-8A8F-340761B9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52826" cy="4139998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1800" dirty="0"/>
              <a:t>Vypuzení plodu z dělohy způsobují stahy děložní svaloviny, které jsou vyvolány hormonem zadního laloku hypofýzy- oxytocin)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Doby: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FF0000"/>
                </a:solidFill>
              </a:rPr>
              <a:t>1) </a:t>
            </a:r>
            <a:r>
              <a:rPr lang="cs-CZ" sz="1800" b="1" dirty="0">
                <a:solidFill>
                  <a:srgbClr val="FF0000"/>
                </a:solidFill>
              </a:rPr>
              <a:t>otevírací </a:t>
            </a:r>
            <a:r>
              <a:rPr lang="cs-CZ" sz="1800" dirty="0"/>
              <a:t>- začíná smršťování děložní svaloviny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FF0000"/>
                </a:solidFill>
              </a:rPr>
              <a:t>2) </a:t>
            </a:r>
            <a:r>
              <a:rPr lang="cs-CZ" sz="1800" b="1" dirty="0">
                <a:solidFill>
                  <a:srgbClr val="FF0000"/>
                </a:solidFill>
              </a:rPr>
              <a:t>vypuzovací </a:t>
            </a:r>
            <a:r>
              <a:rPr lang="cs-CZ" sz="1800" dirty="0"/>
              <a:t>- kontrakce dělohy se stávají pravidelnými, a opakují se v krátkých intervalech, 	vypuzení plodu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FF0000"/>
                </a:solidFill>
              </a:rPr>
              <a:t>3) </a:t>
            </a:r>
            <a:r>
              <a:rPr lang="cs-CZ" sz="1800" b="1" dirty="0">
                <a:solidFill>
                  <a:srgbClr val="FF0000"/>
                </a:solidFill>
              </a:rPr>
              <a:t>lůžková </a:t>
            </a:r>
            <a:r>
              <a:rPr lang="cs-CZ" sz="1800" dirty="0"/>
              <a:t>- doba po vypuzení plodu do porodu placenty 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Rizika</a:t>
            </a:r>
            <a:r>
              <a:rPr lang="cs-CZ" sz="1800" dirty="0"/>
              <a:t>: hypoxie, porodní trauma, infekce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Porodní plán</a:t>
            </a:r>
            <a:r>
              <a:rPr lang="cs-CZ" sz="1800" dirty="0"/>
              <a:t>: kdo u porodu, klystýr, holení, anestezie, způsob porodu (voda, dřep,..)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39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4E704-13ED-4369-AF8A-E93CEF1DE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9294B2-B3CA-4E29-9462-B7E2BED3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239" y="378000"/>
            <a:ext cx="4843521" cy="451576"/>
          </a:xfrm>
        </p:spPr>
        <p:txBody>
          <a:bodyPr/>
          <a:lstStyle/>
          <a:p>
            <a:r>
              <a:rPr lang="cs-CZ" i="1" dirty="0"/>
              <a:t>Děkuji za pozornost</a:t>
            </a:r>
          </a:p>
        </p:txBody>
      </p:sp>
      <p:pic>
        <p:nvPicPr>
          <p:cNvPr id="9" name="Zástupný obsah 8" descr="Obsah obrázku osoba, interiér, ležící, žena&#10;&#10;Popis byl vytvořen automaticky">
            <a:extLst>
              <a:ext uri="{FF2B5EF4-FFF2-40B4-BE49-F238E27FC236}">
                <a16:creationId xmlns:a16="http://schemas.microsoft.com/office/drawing/2014/main" id="{8DAF2EC3-B647-4ED8-845F-5107B7895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99" y="1068176"/>
            <a:ext cx="7084200" cy="472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52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CD62BF-1A13-4A77-A5B7-535C3148A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B6F85A-368A-4D8F-AEBB-442CBD5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271B04-074E-4F72-A703-C212C8B4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/>
              <a:t>Ontogeneze</a:t>
            </a:r>
            <a:r>
              <a:rPr lang="cs-CZ" altLang="cs-CZ" sz="1800" dirty="0"/>
              <a:t> = ontogenetický vývoj = vývoj jedince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/>
              <a:t>Ontogenetický vývoj </a:t>
            </a:r>
            <a:r>
              <a:rPr lang="cs-CZ" altLang="cs-CZ" sz="1800" dirty="0"/>
              <a:t>– dělíme na vývojová období, v nichž dochází ke změnám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>
                <a:solidFill>
                  <a:schemeClr val="accent5"/>
                </a:solidFill>
              </a:rPr>
              <a:t> </a:t>
            </a:r>
            <a:r>
              <a:rPr lang="cs-CZ" altLang="cs-CZ" sz="1800" dirty="0">
                <a:solidFill>
                  <a:srgbClr val="FF0000"/>
                </a:solidFill>
              </a:rPr>
              <a:t>a) růstovým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>
                <a:solidFill>
                  <a:srgbClr val="FF0000"/>
                </a:solidFill>
              </a:rPr>
              <a:t> b) vývojovým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Růst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– zvětšuje se tak velikost celého těla a jeho částí, děje se tak zvětšováním nebo zmnožením buněk = </a:t>
            </a:r>
            <a:r>
              <a:rPr lang="cs-CZ" altLang="cs-CZ" sz="1800" b="1" i="1" dirty="0">
                <a:solidFill>
                  <a:srgbClr val="FF0000"/>
                </a:solidFill>
              </a:rPr>
              <a:t>kvantitativní změna</a:t>
            </a:r>
            <a:r>
              <a:rPr lang="cs-CZ" altLang="cs-CZ" sz="1800" dirty="0"/>
              <a:t>; patří k ukazatelům zdravotního stavu dítěte (</a:t>
            </a:r>
            <a:r>
              <a:rPr lang="cs-CZ" altLang="cs-CZ" sz="1800" b="1" dirty="0"/>
              <a:t>tělesná výška a hmotnost, obvody</a:t>
            </a:r>
            <a:r>
              <a:rPr lang="cs-CZ" altLang="cs-CZ" sz="1800" dirty="0">
                <a:latin typeface="Arial" panose="020B0604020202020204" pitchFamily="34" charset="0"/>
              </a:rPr>
              <a:t> - </a:t>
            </a:r>
            <a:r>
              <a:rPr lang="cs-CZ" altLang="cs-CZ" sz="1800" dirty="0"/>
              <a:t> hlavy,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břicha, paže..,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b="1" dirty="0"/>
              <a:t>indexy</a:t>
            </a:r>
            <a:r>
              <a:rPr lang="cs-CZ" altLang="cs-CZ" sz="1800" dirty="0"/>
              <a:t> – BMI,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tloušťka vrstvy podkožního tuku</a:t>
            </a:r>
            <a:r>
              <a:rPr lang="cs-CZ" altLang="cs-CZ" sz="1800" dirty="0">
                <a:latin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Hodnocení: referenční údaje (národní – od r. 1950, celostátní antropologický výzkum, 0 – 18 let, 80 – 120 tis.; WHO); percentilové grafy (dívky/hoši)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Vývoj</a:t>
            </a:r>
            <a:r>
              <a:rPr lang="cs-CZ" altLang="cs-CZ" sz="1800" dirty="0">
                <a:solidFill>
                  <a:srgbClr val="FF0000"/>
                </a:solidFill>
              </a:rPr>
              <a:t> –</a:t>
            </a:r>
            <a:r>
              <a:rPr lang="cs-CZ" altLang="cs-CZ" sz="1800" dirty="0"/>
              <a:t> souhrn </a:t>
            </a:r>
            <a:r>
              <a:rPr lang="cs-CZ" altLang="cs-CZ" sz="1800" b="1" i="1" dirty="0">
                <a:solidFill>
                  <a:srgbClr val="FF0000"/>
                </a:solidFill>
              </a:rPr>
              <a:t>kvalitativních změn </a:t>
            </a:r>
            <a:r>
              <a:rPr lang="cs-CZ" altLang="cs-CZ" sz="1800" dirty="0"/>
              <a:t>organismu; do smrti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Vývoj + růst spolu úzce souvisí!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S růstem dítěte probíhá i vývoj jeho orgánů;</a:t>
            </a:r>
          </a:p>
        </p:txBody>
      </p:sp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435739-A628-4857-88EE-7EC7117DD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D1331-A32B-4233-AED3-A88A99E169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72341F-1CD2-4BB8-8B22-8D5DA11D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B55291-4A36-48AA-B913-B6EC7DD9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lnSpc>
                <a:spcPts val="2000"/>
              </a:lnSpc>
              <a:buNone/>
            </a:pPr>
            <a:r>
              <a:rPr lang="cs-CZ" sz="1600" b="1" dirty="0"/>
              <a:t>Vnitřní (endogenní)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genetické </a:t>
            </a:r>
            <a:r>
              <a:rPr lang="cs-CZ" sz="1600" dirty="0"/>
              <a:t>(výška rodičů, rasa, pohlaví, dědičné vady)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endokrinní</a:t>
            </a:r>
            <a:r>
              <a:rPr lang="cs-CZ" sz="1600" dirty="0"/>
              <a:t> (placentární hormony, růstový hormon, hormony štítné žlázy, nadledvin, pohlavní hormony)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vnitřní prostředí </a:t>
            </a:r>
            <a:r>
              <a:rPr lang="cs-CZ" sz="1600" dirty="0"/>
              <a:t>(různé patofyziologické mechanismy – anémie, hypoxie, chronické infekce a nemoci, malnutrice, </a:t>
            </a:r>
            <a:r>
              <a:rPr lang="cs-CZ" sz="1600" dirty="0" err="1"/>
              <a:t>metabol</a:t>
            </a:r>
            <a:r>
              <a:rPr lang="cs-CZ" sz="1600" dirty="0"/>
              <a:t>. acidóza,…)</a:t>
            </a:r>
          </a:p>
          <a:p>
            <a:pPr marL="72000" indent="0" algn="just">
              <a:lnSpc>
                <a:spcPts val="2000"/>
              </a:lnSpc>
              <a:buNone/>
            </a:pPr>
            <a:endParaRPr lang="cs-CZ" sz="1600" dirty="0"/>
          </a:p>
          <a:p>
            <a:pPr marL="72000" indent="0" algn="just">
              <a:lnSpc>
                <a:spcPts val="2000"/>
              </a:lnSpc>
              <a:buNone/>
            </a:pPr>
            <a:r>
              <a:rPr lang="cs-CZ" sz="1600" b="1" dirty="0"/>
              <a:t>Vnější (exogenní, enviromentální,..)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intrauterinní vlivy </a:t>
            </a:r>
            <a:r>
              <a:rPr lang="cs-CZ" sz="1600" dirty="0"/>
              <a:t>(výživa matky, abusus matky – nikotin, alkohol, drogy, funkce </a:t>
            </a:r>
            <a:r>
              <a:rPr lang="cs-CZ" sz="1600" dirty="0" err="1"/>
              <a:t>fetoplacentární</a:t>
            </a:r>
            <a:r>
              <a:rPr lang="cs-CZ" sz="1600" dirty="0"/>
              <a:t> jednotky,…)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výživa</a:t>
            </a:r>
            <a:r>
              <a:rPr lang="cs-CZ" sz="1600" dirty="0"/>
              <a:t> 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psychosociální vlivy </a:t>
            </a:r>
            <a:r>
              <a:rPr lang="cs-CZ" sz="1600" dirty="0"/>
              <a:t>(stres, …)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životní podmínky </a:t>
            </a:r>
            <a:r>
              <a:rPr lang="cs-CZ" sz="1600" dirty="0"/>
              <a:t>(socioekonomický status rodiny, roční období, klimatické podmínky,…)</a:t>
            </a:r>
          </a:p>
          <a:p>
            <a:pPr marL="72000" indent="0" algn="just">
              <a:lnSpc>
                <a:spcPts val="2000"/>
              </a:lnSpc>
              <a:buNone/>
            </a:pPr>
            <a:endParaRPr lang="cs-CZ" sz="1600" dirty="0"/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2"/>
                </a:solidFill>
                <a:hlinkClick r:id="rId2"/>
              </a:rPr>
              <a:t>SVALOVÁ DYSTROFIE - ČT</a:t>
            </a:r>
            <a:endParaRPr lang="cs-CZ" altLang="cs-CZ" sz="1600" dirty="0">
              <a:solidFill>
                <a:srgbClr val="00B0F0"/>
              </a:solidFill>
            </a:endParaRPr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hlinkClick r:id="rId3"/>
              </a:rPr>
              <a:t>MALÝ VZRŮST</a:t>
            </a:r>
            <a:endParaRPr lang="cs-CZ" altLang="cs-CZ" sz="1600" dirty="0"/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hlinkClick r:id="rId4"/>
              </a:rPr>
              <a:t>GIGANTISMUS, AKROMEGALIE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90495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0649AB-380A-495B-83E2-1C71A2AD57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0FD67-225B-4CDD-874A-7AF58928F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DE5D9E-AF51-4A4B-8766-BB74F7E3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Sekulární trend a sekulární akcelerace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B0B4DF-D1D3-43EC-9892-47E67CA9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/>
              <a:t>sekulární trend </a:t>
            </a:r>
            <a:r>
              <a:rPr lang="cs-CZ" sz="2000" dirty="0"/>
              <a:t>- vývojový směr, který se projevuje zvyšováním tělesné výšky a hmotnosti dospělých a urychlení růstu a vývoje dětí a mládeže (sekulární akcelerace); sekulární – </a:t>
            </a:r>
            <a:r>
              <a:rPr lang="cs-CZ" sz="2000" dirty="0" err="1"/>
              <a:t>saeculum</a:t>
            </a:r>
            <a:r>
              <a:rPr lang="cs-CZ" sz="2000" dirty="0"/>
              <a:t>=století, doba</a:t>
            </a:r>
          </a:p>
          <a:p>
            <a:pPr algn="just"/>
            <a:r>
              <a:rPr lang="cs-CZ" sz="2000" b="1" dirty="0"/>
              <a:t>sekulární akcelerace </a:t>
            </a:r>
            <a:r>
              <a:rPr lang="cs-CZ" sz="2000" dirty="0"/>
              <a:t>- celkové urychlování růstu  (výška o 10 cm) a vývoje v průběhu staletí </a:t>
            </a:r>
          </a:p>
          <a:p>
            <a:pPr algn="just"/>
            <a:r>
              <a:rPr lang="cs-CZ" sz="2000" b="1" dirty="0"/>
              <a:t>Příčiny:</a:t>
            </a:r>
            <a:r>
              <a:rPr lang="cs-CZ" sz="2000" dirty="0"/>
              <a:t> socioekonomické prostředí, výživa, očkování, antibiotika</a:t>
            </a:r>
          </a:p>
          <a:p>
            <a:pPr algn="just"/>
            <a:r>
              <a:rPr lang="cs-CZ" sz="2000" dirty="0"/>
              <a:t>Dnes doba konce sekulárního trendu</a:t>
            </a:r>
          </a:p>
          <a:p>
            <a:pPr marL="72000" indent="0" algn="just">
              <a:buNone/>
            </a:pPr>
            <a:endParaRPr lang="cs-CZ" sz="2000" dirty="0"/>
          </a:p>
          <a:p>
            <a:pPr marL="72000" indent="0" algn="just">
              <a:buNone/>
            </a:pPr>
            <a:r>
              <a:rPr lang="cs-CZ" altLang="cs-CZ" sz="2000" dirty="0"/>
              <a:t>Pozn. Dnešní dětská populace převyšuje v průměru o dva roky růst a vývoj generace z období na počátku 20tého století (1. a 2. dentice, osifikace, …); posun </a:t>
            </a:r>
            <a:r>
              <a:rPr lang="cs-CZ" altLang="cs-CZ" sz="2000" dirty="0" err="1"/>
              <a:t>menarché</a:t>
            </a:r>
            <a:r>
              <a:rPr lang="cs-CZ" altLang="cs-CZ" sz="2000" dirty="0"/>
              <a:t> ze 17 na 13 let</a:t>
            </a:r>
          </a:p>
          <a:p>
            <a:pPr marL="7200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300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871921-C9CC-4DCF-A185-C27157B071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E89CC8-E450-4897-9D5C-A8E09607F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9F6FA2-24BF-4E10-9404-75A177CA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Ontogenetický vývoj dělíme na období:</a:t>
            </a:r>
            <a:br>
              <a:rPr lang="cs-CZ" altLang="cs-CZ" sz="4000" b="1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676BA0-1E35-4ED8-B12C-9925D8F0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A. prenatální období </a:t>
            </a:r>
            <a:r>
              <a:rPr lang="cs-CZ" dirty="0"/>
              <a:t>(před narozením)</a:t>
            </a:r>
          </a:p>
          <a:p>
            <a:r>
              <a:rPr lang="cs-CZ" dirty="0"/>
              <a:t>    1) zárodečné (embryonální) - do 8 týdne </a:t>
            </a:r>
          </a:p>
          <a:p>
            <a:r>
              <a:rPr lang="cs-CZ" dirty="0"/>
              <a:t>     2) plodové (fetální)- od 9 týdne</a:t>
            </a:r>
          </a:p>
          <a:p>
            <a:pPr marL="72000" indent="0">
              <a:buNone/>
            </a:pPr>
            <a:r>
              <a:rPr lang="cs-CZ" b="1" dirty="0"/>
              <a:t>B. perinatální </a:t>
            </a:r>
            <a:r>
              <a:rPr lang="cs-CZ" dirty="0"/>
              <a:t>(od 26. týdne vývoje do 4. týdne po porodu)</a:t>
            </a:r>
          </a:p>
          <a:p>
            <a:pPr marL="72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C. postnatální </a:t>
            </a:r>
            <a:r>
              <a:rPr lang="cs-CZ" dirty="0"/>
              <a:t>(po narození)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55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1CB468-3749-4CE3-9EB4-83D6B3325D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D596A8-00F2-4813-8468-658F27050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6CC334-C212-4A86-A53C-88F7E80D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Postnatální </a:t>
            </a:r>
            <a:r>
              <a:rPr lang="cs-CZ" b="0" dirty="0"/>
              <a:t>(od narození)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CAB819-CF8F-440F-AE4C-6CA8B3B4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dirty="0"/>
              <a:t>1. novorozenecké (od narození do 28. dne života)  </a:t>
            </a:r>
          </a:p>
          <a:p>
            <a:r>
              <a:rPr lang="cs-CZ" sz="1800" dirty="0"/>
              <a:t>2. kojenecké (od 29. dne života do roku)</a:t>
            </a:r>
          </a:p>
          <a:p>
            <a:r>
              <a:rPr lang="cs-CZ" sz="1800" dirty="0"/>
              <a:t>3. batole (od roku do 3 let)</a:t>
            </a:r>
          </a:p>
          <a:p>
            <a:r>
              <a:rPr lang="cs-CZ" sz="1800" dirty="0"/>
              <a:t>4. předškolní věk (od 3 let až do vstupu do školy)</a:t>
            </a:r>
          </a:p>
          <a:p>
            <a:r>
              <a:rPr lang="cs-CZ" sz="1800" dirty="0"/>
              <a:t>5. mladší školní věk (6/7 až 11/12)</a:t>
            </a:r>
          </a:p>
          <a:p>
            <a:r>
              <a:rPr lang="cs-CZ" sz="1800" dirty="0"/>
              <a:t>6. starší školní věk (11/12 až 15 let)</a:t>
            </a:r>
          </a:p>
          <a:p>
            <a:r>
              <a:rPr lang="cs-CZ" sz="1800" dirty="0"/>
              <a:t>7. období dorostového věku</a:t>
            </a:r>
          </a:p>
          <a:p>
            <a:r>
              <a:rPr lang="cs-CZ" sz="1800" dirty="0"/>
              <a:t>8. období plné dospělosti (18-30 let)</a:t>
            </a:r>
          </a:p>
          <a:p>
            <a:r>
              <a:rPr lang="cs-CZ" sz="1800" dirty="0"/>
              <a:t>9. období mladého věku (30-45 let)</a:t>
            </a:r>
          </a:p>
          <a:p>
            <a:r>
              <a:rPr lang="cs-CZ" sz="1800" dirty="0"/>
              <a:t>10. období středního věku (45-60 let)</a:t>
            </a:r>
          </a:p>
          <a:p>
            <a:r>
              <a:rPr lang="cs-CZ" sz="1800" dirty="0"/>
              <a:t>11. období stárnutí (60-75 let)</a:t>
            </a:r>
          </a:p>
          <a:p>
            <a:r>
              <a:rPr lang="cs-CZ" sz="1800" dirty="0"/>
              <a:t>12. období starého věku (75-90 let)</a:t>
            </a:r>
          </a:p>
          <a:p>
            <a:r>
              <a:rPr lang="cs-CZ" sz="1800" dirty="0"/>
              <a:t>13. období stařecké (nad 90 let)</a:t>
            </a:r>
          </a:p>
        </p:txBody>
      </p:sp>
      <p:pic>
        <p:nvPicPr>
          <p:cNvPr id="1026" name="Picture 2" descr="Dospělý, Stáří, Dítě, Smrt, Člověk, Život, Muž, Starý">
            <a:extLst>
              <a:ext uri="{FF2B5EF4-FFF2-40B4-BE49-F238E27FC236}">
                <a16:creationId xmlns:a16="http://schemas.microsoft.com/office/drawing/2014/main" id="{89D3C8F8-87CD-4375-BB8C-2F57D98FC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9"/>
          <a:stretch/>
        </p:blipFill>
        <p:spPr bwMode="auto">
          <a:xfrm>
            <a:off x="6096000" y="3597151"/>
            <a:ext cx="4781550" cy="27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85B5718-739C-4D74-8344-E07315E36664}"/>
              </a:ext>
            </a:extLst>
          </p:cNvPr>
          <p:cNvSpPr txBox="1"/>
          <p:nvPr/>
        </p:nvSpPr>
        <p:spPr>
          <a:xfrm>
            <a:off x="5848350" y="5844225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zdroj obrázku: pixabay.com</a:t>
            </a:r>
          </a:p>
        </p:txBody>
      </p:sp>
    </p:spTree>
    <p:extLst>
      <p:ext uri="{BB962C8B-B14F-4D97-AF65-F5344CB8AC3E}">
        <p14:creationId xmlns:p14="http://schemas.microsoft.com/office/powerpoint/2010/main" val="269980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kener_20170302 (3)">
            <a:extLst>
              <a:ext uri="{FF2B5EF4-FFF2-40B4-BE49-F238E27FC236}">
                <a16:creationId xmlns:a16="http://schemas.microsoft.com/office/drawing/2014/main" id="{1AE9E831-523D-43EA-9A12-94F683459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6086" r="365" b="50846"/>
          <a:stretch/>
        </p:blipFill>
        <p:spPr bwMode="auto">
          <a:xfrm>
            <a:off x="282738" y="2396025"/>
            <a:ext cx="8661174" cy="36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A88ED0-9DA3-4113-94BA-19FA487DA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14619B-9246-4441-955F-AE643DA4E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C9BE18-CAD7-4A73-B3D1-5F25005F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17797"/>
            <a:ext cx="10753200" cy="3146324"/>
          </a:xfrm>
        </p:spPr>
        <p:txBody>
          <a:bodyPr/>
          <a:lstStyle/>
          <a:p>
            <a:pPr marL="72000" indent="0">
              <a:lnSpc>
                <a:spcPts val="2200"/>
              </a:lnSpc>
              <a:buNone/>
            </a:pPr>
            <a:r>
              <a:rPr lang="cs-CZ" sz="1600" b="1" dirty="0">
                <a:solidFill>
                  <a:schemeClr val="accent1"/>
                </a:solidFill>
              </a:rPr>
              <a:t>Období prenatální (embryonální a fetální) </a:t>
            </a:r>
            <a:r>
              <a:rPr lang="cs-CZ" sz="1600" dirty="0"/>
              <a:t>- </a:t>
            </a:r>
            <a:r>
              <a:rPr lang="cs-CZ" sz="1600" dirty="0">
                <a:solidFill>
                  <a:srgbClr val="FF0000"/>
                </a:solidFill>
              </a:rPr>
              <a:t>začíná oplozením vajíčka spermií a končí porodem</a:t>
            </a:r>
          </a:p>
          <a:p>
            <a:pPr>
              <a:lnSpc>
                <a:spcPts val="2200"/>
              </a:lnSpc>
            </a:pPr>
            <a:r>
              <a:rPr lang="cs-CZ" sz="1600" b="1" dirty="0"/>
              <a:t>Období embryonální </a:t>
            </a:r>
            <a:r>
              <a:rPr lang="cs-CZ" sz="1600" dirty="0"/>
              <a:t>- splynutí mužské pohlavní buňky s ženskou pohlavní buňkou</a:t>
            </a:r>
          </a:p>
          <a:p>
            <a:pPr>
              <a:lnSpc>
                <a:spcPts val="2200"/>
              </a:lnSpc>
            </a:pPr>
            <a:r>
              <a:rPr lang="cs-CZ" sz="1600" b="1" dirty="0"/>
              <a:t>Oplození vajíčka –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dirty="0">
                <a:hlinkClick r:id="rId3"/>
              </a:rPr>
              <a:t>video</a:t>
            </a:r>
            <a:r>
              <a:rPr lang="cs-CZ" sz="1600" dirty="0"/>
              <a:t> (1,5 min.)</a:t>
            </a:r>
          </a:p>
          <a:p>
            <a:pPr marL="72000" indent="0">
              <a:lnSpc>
                <a:spcPts val="2200"/>
              </a:lnSpc>
              <a:buNone/>
            </a:pPr>
            <a:r>
              <a:rPr lang="cs-CZ" altLang="cs-CZ" sz="1600" dirty="0"/>
              <a:t>Vajíčko + spermie </a:t>
            </a:r>
            <a:r>
              <a:rPr lang="cs-CZ" altLang="cs-CZ" sz="1600" dirty="0">
                <a:cs typeface="Times New Roman" panose="02020603050405020304" pitchFamily="18" charset="0"/>
              </a:rPr>
              <a:t>→ zygota →</a:t>
            </a:r>
            <a:r>
              <a:rPr lang="cs-CZ" altLang="cs-CZ" sz="1600" dirty="0"/>
              <a:t> rýhování </a:t>
            </a:r>
            <a:r>
              <a:rPr lang="cs-CZ" altLang="cs-CZ" sz="1600" dirty="0">
                <a:cs typeface="Times New Roman" panose="02020603050405020304" pitchFamily="18" charset="0"/>
              </a:rPr>
              <a:t>→ uhnízdění (6. – 15.den po oplození)</a:t>
            </a:r>
          </a:p>
          <a:p>
            <a:endParaRPr lang="cs-CZ" sz="20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0A66B5D-9A44-4800-A7C6-4753BC42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671" y="5853758"/>
            <a:ext cx="44536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  <p:sp>
        <p:nvSpPr>
          <p:cNvPr id="10" name="Nadpis 3">
            <a:extLst>
              <a:ext uri="{FF2B5EF4-FFF2-40B4-BE49-F238E27FC236}">
                <a16:creationId xmlns:a16="http://schemas.microsoft.com/office/drawing/2014/main" id="{F0E264F1-AF38-4000-BFD2-F4155E4D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Prenatální období</a:t>
            </a:r>
          </a:p>
        </p:txBody>
      </p:sp>
    </p:spTree>
    <p:extLst>
      <p:ext uri="{BB962C8B-B14F-4D97-AF65-F5344CB8AC3E}">
        <p14:creationId xmlns:p14="http://schemas.microsoft.com/office/powerpoint/2010/main" val="167471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2FCB71-EFF5-4513-9950-EE8D36AC2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B372CD-7E72-4452-8F56-996EF28DE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BD3DA2-E837-4B9C-964A-CFEF5605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Schematické znázornění ovulace</a:t>
            </a:r>
          </a:p>
        </p:txBody>
      </p:sp>
      <p:pic>
        <p:nvPicPr>
          <p:cNvPr id="6" name="Picture 4" descr="Skener_20170302 (3)">
            <a:extLst>
              <a:ext uri="{FF2B5EF4-FFF2-40B4-BE49-F238E27FC236}">
                <a16:creationId xmlns:a16="http://schemas.microsoft.com/office/drawing/2014/main" id="{25A05DC3-C450-4F54-A7CE-A6E27C40A8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0000"/>
          <a:stretch>
            <a:fillRect/>
          </a:stretch>
        </p:blipFill>
        <p:spPr bwMode="auto">
          <a:xfrm>
            <a:off x="540000" y="1485501"/>
            <a:ext cx="8821777" cy="442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45BB9FD-88D9-4DD9-A7F9-CFC8F507F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190" y="5791837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</p:spTree>
    <p:extLst>
      <p:ext uri="{BB962C8B-B14F-4D97-AF65-F5344CB8AC3E}">
        <p14:creationId xmlns:p14="http://schemas.microsoft.com/office/powerpoint/2010/main" val="298438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EA21ED-3692-42FC-ABD7-F1B5D87C36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0C2981-DB42-427B-A147-9B21B6DAF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B84A5C-1CFA-49A0-A9E3-C87419DD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Oplození vajíčka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378D6F-6794-4FEE-B25C-C2488168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/>
              <a:t>Vajíčko + spermie </a:t>
            </a:r>
            <a:r>
              <a:rPr lang="cs-CZ" altLang="cs-CZ" sz="2000" dirty="0">
                <a:cs typeface="Times New Roman" pitchFamily="18" charset="0"/>
              </a:rPr>
              <a:t>→ zygota →</a:t>
            </a:r>
            <a:r>
              <a:rPr lang="cs-CZ" altLang="cs-CZ" sz="2000" dirty="0"/>
              <a:t> rýhování </a:t>
            </a:r>
            <a:r>
              <a:rPr lang="cs-CZ" altLang="cs-CZ" sz="2000" dirty="0">
                <a:cs typeface="Times New Roman" pitchFamily="18" charset="0"/>
              </a:rPr>
              <a:t>→ uhnízdění (6. – 15.den po oplození)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>
                <a:cs typeface="Times New Roman" pitchFamily="18" charset="0"/>
              </a:rPr>
              <a:t>Zárodek (embryo) </a:t>
            </a:r>
            <a:r>
              <a:rPr lang="cs-CZ" altLang="cs-CZ" sz="2000" dirty="0">
                <a:cs typeface="Times New Roman" pitchFamily="18" charset="0"/>
              </a:rPr>
              <a:t>– 3. týden – 8. týden (vznikají 3 zárodečné listy)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ZÁRODEČNÉ LISTY: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entoderm – TS, DS, trávící žlázy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ektoderm – pokožka, deriváty kůže, 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mezoderm – kosti, svaly, </a:t>
            </a:r>
            <a:r>
              <a:rPr lang="cs-CZ" altLang="cs-CZ" sz="2000" dirty="0" err="1">
                <a:cs typeface="Times New Roman" pitchFamily="18" charset="0"/>
              </a:rPr>
              <a:t>pohl.s</a:t>
            </a:r>
            <a:r>
              <a:rPr lang="cs-CZ" altLang="cs-CZ" sz="2000" dirty="0">
                <a:cs typeface="Times New Roman" pitchFamily="18" charset="0"/>
              </a:rPr>
              <a:t>., ledviny, cévy</a:t>
            </a:r>
          </a:p>
          <a:p>
            <a:endParaRPr lang="cs-CZ" dirty="0"/>
          </a:p>
        </p:txBody>
      </p:sp>
      <p:pic>
        <p:nvPicPr>
          <p:cNvPr id="2050" name="Picture 2" descr="Spermie, Buňka, Reprodukční, Reprodukce, Oplodnění, Dna">
            <a:extLst>
              <a:ext uri="{FF2B5EF4-FFF2-40B4-BE49-F238E27FC236}">
                <a16:creationId xmlns:a16="http://schemas.microsoft.com/office/drawing/2014/main" id="{7456B4E4-820C-41FB-93FB-825F8406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73" y="2310581"/>
            <a:ext cx="946448" cy="6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431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310</TotalTime>
  <Words>1772</Words>
  <Application>Microsoft Office PowerPoint</Application>
  <PresentationFormat>Širokoúhlá obrazovka</PresentationFormat>
  <Paragraphs>158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Tahoma</vt:lpstr>
      <vt:lpstr>Times New Roman</vt:lpstr>
      <vt:lpstr>Wingdings</vt:lpstr>
      <vt:lpstr>Prezentace_MU_CZ</vt:lpstr>
      <vt:lpstr>Úvod do zdravotní problematiky dětského věku</vt:lpstr>
      <vt:lpstr>Ontogeneze</vt:lpstr>
      <vt:lpstr>Faktory ovlivňující růst</vt:lpstr>
      <vt:lpstr>Sekulární trend a sekulární akcelerace</vt:lpstr>
      <vt:lpstr>Ontogenetický vývoj dělíme na období: </vt:lpstr>
      <vt:lpstr>Postnatální (od narození)</vt:lpstr>
      <vt:lpstr>Prenatální období</vt:lpstr>
      <vt:lpstr>Schematické znázornění ovulace</vt:lpstr>
      <vt:lpstr>Oplození vajíčka</vt:lpstr>
      <vt:lpstr>Embryopatie a Fetopatie</vt:lpstr>
      <vt:lpstr>Období plodové (fetální)</vt:lpstr>
      <vt:lpstr>Placentární a plodový oběh krve  </vt:lpstr>
      <vt:lpstr>Placenta</vt:lpstr>
      <vt:lpstr>Oválné okénko</vt:lpstr>
      <vt:lpstr>Zaniknutí oválného okénka </vt:lpstr>
      <vt:lpstr>Fetální oběh</vt:lpstr>
      <vt:lpstr>Porod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21</cp:revision>
  <cp:lastPrinted>1601-01-01T00:00:00Z</cp:lastPrinted>
  <dcterms:created xsi:type="dcterms:W3CDTF">2021-11-16T17:54:52Z</dcterms:created>
  <dcterms:modified xsi:type="dcterms:W3CDTF">2024-09-27T09:40:38Z</dcterms:modified>
</cp:coreProperties>
</file>