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8" r:id="rId4"/>
    <p:sldId id="257" r:id="rId5"/>
    <p:sldId id="260" r:id="rId6"/>
    <p:sldId id="261" r:id="rId7"/>
    <p:sldId id="264" r:id="rId8"/>
    <p:sldId id="270" r:id="rId9"/>
    <p:sldId id="296" r:id="rId10"/>
    <p:sldId id="272" r:id="rId11"/>
    <p:sldId id="303" r:id="rId12"/>
    <p:sldId id="295" r:id="rId13"/>
    <p:sldId id="297" r:id="rId14"/>
    <p:sldId id="298" r:id="rId15"/>
    <p:sldId id="299" r:id="rId16"/>
    <p:sldId id="300" r:id="rId17"/>
    <p:sldId id="301" r:id="rId18"/>
    <p:sldId id="266" r:id="rId19"/>
    <p:sldId id="265" r:id="rId20"/>
    <p:sldId id="294" r:id="rId21"/>
    <p:sldId id="267" r:id="rId22"/>
    <p:sldId id="293" r:id="rId23"/>
    <p:sldId id="268" r:id="rId24"/>
    <p:sldId id="269" r:id="rId25"/>
    <p:sldId id="271" r:id="rId26"/>
    <p:sldId id="304" r:id="rId27"/>
    <p:sldId id="305" r:id="rId28"/>
    <p:sldId id="306" r:id="rId29"/>
    <p:sldId id="292" r:id="rId30"/>
    <p:sldId id="30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ing.com/images/search?view=detailV2&amp;ccid=SL97T95A&amp;id=DA491AB71F6D7513F6C0EA8F4A9BC843EE11A80B&amp;thid=OIP.SL97T95ApAcBgRGHVrVzjAAAAA&amp;mediaurl=https%3A%2F%2Fth.bing.com%2Fth%2Fid%2FR.48bf7b4fde40a4070181118756b5738c%3Frik%3DC6gR7kPIm0qP6g%26riu%3Dhttp%253a%252f%252fskristem.cz%252fwp-content%252fuploads%252f2017%252f04%252fkolosky-vrt-300x193.jpg%26ehk%3DcGxWwfxWoIWf3yHqoEWkEo5aE%252fA6g0iRKY1bZGS9ImY%253d%26risl%3D%26pid%3DImgRaw%26r%3D0&amp;exph=193&amp;expw=300&amp;q=nejhlub%c5%a1%c3%ad+vrt+sv%c4%9bta+je+na+poloostrov%c4%9b+Kola&amp;simid=608044524939736870&amp;form=IRPRST&amp;ck=6154A7256A7F45896D33ED14763C30BE&amp;selectedindex=2&amp;ajaxhist=0&amp;ajaxserp=0&amp;pivotparams=insightsToken%3Dccid_qTUuVnQO*cp_020802B4CB4695BECB6FF4E9E822B71D*mid_37877A4D178C95FF0399B0D0C14AFA68738188C7*simid_608021684292975574*thid_OIP.qTUuVnQOiMfiRJTvmWNQJQHaFL&amp;vt=0&amp;sim=11&amp;iss=VSI&amp;ajaxhist=0&amp;ajaxserp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stavba Země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Stavba zemského tělesa, </a:t>
            </a:r>
            <a:r>
              <a:rPr lang="cs-CZ"/>
              <a:t>geotektonické hypotézy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4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metody výzkumu zemského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Seismická tomografie </a:t>
            </a:r>
            <a:br>
              <a:rPr lang="cs-CZ" dirty="0"/>
            </a:br>
            <a:r>
              <a:rPr lang="cs-CZ" dirty="0"/>
              <a:t>• obdoba lékařské počítačové tomografie </a:t>
            </a:r>
            <a:br>
              <a:rPr lang="cs-CZ" dirty="0"/>
            </a:br>
            <a:r>
              <a:rPr lang="cs-CZ" dirty="0"/>
              <a:t>• využívá digitální seismogramy k rekonstrukci stavby Země </a:t>
            </a:r>
            <a:br>
              <a:rPr lang="cs-CZ" dirty="0"/>
            </a:br>
            <a:r>
              <a:rPr lang="cs-CZ" dirty="0"/>
              <a:t>• využívá se principu tomografické rekonstrukce </a:t>
            </a:r>
          </a:p>
          <a:p>
            <a:r>
              <a:rPr lang="cs-CZ" dirty="0"/>
              <a:t>Princip: rozdílnost času průchodu seismických vln podle typů prostředí</a:t>
            </a:r>
          </a:p>
          <a:p>
            <a:r>
              <a:rPr lang="cs-CZ" dirty="0"/>
              <a:t>Výsledek: 3D model variací rychlostí v zemském nitru od svrchní kůry po zemský plášť</a:t>
            </a:r>
          </a:p>
        </p:txBody>
      </p:sp>
    </p:spTree>
    <p:extLst>
      <p:ext uri="{BB962C8B-B14F-4D97-AF65-F5344CB8AC3E}">
        <p14:creationId xmlns:p14="http://schemas.microsoft.com/office/powerpoint/2010/main" val="231033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439" y="5519279"/>
            <a:ext cx="11402003" cy="1478570"/>
          </a:xfrm>
        </p:spPr>
        <p:txBody>
          <a:bodyPr>
            <a:normAutofit fontScale="90000"/>
          </a:bodyPr>
          <a:lstStyle/>
          <a:p>
            <a:r>
              <a:rPr lang="cs-CZ" dirty="0"/>
              <a:t>https://earthquake.usgs.gov/earthquakes/map/?extent=10.48781,-144.22852&amp;extent=58.58544,-45.79102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628" y="231352"/>
            <a:ext cx="8787933" cy="54924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2880" y="2194560"/>
            <a:ext cx="2746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Ukázka z webu americké geologické služby (USGS): zemětřesení 26.9.2021, web je on-line</a:t>
            </a:r>
          </a:p>
        </p:txBody>
      </p:sp>
    </p:spTree>
    <p:extLst>
      <p:ext uri="{BB962C8B-B14F-4D97-AF65-F5344CB8AC3E}">
        <p14:creationId xmlns:p14="http://schemas.microsoft.com/office/powerpoint/2010/main" val="277236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zemského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1909 - chorvatský geolog </a:t>
            </a:r>
            <a:r>
              <a:rPr lang="cs-CZ" dirty="0" err="1"/>
              <a:t>Mohorovičić</a:t>
            </a:r>
            <a:r>
              <a:rPr lang="cs-CZ" dirty="0"/>
              <a:t> objevil v hloubce 35 - 40 km zónu změny rychlosti šíření vln (studoval zemětřesení ve Skopje) </a:t>
            </a:r>
          </a:p>
          <a:p>
            <a:r>
              <a:rPr lang="cs-CZ" dirty="0"/>
              <a:t> 1914 - </a:t>
            </a:r>
            <a:r>
              <a:rPr lang="cs-CZ" dirty="0" err="1"/>
              <a:t>Gutenberg</a:t>
            </a:r>
            <a:r>
              <a:rPr lang="cs-CZ" dirty="0"/>
              <a:t> - v hloubce 2900 km objevil hranici plášť x jádro </a:t>
            </a:r>
          </a:p>
          <a:p>
            <a:r>
              <a:rPr lang="cs-CZ" dirty="0"/>
              <a:t> 1953 - australský geofyzik </a:t>
            </a:r>
            <a:r>
              <a:rPr lang="cs-CZ" dirty="0" err="1"/>
              <a:t>Bullen</a:t>
            </a:r>
            <a:r>
              <a:rPr lang="cs-CZ" dirty="0"/>
              <a:t> sestavil seismický model Země</a:t>
            </a:r>
          </a:p>
          <a:p>
            <a:r>
              <a:rPr lang="cs-CZ" dirty="0"/>
              <a:t> 1965 - vrtné výzkumy na Zemi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2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Nejhlubší vrt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688951"/>
            <a:ext cx="9905998" cy="4102250"/>
          </a:xfrm>
        </p:spPr>
        <p:txBody>
          <a:bodyPr>
            <a:normAutofit fontScale="92500"/>
          </a:bodyPr>
          <a:lstStyle/>
          <a:p>
            <a:r>
              <a:rPr lang="cs-CZ" dirty="0"/>
              <a:t>poloostrov Kola (u města </a:t>
            </a:r>
            <a:r>
              <a:rPr lang="cs-CZ" dirty="0" err="1"/>
              <a:t>Zapolarnyj</a:t>
            </a:r>
            <a:r>
              <a:rPr lang="cs-CZ" dirty="0"/>
              <a:t>) - v roce 1989 dosaženo hloubky 12 262 m </a:t>
            </a:r>
          </a:p>
          <a:p>
            <a:r>
              <a:rPr lang="cs-CZ" dirty="0"/>
              <a:t>1965: rozhodnuto o lokalizaci </a:t>
            </a:r>
          </a:p>
          <a:p>
            <a:r>
              <a:rPr lang="cs-CZ" dirty="0"/>
              <a:t>původní cílová hloubka: 15 km • s vrtáním hlubokého vrtu se začalo v roce 1970 </a:t>
            </a:r>
          </a:p>
          <a:p>
            <a:r>
              <a:rPr lang="cs-CZ" dirty="0"/>
              <a:t>v roce 1983 dosaženo hloubky 12 000 m </a:t>
            </a:r>
          </a:p>
          <a:p>
            <a:r>
              <a:rPr lang="cs-CZ" dirty="0"/>
              <a:t>z technických důvodů muselo být vrtání zastaveno + od hloubky 7 800 m se začal vrtat nový stvol, který v roce 1989 dosáhl hloubky 11 600 m </a:t>
            </a:r>
          </a:p>
          <a:p>
            <a:r>
              <a:rPr lang="cs-CZ" dirty="0"/>
              <a:t> v roce 1989 vrt dosáhl hloubky 12 262 m a v roce 1992 bylo další vrtání z důvodu složitých podmínek, zejména vysoké teploty, zastaveno </a:t>
            </a:r>
          </a:p>
        </p:txBody>
      </p:sp>
    </p:spTree>
    <p:extLst>
      <p:ext uri="{BB962C8B-B14F-4D97-AF65-F5344CB8AC3E}">
        <p14:creationId xmlns:p14="http://schemas.microsoft.com/office/powerpoint/2010/main" val="37453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8382" y="123666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Kolský </a:t>
            </a:r>
            <a:r>
              <a:rPr lang="cs-CZ" dirty="0" err="1"/>
              <a:t>superhluboký</a:t>
            </a:r>
            <a:r>
              <a:rPr lang="cs-CZ" dirty="0"/>
              <a:t> </a:t>
            </a:r>
            <a:r>
              <a:rPr lang="cs-CZ" b="1" dirty="0"/>
              <a:t>vrt</a:t>
            </a:r>
            <a:r>
              <a:rPr lang="cs-CZ" dirty="0"/>
              <a:t> (</a:t>
            </a:r>
            <a:r>
              <a:rPr lang="az-Cyrl-AZ" dirty="0"/>
              <a:t>Кольская сверхглубокая скважина (СГ-3))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00461" y="6443831"/>
            <a:ext cx="95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nejhlubší vrt světa je na poloostrově Kola - Bing </a:t>
            </a:r>
            <a:r>
              <a:rPr lang="cs-CZ" dirty="0" err="1">
                <a:hlinkClick r:id="rId2"/>
              </a:rPr>
              <a:t>images</a:t>
            </a:r>
            <a:endParaRPr lang="cs-CZ" dirty="0"/>
          </a:p>
        </p:txBody>
      </p:sp>
      <p:pic>
        <p:nvPicPr>
          <p:cNvPr id="6" name="Zástupný obsah 5" descr="Obsah obrázku tráva, exteriér, hora, příroda&#10;&#10;Popis byl vytvořen automaticky">
            <a:extLst>
              <a:ext uri="{FF2B5EF4-FFF2-40B4-BE49-F238E27FC236}">
                <a16:creationId xmlns:a16="http://schemas.microsoft.com/office/drawing/2014/main" id="{CCC091DB-7E2A-E2C9-9C2C-0FBEABC8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7991" y="1562272"/>
            <a:ext cx="7587916" cy="4881559"/>
          </a:xfrm>
        </p:spPr>
      </p:pic>
    </p:spTree>
    <p:extLst>
      <p:ext uri="{BB962C8B-B14F-4D97-AF65-F5344CB8AC3E}">
        <p14:creationId xmlns:p14="http://schemas.microsoft.com/office/powerpoint/2010/main" val="102606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Hluboké vrty ve střední </a:t>
            </a:r>
            <a:r>
              <a:rPr lang="cs-CZ" dirty="0" err="1"/>
              <a:t>evropě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Horní Falc (u města </a:t>
            </a:r>
            <a:r>
              <a:rPr lang="cs-CZ" dirty="0" err="1"/>
              <a:t>Windischeschenbach</a:t>
            </a:r>
            <a:r>
              <a:rPr lang="cs-CZ" dirty="0"/>
              <a:t>) - vrtán v letech 1991-1994 - dosažena hloubka 9 100 m </a:t>
            </a:r>
          </a:p>
          <a:p>
            <a:r>
              <a:rPr lang="cs-CZ" dirty="0"/>
              <a:t>• Vídeňská pánev (S od Vídně) - v 80. letech 20. století; ložiska ropy - dosažena hloubka 8 553 m </a:t>
            </a:r>
          </a:p>
          <a:p>
            <a:r>
              <a:rPr lang="cs-CZ" dirty="0"/>
              <a:t>• ČR - vrt Jablůnka 1 (1982 - hloubka: 6 506 m) světový rekord: důl Vojtěch (1875 - dosaženo 1 km; jáma č. 16 : 1 838 m) Další hluboké vrty: vrty </a:t>
            </a:r>
            <a:r>
              <a:rPr lang="cs-CZ" dirty="0" err="1"/>
              <a:t>Šaštín</a:t>
            </a:r>
            <a:r>
              <a:rPr lang="cs-CZ" dirty="0"/>
              <a:t> 12 (Slovensko), Hanušovice–1, vrt </a:t>
            </a:r>
            <a:r>
              <a:rPr lang="cs-CZ" dirty="0" err="1"/>
              <a:t>Np</a:t>
            </a:r>
            <a:r>
              <a:rPr lang="cs-CZ" dirty="0"/>
              <a:t>–1 (2 156 m) - v letech 1971 až 1972 odvrtán do podloží východočeské křídy u obce </a:t>
            </a:r>
            <a:r>
              <a:rPr lang="cs-CZ" dirty="0" err="1"/>
              <a:t>Nepasice</a:t>
            </a:r>
            <a:r>
              <a:rPr lang="cs-CZ" dirty="0"/>
              <a:t> (10 km od Hradce Králové)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58645" y="5948979"/>
            <a:ext cx="1007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https://mapy.geology.cz/vrtna_prozkoumanost/</a:t>
            </a:r>
          </a:p>
        </p:txBody>
      </p:sp>
    </p:spTree>
    <p:extLst>
      <p:ext uri="{BB962C8B-B14F-4D97-AF65-F5344CB8AC3E}">
        <p14:creationId xmlns:p14="http://schemas.microsoft.com/office/powerpoint/2010/main" val="27947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352" y="192022"/>
            <a:ext cx="9905998" cy="1478570"/>
          </a:xfrm>
        </p:spPr>
        <p:txBody>
          <a:bodyPr/>
          <a:lstStyle/>
          <a:p>
            <a:r>
              <a:rPr lang="cs-CZ" dirty="0" err="1"/>
              <a:t>Windischenschenbach</a:t>
            </a:r>
            <a:endParaRPr lang="cs-CZ" dirty="0"/>
          </a:p>
        </p:txBody>
      </p:sp>
      <p:pic>
        <p:nvPicPr>
          <p:cNvPr id="5122" name="Picture 2" descr="https://www.bbkult.net/cz/wp-content/uploads/2020/02/address-12701051416883-0-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7" y="1324605"/>
            <a:ext cx="6217227" cy="46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3797" y="6078071"/>
            <a:ext cx="934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https://www.bbkult.net/cz/addresses/68403-geo-centrum-u-kontinentalniho-hlubinneho-vrtu-windischeschenbach-kulturni-poklad/</a:t>
            </a:r>
          </a:p>
        </p:txBody>
      </p:sp>
    </p:spTree>
    <p:extLst>
      <p:ext uri="{BB962C8B-B14F-4D97-AF65-F5344CB8AC3E}">
        <p14:creationId xmlns:p14="http://schemas.microsoft.com/office/powerpoint/2010/main" val="411658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výzkumu oceánského dna a kůry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78192"/>
            <a:ext cx="9905999" cy="4830183"/>
          </a:xfrm>
        </p:spPr>
        <p:txBody>
          <a:bodyPr>
            <a:normAutofit fontScale="92500"/>
          </a:bodyPr>
          <a:lstStyle/>
          <a:p>
            <a:r>
              <a:rPr lang="cs-CZ" dirty="0"/>
              <a:t>1854 - první batymetrická mapa Atlantského oceánu; všechny hloubky změřeny </a:t>
            </a:r>
            <a:r>
              <a:rPr lang="cs-CZ" dirty="0" err="1"/>
              <a:t>lotováním</a:t>
            </a:r>
            <a:r>
              <a:rPr lang="cs-CZ" dirty="0"/>
              <a:t>; do roku 1900 ……18 400 měření </a:t>
            </a:r>
          </a:p>
          <a:p>
            <a:r>
              <a:rPr lang="cs-CZ" dirty="0"/>
              <a:t>1873 - </a:t>
            </a:r>
            <a:r>
              <a:rPr lang="cs-CZ" dirty="0" err="1"/>
              <a:t>Challenger</a:t>
            </a:r>
            <a:r>
              <a:rPr lang="cs-CZ" dirty="0"/>
              <a:t> → mapa hlubokomořských sedimentů, salinity a teploty </a:t>
            </a:r>
          </a:p>
          <a:p>
            <a:r>
              <a:rPr lang="cs-CZ" dirty="0"/>
              <a:t>1885 - založen oceánografický ústav v Monaku → vydány batymetrické mapy všech oceánů ( 1:10 mil.) </a:t>
            </a:r>
          </a:p>
          <a:p>
            <a:r>
              <a:rPr lang="cs-CZ" dirty="0"/>
              <a:t>1957 - 1958 Mezinárodní geofyzikální rok – 1. velký projekt hlubokých vrtů do oceánské zemské kůry: vědecký výzkumný program MOHOLE, cíl: dosažení nejsvrchnější části </a:t>
            </a:r>
            <a:r>
              <a:rPr lang="cs-CZ" dirty="0" err="1"/>
              <a:t>Mohorovičičovy</a:t>
            </a:r>
            <a:r>
              <a:rPr lang="cs-CZ" dirty="0"/>
              <a:t> hranice diskontinuity • 1959 - 1965 UNESCO - výzkum Indického oceánu • 1969 - </a:t>
            </a:r>
            <a:r>
              <a:rPr lang="cs-CZ" dirty="0" err="1"/>
              <a:t>Challenger</a:t>
            </a:r>
            <a:r>
              <a:rPr lang="cs-CZ" dirty="0"/>
              <a:t> II - zařízení pro vrty </a:t>
            </a:r>
          </a:p>
          <a:p>
            <a:r>
              <a:rPr lang="cs-CZ" dirty="0"/>
              <a:t>1991 - nejhlubší vrt (504 B) ….. 2 km (Kokosová deska )</a:t>
            </a:r>
          </a:p>
        </p:txBody>
      </p:sp>
    </p:spTree>
    <p:extLst>
      <p:ext uri="{BB962C8B-B14F-4D97-AF65-F5344CB8AC3E}">
        <p14:creationId xmlns:p14="http://schemas.microsoft.com/office/powerpoint/2010/main" val="268301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zemského tělesa</a:t>
            </a:r>
          </a:p>
        </p:txBody>
      </p:sp>
      <p:pic>
        <p:nvPicPr>
          <p:cNvPr id="1026" name="Picture 2" descr="Stavba Země autor: David Hainall.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3" y="2097088"/>
            <a:ext cx="4905530" cy="36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3492" y="2485016"/>
            <a:ext cx="5841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Zemská kůra do 30-80 km</a:t>
            </a:r>
          </a:p>
          <a:p>
            <a:r>
              <a:rPr lang="cs-CZ" dirty="0"/>
              <a:t>Svrchní plášť do 300-400 km</a:t>
            </a:r>
          </a:p>
          <a:p>
            <a:r>
              <a:rPr lang="cs-CZ" dirty="0"/>
              <a:t>Střední plášť kolem 1000 km</a:t>
            </a:r>
          </a:p>
          <a:p>
            <a:r>
              <a:rPr lang="cs-CZ" dirty="0"/>
              <a:t>Spodní plášť do 2 900 km</a:t>
            </a:r>
          </a:p>
          <a:p>
            <a:r>
              <a:rPr lang="cs-CZ" dirty="0"/>
              <a:t>Vnější jádro</a:t>
            </a:r>
          </a:p>
          <a:p>
            <a:r>
              <a:rPr lang="cs-CZ" dirty="0"/>
              <a:t>Vnitřní jádro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8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zemského tělesa: zemská kůra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Hustota zemské kůry se pohybuje mezi 2,7 až 2,9 g.cm</a:t>
            </a:r>
            <a:r>
              <a:rPr lang="cs-CZ" baseline="30000" dirty="0"/>
              <a:t>-3</a:t>
            </a:r>
            <a:r>
              <a:rPr lang="cs-CZ" dirty="0"/>
              <a:t> . Je tvořena kyslíkem (46%), křemíkem (28%) a hliníkem (8%). Hlavními nerosty jsou oxidy a křemičitany. Mocnost zemské kůry je velice proměnlivá v závislosti na reliéfu. Připadá na ni jen 1,5 % celkové hmotnosti naší planety. Nejhlubší vrty do zemské kůry (12 km) jsou na poloostrově Kola (Rusko). </a:t>
            </a:r>
          </a:p>
        </p:txBody>
      </p:sp>
    </p:spTree>
    <p:extLst>
      <p:ext uri="{BB962C8B-B14F-4D97-AF65-F5344CB8AC3E}">
        <p14:creationId xmlns:p14="http://schemas.microsoft.com/office/powerpoint/2010/main" val="79452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Vědní obor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formoval se  z empiricky zjišťovaných projevů exogenních procesů na litosféru a snahy vyjádřit výškopisné poměry na mapách </a:t>
            </a:r>
          </a:p>
          <a:p>
            <a:r>
              <a:rPr lang="cs-CZ" dirty="0"/>
              <a:t>samostatná věda zabývající se studiem tvarů, jejich geneze a stáří </a:t>
            </a:r>
          </a:p>
          <a:p>
            <a:r>
              <a:rPr lang="cs-CZ" dirty="0"/>
              <a:t>termín geomorfologie poprvé použil v roce 1893 J. </a:t>
            </a:r>
            <a:r>
              <a:rPr lang="cs-CZ" dirty="0" err="1"/>
              <a:t>McGee</a:t>
            </a:r>
            <a:r>
              <a:rPr lang="cs-CZ" dirty="0"/>
              <a:t> (USA, geolog)</a:t>
            </a:r>
          </a:p>
          <a:p>
            <a:r>
              <a:rPr lang="cs-CZ" dirty="0"/>
              <a:t>objektem studia je georeliéf</a:t>
            </a:r>
          </a:p>
        </p:txBody>
      </p:sp>
    </p:spTree>
    <p:extLst>
      <p:ext uri="{BB962C8B-B14F-4D97-AF65-F5344CB8AC3E}">
        <p14:creationId xmlns:p14="http://schemas.microsoft.com/office/powerpoint/2010/main" val="52519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Zemská kůra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1) pevninský- nejstarší a má největší mocnost (20 - 80 km), skládá se ze 3 vrstev sedimentární, granitové a čedičové </a:t>
            </a:r>
          </a:p>
          <a:p>
            <a:r>
              <a:rPr lang="cs-CZ" dirty="0"/>
              <a:t>2) oceánský - je tvořen sedimentární vrstvou, čedičovou (bazaltovou vrstvou), její mocnost (tloušťka) se pohybuje od 6 km do 15 km, tvoří dna oceánu, pánve, příkopy </a:t>
            </a:r>
          </a:p>
          <a:p>
            <a:r>
              <a:rPr lang="cs-CZ" dirty="0"/>
              <a:t>3) přechodný- je tvořen sedimentární vrstvou, a čedičovou (bazaltovou vrstvou), nejsilnější je na kontinentech pod pohořími (30-40 km, v Himalájích 80 km, nejtenčí 6-8 km) pod oceány, kde chybí žulová vrstva, v Českém masívu se mocnost kůry pohybuje kolem 35 km (</a:t>
            </a:r>
            <a:r>
              <a:rPr lang="cs-CZ" dirty="0" err="1"/>
              <a:t>Kašparovský</a:t>
            </a:r>
            <a:r>
              <a:rPr lang="cs-CZ" dirty="0"/>
              <a:t>, 2008) </a:t>
            </a:r>
          </a:p>
        </p:txBody>
      </p:sp>
    </p:spTree>
    <p:extLst>
      <p:ext uri="{BB962C8B-B14F-4D97-AF65-F5344CB8AC3E}">
        <p14:creationId xmlns:p14="http://schemas.microsoft.com/office/powerpoint/2010/main" val="305922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Zemského tělesa: zemský plášť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10057299" cy="3226155"/>
          </a:xfrm>
        </p:spPr>
        <p:txBody>
          <a:bodyPr>
            <a:normAutofit/>
          </a:bodyPr>
          <a:lstStyle/>
          <a:p>
            <a:r>
              <a:rPr lang="cs-CZ" dirty="0"/>
              <a:t>Zemský plášť je složen ze tří </a:t>
            </a:r>
            <a:r>
              <a:rPr lang="cs-CZ" dirty="0" err="1"/>
              <a:t>Bullenových</a:t>
            </a:r>
            <a:r>
              <a:rPr lang="cs-CZ" dirty="0"/>
              <a:t> zón (svrchní, střední a spodní plášť). Je tvořen převážně křemičitany, oxidy železa a hořčíku. Jeho hustota se zvyšuje s hloubkou a činí 3,3 až 9,4 g.cm</a:t>
            </a:r>
            <a:r>
              <a:rPr lang="cs-CZ" baseline="30000" dirty="0"/>
              <a:t>3</a:t>
            </a:r>
            <a:r>
              <a:rPr lang="cs-CZ" dirty="0"/>
              <a:t> . Na zemský plášť připadá 67,5 % celkové hmotnosti planety. </a:t>
            </a:r>
          </a:p>
        </p:txBody>
      </p:sp>
    </p:spTree>
    <p:extLst>
      <p:ext uri="{BB962C8B-B14F-4D97-AF65-F5344CB8AC3E}">
        <p14:creationId xmlns:p14="http://schemas.microsoft.com/office/powerpoint/2010/main" val="256084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Plášť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Svrchní plášť (zóna B) se rozkládá od </a:t>
            </a:r>
            <a:r>
              <a:rPr lang="cs-CZ" dirty="0" err="1"/>
              <a:t>Mohorovičičovy</a:t>
            </a:r>
            <a:r>
              <a:rPr lang="cs-CZ" dirty="0"/>
              <a:t> plochy diskontinuity do </a:t>
            </a:r>
            <a:r>
              <a:rPr lang="cs-CZ" dirty="0" err="1"/>
              <a:t>hlouby</a:t>
            </a:r>
            <a:r>
              <a:rPr lang="cs-CZ" dirty="0"/>
              <a:t> 300 až 400 kilometrů. Je tvoření spodní částí litosféry a plastickou astenosférou (z řečtiny - </a:t>
            </a:r>
            <a:r>
              <a:rPr lang="cs-CZ" dirty="0" err="1"/>
              <a:t>asthenes</a:t>
            </a:r>
            <a:r>
              <a:rPr lang="cs-CZ" dirty="0"/>
              <a:t>=slabý). Je to tzv. žhavá tekutá část pláště. (Litosféra, 2015). Ve svrchním plášti prudce narůstá teplota. Hustota se pohybuje mezi 3,5 až 4 g.cm</a:t>
            </a:r>
            <a:r>
              <a:rPr lang="cs-CZ" baseline="30000" dirty="0"/>
              <a:t>-3</a:t>
            </a:r>
            <a:r>
              <a:rPr lang="cs-CZ" dirty="0"/>
              <a:t>. </a:t>
            </a:r>
          </a:p>
          <a:p>
            <a:r>
              <a:rPr lang="cs-CZ" dirty="0"/>
              <a:t>Střední plášť (zóna C) je v hloubce asi jednoho 1 000 km. </a:t>
            </a:r>
          </a:p>
          <a:p>
            <a:r>
              <a:rPr lang="cs-CZ" dirty="0"/>
              <a:t>Spodní plášť (zóna D) se nachází v hloubce okolo 2 900 km a zasahuje tak až na rozhraní zemského jádra.</a:t>
            </a:r>
          </a:p>
        </p:txBody>
      </p:sp>
    </p:spTree>
    <p:extLst>
      <p:ext uri="{BB962C8B-B14F-4D97-AF65-F5344CB8AC3E}">
        <p14:creationId xmlns:p14="http://schemas.microsoft.com/office/powerpoint/2010/main" val="268203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zemského tělesa: 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Jádro Země je neustále udržováno ohromným tlakem v polotekutém stavu při vysoké teplotě (obaleno magmatem). Jeho teplota je asi 5 800 ̊C. Hustota se pohybuje v rozmezí 11,3 až 17,3 g.cm</a:t>
            </a:r>
            <a:r>
              <a:rPr lang="cs-CZ" baseline="30000" dirty="0"/>
              <a:t>-3</a:t>
            </a:r>
            <a:r>
              <a:rPr lang="cs-CZ" dirty="0"/>
              <a:t> a hmotnost tvoří asi 31% celkové hmotnosti Země. </a:t>
            </a:r>
          </a:p>
        </p:txBody>
      </p:sp>
    </p:spTree>
    <p:extLst>
      <p:ext uri="{BB962C8B-B14F-4D97-AF65-F5344CB8AC3E}">
        <p14:creationId xmlns:p14="http://schemas.microsoft.com/office/powerpoint/2010/main" val="99649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1) Vnější jádro (zóna E)- polotekuté, silně magmatické, zasahuje do hloubky 4980 km (litosféra). Teploty se zde pohybují mezi 3 700 až 4 300 °C, hustota je 10 až 12 g . cm</a:t>
            </a:r>
            <a:r>
              <a:rPr lang="cs-CZ" baseline="30000" dirty="0"/>
              <a:t>-3</a:t>
            </a:r>
            <a:r>
              <a:rPr lang="cs-CZ" dirty="0"/>
              <a:t> . Vnější jádro je generátorem magnetického pole Země. </a:t>
            </a:r>
          </a:p>
          <a:p>
            <a:r>
              <a:rPr lang="cs-CZ" dirty="0"/>
              <a:t>2) Přechodná vrstva (zóna F)- odděluje vnější a vnitřní jádro </a:t>
            </a:r>
          </a:p>
          <a:p>
            <a:r>
              <a:rPr lang="cs-CZ" dirty="0"/>
              <a:t>3) Vnitřní jádro (jadérko) (zóna G)- tvořeno velmi žhavou pevnou směsí železa a niklu (Litosféra, 2015). Má mocnost 1 200 km a je zřejmě v pevném stavu. Teplota je mezi 4 300 až 7 200 °C, hustota mezi 15 až 17 g.cm</a:t>
            </a:r>
            <a:r>
              <a:rPr lang="cs-CZ" baseline="30000" dirty="0"/>
              <a:t>-3</a:t>
            </a:r>
            <a:r>
              <a:rPr lang="cs-CZ" dirty="0"/>
              <a:t>. Vnitřní jádro je zdrojem vnitřní energie Země, neboť zde dochází k rozpadu radioaktivních prvků. </a:t>
            </a:r>
          </a:p>
        </p:txBody>
      </p:sp>
    </p:spTree>
    <p:extLst>
      <p:ext uri="{BB962C8B-B14F-4D97-AF65-F5344CB8AC3E}">
        <p14:creationId xmlns:p14="http://schemas.microsoft.com/office/powerpoint/2010/main" val="206368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Teplota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3387557" cy="3541714"/>
          </a:xfrm>
        </p:spPr>
        <p:txBody>
          <a:bodyPr/>
          <a:lstStyle/>
          <a:p>
            <a:r>
              <a:rPr lang="cs-CZ" dirty="0"/>
              <a:t>Zemské jádro - teploty odhadnuté jen o něco málo nižší než na povrchu Slunce teplota ve středu naší Země - asi 5 500°C -6 000°C (</a:t>
            </a:r>
            <a:r>
              <a:rPr lang="cs-CZ" dirty="0" err="1"/>
              <a:t>Nature</a:t>
            </a:r>
            <a:r>
              <a:rPr lang="cs-CZ" dirty="0"/>
              <a:t>, 30. 9. 1999)</a:t>
            </a:r>
          </a:p>
        </p:txBody>
      </p:sp>
      <p:pic>
        <p:nvPicPr>
          <p:cNvPr id="3076" name="Picture 4" descr="The Deepest Hole in the World | Let&amp;#39;s Talk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94" y="541598"/>
            <a:ext cx="57150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1520" y="6314739"/>
            <a:ext cx="112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https://letstalkscience.ca/educational-resources/stem-in-context/deepest-hole-in-world</a:t>
            </a:r>
          </a:p>
        </p:txBody>
      </p:sp>
    </p:spTree>
    <p:extLst>
      <p:ext uri="{BB962C8B-B14F-4D97-AF65-F5344CB8AC3E}">
        <p14:creationId xmlns:p14="http://schemas.microsoft.com/office/powerpoint/2010/main" val="968445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zemské kůry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432" y="1753496"/>
            <a:ext cx="10089980" cy="4787153"/>
          </a:xfrm>
        </p:spPr>
        <p:txBody>
          <a:bodyPr>
            <a:normAutofit/>
          </a:bodyPr>
          <a:lstStyle/>
          <a:p>
            <a:r>
              <a:rPr lang="cs-CZ" dirty="0"/>
              <a:t>kontinentální (pevninská) – tvořená sedimentární, </a:t>
            </a:r>
            <a:r>
              <a:rPr lang="cs-CZ" dirty="0" err="1"/>
              <a:t>granitickou</a:t>
            </a:r>
            <a:r>
              <a:rPr lang="cs-CZ" dirty="0"/>
              <a:t> a bazaltovou vrstvou </a:t>
            </a:r>
          </a:p>
          <a:p>
            <a:r>
              <a:rPr lang="cs-CZ" dirty="0"/>
              <a:t>oceánská – tvořená sedimentární a bazaltovou vrstvou oceánská vrstva: </a:t>
            </a:r>
            <a:br>
              <a:rPr lang="cs-CZ" dirty="0"/>
            </a:br>
            <a:r>
              <a:rPr lang="cs-CZ" dirty="0"/>
              <a:t>I. s mořskými sedimenty </a:t>
            </a:r>
            <a:br>
              <a:rPr lang="cs-CZ" dirty="0"/>
            </a:br>
            <a:r>
              <a:rPr lang="cs-CZ" dirty="0"/>
              <a:t>II. bazaltová třetihory a čtvrtohory </a:t>
            </a:r>
            <a:br>
              <a:rPr lang="cs-CZ" dirty="0"/>
            </a:br>
            <a:r>
              <a:rPr lang="cs-CZ" dirty="0"/>
              <a:t>III. jurské až </a:t>
            </a:r>
            <a:r>
              <a:rPr lang="cs-CZ" dirty="0" err="1"/>
              <a:t>eocénní</a:t>
            </a:r>
            <a:r>
              <a:rPr lang="cs-CZ" dirty="0"/>
              <a:t> sedimenty + bazické a ultrabazické horniny + </a:t>
            </a:r>
            <a:r>
              <a:rPr lang="cs-CZ" dirty="0" err="1"/>
              <a:t>metamorfity</a:t>
            </a:r>
            <a:r>
              <a:rPr lang="cs-CZ" dirty="0"/>
              <a:t> ve facii zelených břidlic </a:t>
            </a:r>
          </a:p>
          <a:p>
            <a:r>
              <a:rPr lang="cs-CZ" dirty="0"/>
              <a:t>přechodná – geosynklinální – typická pro geosynklinály a přechodné oblasti mezi kontinenty a oceány - </a:t>
            </a:r>
            <a:r>
              <a:rPr lang="cs-CZ" dirty="0" err="1"/>
              <a:t>riftogenní</a:t>
            </a:r>
            <a:r>
              <a:rPr lang="cs-CZ" dirty="0"/>
              <a:t> – vázaná na mobilní zóny v oceánech</a:t>
            </a:r>
          </a:p>
        </p:txBody>
      </p:sp>
    </p:spTree>
    <p:extLst>
      <p:ext uri="{BB962C8B-B14F-4D97-AF65-F5344CB8AC3E}">
        <p14:creationId xmlns:p14="http://schemas.microsoft.com/office/powerpoint/2010/main" val="2965523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složení zemského tělesa (%)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253031"/>
              </p:ext>
            </p:extLst>
          </p:nvPr>
        </p:nvGraphicFramePr>
        <p:xfrm>
          <a:off x="1141413" y="2249488"/>
          <a:ext cx="990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95363121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252989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0000898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1145483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923121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Zemská kůra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Zemský plášť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Zemské jádro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3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kontinentální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oceánská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7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SiO</a:t>
                      </a:r>
                      <a:r>
                        <a:rPr lang="cs-CZ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8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</a:t>
                      </a:r>
                      <a:r>
                        <a:rPr lang="cs-CZ" baseline="-25000" dirty="0"/>
                        <a:t>2</a:t>
                      </a:r>
                      <a:r>
                        <a:rPr lang="cs-CZ" dirty="0"/>
                        <a:t>O</a:t>
                      </a:r>
                      <a:r>
                        <a:rPr lang="cs-CZ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Fe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O</a:t>
                      </a:r>
                      <a:r>
                        <a:rPr lang="pt-BR" baseline="-25000" dirty="0"/>
                        <a:t>3</a:t>
                      </a:r>
                      <a:r>
                        <a:rPr lang="pt-BR" dirty="0"/>
                        <a:t> + FeO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4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CaO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4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MgO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6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NiO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4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ostatní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8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7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7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vrstev z kovových prvků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Zemská kůra – astenosféra </a:t>
            </a:r>
          </a:p>
          <a:p>
            <a:r>
              <a:rPr lang="cs-CZ" dirty="0"/>
              <a:t>Zemský plášť – odpovídá staršímu termínu SIMA</a:t>
            </a:r>
          </a:p>
          <a:p>
            <a:r>
              <a:rPr lang="cs-CZ" dirty="0"/>
              <a:t>Zemské jádro – odpovídá staršímu termínu </a:t>
            </a:r>
            <a:r>
              <a:rPr lang="cs-CZ" dirty="0" err="1"/>
              <a:t>NiFe</a:t>
            </a:r>
            <a:r>
              <a:rPr lang="cs-CZ" dirty="0"/>
              <a:t> (poloměr: 3 478 km)</a:t>
            </a:r>
          </a:p>
          <a:p>
            <a:endParaRPr lang="cs-CZ" dirty="0"/>
          </a:p>
          <a:p>
            <a:r>
              <a:rPr lang="cs-CZ" dirty="0"/>
              <a:t>existence kovového jádra → magnetické pole Země</a:t>
            </a:r>
          </a:p>
        </p:txBody>
      </p:sp>
    </p:spTree>
    <p:extLst>
      <p:ext uri="{BB962C8B-B14F-4D97-AF65-F5344CB8AC3E}">
        <p14:creationId xmlns:p14="http://schemas.microsoft.com/office/powerpoint/2010/main" val="135949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947" y="1001182"/>
            <a:ext cx="9713463" cy="779208"/>
          </a:xfrm>
        </p:spPr>
        <p:txBody>
          <a:bodyPr>
            <a:normAutofit fontScale="90000"/>
          </a:bodyPr>
          <a:lstStyle/>
          <a:p>
            <a:r>
              <a:rPr lang="cs-CZ" dirty="0"/>
              <a:t>C (uhlík)- výroba 2000</a:t>
            </a:r>
            <a:r>
              <a:rPr lang="pt-BR" dirty="0"/>
              <a:t> °C</a:t>
            </a:r>
            <a:r>
              <a:rPr lang="cs-CZ" dirty="0"/>
              <a:t>, </a:t>
            </a:r>
            <a:r>
              <a:rPr lang="pt-BR" dirty="0"/>
              <a:t>tlak &gt;60000 atm</a:t>
            </a:r>
            <a:r>
              <a:rPr lang="cs-CZ" dirty="0"/>
              <a:t> (6Gpa), prostřední vnějšího pláště</a:t>
            </a:r>
          </a:p>
        </p:txBody>
      </p:sp>
      <p:pic>
        <p:nvPicPr>
          <p:cNvPr id="7170" name="Picture 2" descr="Diamant NEJ - Cullia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73" y="2380129"/>
            <a:ext cx="2522386" cy="32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ejvětší diamant na světě Cullinan Diamond 602g BYL ROZŘEZ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47" y="2303285"/>
            <a:ext cx="5174429" cy="3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3947" y="6142616"/>
            <a:ext cx="5185187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Cullinan</a:t>
            </a:r>
            <a:r>
              <a:rPr lang="cs-CZ" dirty="0"/>
              <a:t> 621g tedy 3106 karátů ( rok1905)</a:t>
            </a:r>
          </a:p>
        </p:txBody>
      </p:sp>
    </p:spTree>
    <p:extLst>
      <p:ext uri="{BB962C8B-B14F-4D97-AF65-F5344CB8AC3E}">
        <p14:creationId xmlns:p14="http://schemas.microsoft.com/office/powerpoint/2010/main" val="153574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georeliéf = svrchní plocha zemské kůry (místo)</a:t>
            </a:r>
            <a:br>
              <a:rPr lang="cs-CZ" dirty="0"/>
            </a:br>
            <a:r>
              <a:rPr lang="cs-CZ" dirty="0"/>
              <a:t>              = plocha vzájemného kontaktu </a:t>
            </a:r>
            <a:br>
              <a:rPr lang="cs-CZ" dirty="0"/>
            </a:br>
            <a:r>
              <a:rPr lang="cs-CZ" dirty="0"/>
              <a:t>                 pochodů - endogenních a exogenních (interakce v čase)</a:t>
            </a:r>
            <a:br>
              <a:rPr lang="cs-CZ" dirty="0"/>
            </a:br>
            <a:r>
              <a:rPr lang="cs-CZ" dirty="0"/>
              <a:t>              - protikladné působení                     nerovnosti georeliéfu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5733826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41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Modrý diamant</a:t>
            </a:r>
          </a:p>
        </p:txBody>
      </p:sp>
      <p:pic>
        <p:nvPicPr>
          <p:cNvPr id="8194" name="Picture 2" descr="https://i.pinimg.com/564x/d2/f2/cb/d2f2cb26d277bfe917475bc91b14f9c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4" y="267257"/>
            <a:ext cx="4873213" cy="56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41413" y="2226833"/>
            <a:ext cx="395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diamant Oppenheimer</a:t>
            </a:r>
            <a:r>
              <a:rPr lang="cs-CZ" dirty="0"/>
              <a:t>, </a:t>
            </a:r>
            <a:r>
              <a:rPr lang="cs-CZ" b="1" dirty="0"/>
              <a:t>největší </a:t>
            </a:r>
            <a:r>
              <a:rPr lang="cs-CZ" b="1" dirty="0" err="1"/>
              <a:t>vivid</a:t>
            </a:r>
            <a:r>
              <a:rPr lang="cs-CZ" b="1" dirty="0"/>
              <a:t> blue diamant na světě</a:t>
            </a:r>
            <a:r>
              <a:rPr lang="cs-CZ" dirty="0"/>
              <a:t>, který se v rámci aukce prodal za 57,5 milionů dolarů a měl 14,62 karátů (1 karát=0,2 g)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04399" y="6038605"/>
            <a:ext cx="1038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Karát - tato jednotka byla historicky odvozena z hmotnosti semene svatojánského chleba (lat. </a:t>
            </a:r>
            <a:r>
              <a:rPr lang="cs-CZ" i="1" dirty="0" err="1"/>
              <a:t>Ceratonia</a:t>
            </a:r>
            <a:r>
              <a:rPr lang="cs-CZ" i="1" dirty="0"/>
              <a:t> </a:t>
            </a:r>
            <a:r>
              <a:rPr lang="cs-CZ" i="1" dirty="0" err="1"/>
              <a:t>siliqua</a:t>
            </a:r>
            <a:r>
              <a:rPr lang="cs-CZ" dirty="0"/>
              <a:t>), které bylo ve středověku používáno v Arábii a Persii pro určování ceny drahých kamenů.</a:t>
            </a:r>
          </a:p>
        </p:txBody>
      </p:sp>
    </p:spTree>
    <p:extLst>
      <p:ext uri="{BB962C8B-B14F-4D97-AF65-F5344CB8AC3E}">
        <p14:creationId xmlns:p14="http://schemas.microsoft.com/office/powerpoint/2010/main" val="87845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členění geomorfologie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REGIONÁLNÍ - zkoumá všechny složky georeliéfu na určitém území </a:t>
            </a:r>
          </a:p>
          <a:p>
            <a:r>
              <a:rPr lang="cs-CZ" dirty="0"/>
              <a:t>OBECNÁ - vzrůstající abstrakce, abstrahuje od geografické polohy </a:t>
            </a:r>
          </a:p>
          <a:p>
            <a:r>
              <a:rPr lang="cs-CZ" dirty="0"/>
              <a:t>TEORETICKÁ - formulace obecných pravidel a zákonitostí</a:t>
            </a:r>
          </a:p>
        </p:txBody>
      </p:sp>
    </p:spTree>
    <p:extLst>
      <p:ext uri="{BB962C8B-B14F-4D97-AF65-F5344CB8AC3E}">
        <p14:creationId xmlns:p14="http://schemas.microsoft.com/office/powerpoint/2010/main" val="400043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geomorfologie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STRUKTURNÍ - řeší vztah: </a:t>
            </a:r>
            <a:r>
              <a:rPr lang="cs-CZ" dirty="0" err="1"/>
              <a:t>morfostruktura</a:t>
            </a:r>
            <a:r>
              <a:rPr lang="cs-CZ" dirty="0"/>
              <a:t> - povrchové tvary georeliéfu; </a:t>
            </a:r>
            <a:r>
              <a:rPr lang="cs-CZ" dirty="0" err="1"/>
              <a:t>morfostruktura</a:t>
            </a:r>
            <a:r>
              <a:rPr lang="cs-CZ" dirty="0"/>
              <a:t> – tvoří strukturně geologický základ </a:t>
            </a:r>
          </a:p>
          <a:p>
            <a:r>
              <a:rPr lang="cs-CZ" dirty="0"/>
              <a:t>KLIMATICKÁ - studuje rozdíly vývoje georeliéfu v klimatických oblastech, které se vyznačují příznačnými soubory exogenních geomorfologických pochodů závislých na klimatických podmínkách (tzv. </a:t>
            </a:r>
            <a:r>
              <a:rPr lang="cs-CZ" dirty="0" err="1"/>
              <a:t>klimatomorfogenetické</a:t>
            </a:r>
            <a:r>
              <a:rPr lang="cs-CZ" dirty="0"/>
              <a:t> oblasti) </a:t>
            </a:r>
          </a:p>
          <a:p>
            <a:r>
              <a:rPr lang="cs-CZ" dirty="0"/>
              <a:t>KLIMATOGENETICKÁ - studium klimaticky podmíněných generací tvarů na určitém území (odlišení současných tvarů od tvarů vzniklých v jiných klimatických podmínkách)</a:t>
            </a:r>
          </a:p>
        </p:txBody>
      </p:sp>
    </p:spTree>
    <p:extLst>
      <p:ext uri="{BB962C8B-B14F-4D97-AF65-F5344CB8AC3E}">
        <p14:creationId xmlns:p14="http://schemas.microsoft.com/office/powerpoint/2010/main" val="188934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Geomorfologie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0233" y="1668574"/>
            <a:ext cx="10514845" cy="3828584"/>
          </a:xfrm>
        </p:spPr>
        <p:txBody>
          <a:bodyPr>
            <a:normAutofit/>
          </a:bodyPr>
          <a:lstStyle/>
          <a:p>
            <a:r>
              <a:rPr lang="cs-CZ" dirty="0"/>
              <a:t>DYNAMICKÁ geomorfologie- studuje geomorfologické pochody </a:t>
            </a:r>
          </a:p>
          <a:p>
            <a:r>
              <a:rPr lang="cs-CZ" dirty="0"/>
              <a:t>ANTROPOGENNÍ geomorfologie - studuje tvary vytvořené lidskou společností </a:t>
            </a:r>
          </a:p>
          <a:p>
            <a:r>
              <a:rPr lang="cs-CZ" dirty="0"/>
              <a:t>PALEOGEOMORFOLOGIE - studium georeliéfu minulých geologických období (paleogén): reliéf - pohřbený exhumovaný </a:t>
            </a:r>
          </a:p>
          <a:p>
            <a:r>
              <a:rPr lang="cs-CZ" dirty="0"/>
              <a:t>APLIKOVANÁ geomorfologie - vztah georeliéf - socioekonomické objekty </a:t>
            </a:r>
          </a:p>
        </p:txBody>
      </p:sp>
    </p:spTree>
    <p:extLst>
      <p:ext uri="{BB962C8B-B14F-4D97-AF65-F5344CB8AC3E}">
        <p14:creationId xmlns:p14="http://schemas.microsoft.com/office/powerpoint/2010/main" val="133971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Zemského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počátek 20. století: v rámci geofyziky - dílčí disciplína: seismologie - studuje rychlost šíření, chování a původ zemětřesných vln </a:t>
            </a:r>
          </a:p>
          <a:p>
            <a:r>
              <a:rPr lang="cs-CZ" dirty="0"/>
              <a:t> 1906 - objev vnějšího zemského jádra </a:t>
            </a:r>
          </a:p>
          <a:p>
            <a:r>
              <a:rPr lang="cs-CZ" dirty="0"/>
              <a:t> („hluboko uvnitř Země existuje zóna, která se chová jako kapalina“)</a:t>
            </a:r>
          </a:p>
        </p:txBody>
      </p:sp>
    </p:spTree>
    <p:extLst>
      <p:ext uri="{BB962C8B-B14F-4D97-AF65-F5344CB8AC3E}">
        <p14:creationId xmlns:p14="http://schemas.microsoft.com/office/powerpoint/2010/main" val="355229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zemského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energie uvolněná při zemětřesení se šíří zemským tělesem formou vln - vlny P (podélné, primární) - částice kmitají ve směru šíření vln - vlny S (příčné, sekundární) - částice se pohybují kolmo na směr šíření vln </a:t>
            </a:r>
          </a:p>
        </p:txBody>
      </p:sp>
    </p:spTree>
    <p:extLst>
      <p:ext uri="{BB962C8B-B14F-4D97-AF65-F5344CB8AC3E}">
        <p14:creationId xmlns:p14="http://schemas.microsoft.com/office/powerpoint/2010/main" val="34278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Seismické vlny</a:t>
            </a:r>
          </a:p>
        </p:txBody>
      </p:sp>
      <p:pic>
        <p:nvPicPr>
          <p:cNvPr id="2050" name="Picture 2" descr="Rudolf Mentzl: Když se třese ionosfé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86" y="1464179"/>
            <a:ext cx="5240542" cy="45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41413" y="6260951"/>
            <a:ext cx="91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https://www.ig.cas.cz/wp-content/uploads/2020/11/brozura_zemetreseni.pdf</a:t>
            </a:r>
          </a:p>
        </p:txBody>
      </p:sp>
      <p:pic>
        <p:nvPicPr>
          <p:cNvPr id="2052" name="Picture 4" descr="GEOLOGICKÉ DĚ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97088"/>
            <a:ext cx="3118615" cy="34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73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428</TotalTime>
  <Words>1776</Words>
  <Application>Microsoft Office PowerPoint</Application>
  <PresentationFormat>Širokoúhlá obrazovka</PresentationFormat>
  <Paragraphs>151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Tw Cen MT</vt:lpstr>
      <vt:lpstr>Obvod</vt:lpstr>
      <vt:lpstr>stavba Země</vt:lpstr>
      <vt:lpstr>Vědní obor</vt:lpstr>
      <vt:lpstr>Předmět studia</vt:lpstr>
      <vt:lpstr>Základní členění geomorfologie</vt:lpstr>
      <vt:lpstr>Obecná geomorfologie</vt:lpstr>
      <vt:lpstr>Geomorfologie</vt:lpstr>
      <vt:lpstr>Stavba Zemského tělesa</vt:lpstr>
      <vt:lpstr>Stavba zemského tělesa</vt:lpstr>
      <vt:lpstr>Seismické vlny</vt:lpstr>
      <vt:lpstr>Moderní metody výzkumu zemského tělesa</vt:lpstr>
      <vt:lpstr>https://earthquake.usgs.gov/earthquakes/map/?extent=10.48781,-144.22852&amp;extent=58.58544,-45.79102</vt:lpstr>
      <vt:lpstr>Stavba zemského tělesa</vt:lpstr>
      <vt:lpstr>Nejhlubší vrt</vt:lpstr>
      <vt:lpstr>Kolský superhluboký vrt (Кольская сверхглубокая скважина (СГ-3))</vt:lpstr>
      <vt:lpstr>Hluboké vrty ve střední evropě</vt:lpstr>
      <vt:lpstr>Windischenschenbach</vt:lpstr>
      <vt:lpstr>Historie výzkumu oceánského dna a kůry</vt:lpstr>
      <vt:lpstr>Stavba zemského tělesa</vt:lpstr>
      <vt:lpstr>Stavba zemského tělesa: zemská kůra</vt:lpstr>
      <vt:lpstr>Zemská kůra</vt:lpstr>
      <vt:lpstr>Stavba Zemského tělesa: zemský plášť </vt:lpstr>
      <vt:lpstr>Plášť</vt:lpstr>
      <vt:lpstr>Stavba zemského tělesa: jádro</vt:lpstr>
      <vt:lpstr>Jádro</vt:lpstr>
      <vt:lpstr>Teplota země</vt:lpstr>
      <vt:lpstr>Typy zemské kůry</vt:lpstr>
      <vt:lpstr>Chemické složení zemského tělesa (%)</vt:lpstr>
      <vt:lpstr>Složení vrstev z kovových prvků</vt:lpstr>
      <vt:lpstr>C (uhlík)- výroba 2000 °C, tlak &gt;60000 atm (6Gpa), prostřední vnějšího pláště</vt:lpstr>
      <vt:lpstr>Modrý diamant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Geomorfologie</dc:title>
  <dc:creator>peter</dc:creator>
  <cp:lastModifiedBy>Peter Mackovčin</cp:lastModifiedBy>
  <cp:revision>36</cp:revision>
  <dcterms:created xsi:type="dcterms:W3CDTF">2021-09-18T12:59:05Z</dcterms:created>
  <dcterms:modified xsi:type="dcterms:W3CDTF">2024-10-10T12:58:12Z</dcterms:modified>
</cp:coreProperties>
</file>