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8" r:id="rId2"/>
    <p:sldId id="260" r:id="rId3"/>
    <p:sldId id="270" r:id="rId4"/>
    <p:sldId id="271" r:id="rId5"/>
    <p:sldId id="272" r:id="rId6"/>
    <p:sldId id="274" r:id="rId7"/>
    <p:sldId id="275" r:id="rId8"/>
    <p:sldId id="276" r:id="rId9"/>
    <p:sldId id="277" r:id="rId10"/>
    <p:sldId id="278" r:id="rId11"/>
    <p:sldId id="279" r:id="rId12"/>
    <p:sldId id="280" r:id="rId13"/>
    <p:sldId id="281" r:id="rId14"/>
    <p:sldId id="282" r:id="rId15"/>
    <p:sldId id="283" r:id="rId16"/>
    <p:sldId id="284" r:id="rId17"/>
    <p:sldId id="287" r:id="rId18"/>
    <p:sldId id="286" r:id="rId19"/>
    <p:sldId id="285" r:id="rId20"/>
    <p:sldId id="288" r:id="rId21"/>
    <p:sldId id="289" r:id="rId22"/>
  </p:sldIdLst>
  <p:sldSz cx="12192000" cy="6858000"/>
  <p:notesSz cx="6858000" cy="9144000"/>
  <p:defaultTextStyle>
    <a:defPPr rtl="0"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3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295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643F6BD3-39B1-4D92-A632-4E0302CBE5CE}" type="datetime1">
              <a:rPr lang="cs-CZ" smtClean="0"/>
              <a:t>24.09.2024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B2977E94-A6AB-4E02-8E43-E89F9CF4757F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5425838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21B61398-4A70-4564-9D2C-EAABE6DC751A}" type="datetime1">
              <a:rPr lang="cs-CZ" smtClean="0"/>
              <a:t>24.09.2024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cs-CZ" dirty="0"/>
              <a:t>Kliknutím můžete upravit styl předlohy textů.</a:t>
            </a:r>
          </a:p>
          <a:p>
            <a:pPr lvl="1" rtl="0"/>
            <a:r>
              <a:rPr lang="cs-CZ" dirty="0"/>
              <a:t>Druhá úroveň</a:t>
            </a:r>
          </a:p>
          <a:p>
            <a:pPr lvl="2" rtl="0"/>
            <a:r>
              <a:rPr lang="cs-CZ" dirty="0"/>
              <a:t>Třetí úroveň</a:t>
            </a:r>
          </a:p>
          <a:p>
            <a:pPr lvl="3" rtl="0"/>
            <a:r>
              <a:rPr lang="cs-CZ" dirty="0"/>
              <a:t>Čtvrtá úroveň</a:t>
            </a:r>
          </a:p>
          <a:p>
            <a:pPr lvl="4" rtl="0"/>
            <a:r>
              <a:rPr lang="cs-CZ" dirty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DED491D0-8E1B-49C7-849B-A28568D94497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2632588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cs-CZ" smtClean="0"/>
              <a:t>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068028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cs-CZ" smtClean="0"/>
              <a:t>10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964570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cs-CZ" smtClean="0"/>
              <a:t>11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555376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cs-CZ" smtClean="0"/>
              <a:t>12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937170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cs-CZ" smtClean="0"/>
              <a:t>13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511643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cs-CZ" smtClean="0"/>
              <a:t>14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16717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cs-CZ" smtClean="0"/>
              <a:t>15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529449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cs-CZ" smtClean="0"/>
              <a:t>16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214820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cs-CZ" smtClean="0"/>
              <a:t>17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7931650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cs-CZ" smtClean="0"/>
              <a:t>18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4851544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cs-CZ" smtClean="0"/>
              <a:t>19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571247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cs-CZ" smtClean="0"/>
              <a:t>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4993946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cs-CZ" smtClean="0"/>
              <a:t>20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1383055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cs-CZ" smtClean="0"/>
              <a:t>21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044867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cs-CZ" smtClean="0"/>
              <a:t>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776346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cs-CZ" smtClean="0"/>
              <a:t>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122072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cs-CZ" smtClean="0"/>
              <a:t>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995436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cs-CZ" smtClean="0"/>
              <a:t>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599840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cs-CZ" smtClean="0"/>
              <a:t>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037110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cs-CZ" smtClean="0"/>
              <a:t>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895970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cs-CZ" smtClean="0"/>
              <a:t>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32808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 bwMode="inv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>
          <a:xfrm>
            <a:off x="2832533" y="1371600"/>
            <a:ext cx="9359467" cy="2971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sp>
        <p:nvSpPr>
          <p:cNvPr id="10" name="Obdélník 9"/>
          <p:cNvSpPr/>
          <p:nvPr/>
        </p:nvSpPr>
        <p:spPr>
          <a:xfrm>
            <a:off x="2832533" y="4462272"/>
            <a:ext cx="9359467" cy="10332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 bwMode="black">
          <a:xfrm>
            <a:off x="3175199" y="1943842"/>
            <a:ext cx="8500062" cy="2387600"/>
          </a:xfrm>
        </p:spPr>
        <p:txBody>
          <a:bodyPr rtlCol="0" anchor="b"/>
          <a:lstStyle>
            <a:lvl1pPr algn="l">
              <a:lnSpc>
                <a:spcPct val="90000"/>
              </a:lnSpc>
              <a:defRPr sz="6000" b="1">
                <a:solidFill>
                  <a:schemeClr val="tx1"/>
                </a:solidFill>
              </a:defRPr>
            </a:lvl1pPr>
          </a:lstStyle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175199" y="4538659"/>
            <a:ext cx="8500062" cy="865321"/>
          </a:xfrm>
        </p:spPr>
        <p:txBody>
          <a:bodyPr rtlCol="0"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cs-CZ" noProof="0"/>
              <a:t>Kliknutím můžete upravit styl předlohy.</a:t>
            </a:r>
            <a:endParaRPr lang="cs-CZ" noProof="0" dirty="0"/>
          </a:p>
        </p:txBody>
      </p:sp>
      <p:sp>
        <p:nvSpPr>
          <p:cNvPr id="11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fld id="{BD45C9AC-BBD3-407D-ABC9-325661847B83}" type="datetime1">
              <a:rPr lang="cs-CZ" noProof="0" smtClean="0"/>
              <a:t>24.09.2024</a:t>
            </a:fld>
            <a:endParaRPr lang="cs-CZ" noProof="0" dirty="0"/>
          </a:p>
        </p:txBody>
      </p:sp>
      <p:sp>
        <p:nvSpPr>
          <p:cNvPr id="12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endParaRPr lang="cs-CZ" noProof="0" dirty="0"/>
          </a:p>
        </p:txBody>
      </p:sp>
      <p:sp>
        <p:nvSpPr>
          <p:cNvPr id="13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fld id="{BD266BE7-899D-4075-917F-DBDE33B6B692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047549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cs-CZ"/>
              <a:t>Po kliknutí můžete upravovat styly textu v předloze.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F54BC99-66C1-40EF-BB9D-F2912157E63B}" type="datetime1">
              <a:rPr lang="cs-CZ" smtClean="0"/>
              <a:t>24.09.2024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64405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/>
        </p:nvSpPr>
        <p:spPr>
          <a:xfrm rot="5400000">
            <a:off x="8267671" y="3370131"/>
            <a:ext cx="6858000" cy="1188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 rot="5400000">
            <a:off x="7523375" y="2743540"/>
            <a:ext cx="6857433" cy="1371487"/>
          </a:xfrm>
          <a:prstGeom prst="rect">
            <a:avLst/>
          </a:prstGeom>
        </p:spPr>
      </p:pic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10266348" y="462249"/>
            <a:ext cx="1370886" cy="5714714"/>
          </a:xfrm>
        </p:spPr>
        <p:txBody>
          <a:bodyPr vert="eaVert" rtlCol="0"/>
          <a:lstStyle/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378199" y="462249"/>
            <a:ext cx="9693088" cy="5714714"/>
          </a:xfrm>
        </p:spPr>
        <p:txBody>
          <a:bodyPr vert="eaVert" rtlCol="0"/>
          <a:lstStyle/>
          <a:p>
            <a:pPr lvl="0" rtl="0"/>
            <a:r>
              <a:rPr lang="cs-CZ" noProof="0"/>
              <a:t>Po kliknutí můžete upravovat styly textu v předloze.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378199" y="6356350"/>
            <a:ext cx="1971947" cy="365125"/>
          </a:xfrm>
        </p:spPr>
        <p:txBody>
          <a:bodyPr rtlCol="0"/>
          <a:lstStyle/>
          <a:p>
            <a:pPr rtl="0"/>
            <a:fld id="{17F0843E-B50B-415A-8846-DB67525424E5}" type="datetime1">
              <a:rPr lang="cs-CZ" noProof="0" smtClean="0"/>
              <a:t>24.09.2024</a:t>
            </a:fld>
            <a:endParaRPr lang="cs-CZ" noProof="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2382374" y="6356350"/>
            <a:ext cx="5687786" cy="365125"/>
          </a:xfrm>
        </p:spPr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102389" y="6356350"/>
            <a:ext cx="1968898" cy="365125"/>
          </a:xfrm>
        </p:spPr>
        <p:txBody>
          <a:bodyPr rtlCol="0"/>
          <a:lstStyle/>
          <a:p>
            <a:pPr rtl="0"/>
            <a:fld id="{BD266BE7-899D-4075-917F-DBDE33B6B692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029411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cs-CZ" noProof="0"/>
              <a:t>Po kliknutí můžete upravovat styly textu v předloze.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3C03140-47D2-4937-8C6C-4007ED061836}" type="datetime1">
              <a:rPr lang="cs-CZ" noProof="0" smtClean="0"/>
              <a:t>24.09.2024</a:t>
            </a:fld>
            <a:endParaRPr lang="cs-CZ" noProof="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541333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bg bwMode="inv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3502152" y="-20637"/>
            <a:ext cx="7315200" cy="434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sp>
        <p:nvSpPr>
          <p:cNvPr id="9" name="Obdélník 8"/>
          <p:cNvSpPr/>
          <p:nvPr/>
        </p:nvSpPr>
        <p:spPr>
          <a:xfrm>
            <a:off x="3502152" y="4462272"/>
            <a:ext cx="7315200" cy="17190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 bwMode="black">
          <a:xfrm>
            <a:off x="3838015" y="658346"/>
            <a:ext cx="6597464" cy="3664417"/>
          </a:xfrm>
        </p:spPr>
        <p:txBody>
          <a:bodyPr rtlCol="0" anchor="b">
            <a:normAutofit/>
          </a:bodyPr>
          <a:lstStyle>
            <a:lvl1pPr>
              <a:lnSpc>
                <a:spcPct val="90000"/>
              </a:lnSpc>
              <a:defRPr sz="5000" b="1">
                <a:solidFill>
                  <a:schemeClr val="tx1"/>
                </a:solidFill>
              </a:defRPr>
            </a:lvl1pPr>
          </a:lstStyle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838014" y="4589463"/>
            <a:ext cx="6597465" cy="1500187"/>
          </a:xfrm>
        </p:spPr>
        <p:txBody>
          <a:bodyPr rtlCol="0"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fld id="{10DD69AD-4650-459E-8C19-DF6E3A96DC1A}" type="datetime1">
              <a:rPr lang="cs-CZ" noProof="0" smtClean="0"/>
              <a:t>24.09.2024</a:t>
            </a:fld>
            <a:endParaRPr lang="cs-CZ" noProof="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fld id="{BD266BE7-899D-4075-917F-DBDE33B6B692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4282452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ě obsahové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280160" y="2194560"/>
            <a:ext cx="4489704" cy="3986784"/>
          </a:xfrm>
        </p:spPr>
        <p:txBody>
          <a:bodyPr rtlCol="0"/>
          <a:lstStyle/>
          <a:p>
            <a:pPr lvl="0" rtl="0"/>
            <a:r>
              <a:rPr lang="cs-CZ" noProof="0"/>
              <a:t>Po kliknutí můžete upravovat styly textu v předloze.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415368" y="2194560"/>
            <a:ext cx="4493424" cy="3986784"/>
          </a:xfrm>
        </p:spPr>
        <p:txBody>
          <a:bodyPr rtlCol="0"/>
          <a:lstStyle/>
          <a:p>
            <a:pPr lvl="0" rtl="0"/>
            <a:r>
              <a:rPr lang="cs-CZ" noProof="0"/>
              <a:t>Po kliknutí můžete upravovat styly textu v předloze.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68DD0AD-670A-4415-AD96-688B20A9E7A5}" type="datetime1">
              <a:rPr lang="cs-CZ" noProof="0" smtClean="0"/>
              <a:t>24.09.2024</a:t>
            </a:fld>
            <a:endParaRPr lang="cs-CZ" noProof="0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201040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280160" y="1828456"/>
            <a:ext cx="4489704" cy="830695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1280160" y="2743194"/>
            <a:ext cx="4489704" cy="3433769"/>
          </a:xfrm>
        </p:spPr>
        <p:txBody>
          <a:bodyPr rtlCol="0"/>
          <a:lstStyle/>
          <a:p>
            <a:pPr lvl="0" rtl="0"/>
            <a:r>
              <a:rPr lang="cs-CZ" noProof="0"/>
              <a:t>Po kliknutí můžete upravovat styly textu v předloze.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419088" y="1828456"/>
            <a:ext cx="4489704" cy="830695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419088" y="2743194"/>
            <a:ext cx="4489704" cy="3433769"/>
          </a:xfrm>
        </p:spPr>
        <p:txBody>
          <a:bodyPr rtlCol="0"/>
          <a:lstStyle/>
          <a:p>
            <a:pPr lvl="0" rtl="0"/>
            <a:r>
              <a:rPr lang="cs-CZ" noProof="0"/>
              <a:t>Po kliknutí můžete upravovat styly textu v předloze.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5CF8C49-E9E5-4EFB-98DC-206DA71EFAB4}" type="datetime1">
              <a:rPr lang="cs-CZ" noProof="0" smtClean="0"/>
              <a:t>24.09.2024</a:t>
            </a:fld>
            <a:endParaRPr lang="cs-CZ" noProof="0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4261286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E355FBA-C3D0-4B58-91F3-FF2D05F21EC1}" type="datetime1">
              <a:rPr lang="cs-CZ" noProof="0" smtClean="0"/>
              <a:t>24.09.2024</a:t>
            </a:fld>
            <a:endParaRPr lang="cs-CZ" noProof="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641611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90EBA6F-FF60-4BC0-90F9-DF185612D093}" type="datetime1">
              <a:rPr lang="cs-CZ" noProof="0" smtClean="0"/>
              <a:t>24.09.2024</a:t>
            </a:fld>
            <a:endParaRPr lang="cs-CZ" noProof="0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830296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 anchor="ctr">
            <a:normAutofit/>
          </a:bodyPr>
          <a:lstStyle>
            <a:lvl1pPr>
              <a:defRPr sz="3000"/>
            </a:lvl1pPr>
          </a:lstStyle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4" name="Zástupný symbol pro text 2"/>
          <p:cNvSpPr>
            <a:spLocks noGrp="1"/>
          </p:cNvSpPr>
          <p:nvPr>
            <p:ph type="body" sz="half" idx="2"/>
          </p:nvPr>
        </p:nvSpPr>
        <p:spPr>
          <a:xfrm>
            <a:off x="1291818" y="2465294"/>
            <a:ext cx="3834874" cy="3711669"/>
          </a:xfrm>
        </p:spPr>
        <p:txBody>
          <a:bodyPr rtlCol="0">
            <a:normAutofit/>
          </a:bodyPr>
          <a:lstStyle>
            <a:lvl1pPr marL="0" indent="0">
              <a:spcBef>
                <a:spcPts val="1500"/>
              </a:spcBef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3" name="Zástupný symbol pro obsah 3"/>
          <p:cNvSpPr>
            <a:spLocks noGrp="1"/>
          </p:cNvSpPr>
          <p:nvPr>
            <p:ph idx="1"/>
          </p:nvPr>
        </p:nvSpPr>
        <p:spPr>
          <a:xfrm>
            <a:off x="5518897" y="2465294"/>
            <a:ext cx="5174504" cy="3711669"/>
          </a:xfrm>
        </p:spPr>
        <p:txBody>
          <a:bodyPr rtlCol="0"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cs-CZ" noProof="0"/>
              <a:t>Po kliknutí můžete upravovat styly textu v předloze.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FA049D6-8846-4C72-89FE-D69C951795AD}" type="datetime1">
              <a:rPr lang="cs-CZ" noProof="0" smtClean="0"/>
              <a:t>24.09.2024</a:t>
            </a:fld>
            <a:endParaRPr lang="cs-CZ" noProof="0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114742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 anchor="ctr">
            <a:normAutofit/>
          </a:bodyPr>
          <a:lstStyle>
            <a:lvl1pPr>
              <a:defRPr sz="3000"/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291819" y="2465293"/>
            <a:ext cx="3834874" cy="3711669"/>
          </a:xfrm>
        </p:spPr>
        <p:txBody>
          <a:bodyPr rtlCol="0">
            <a:normAutofit/>
          </a:bodyPr>
          <a:lstStyle>
            <a:lvl1pPr marL="0" indent="0"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cs-CZ"/>
              <a:t>Po kliknutí můžete upravovat styly textu v předloze.</a:t>
            </a:r>
          </a:p>
        </p:txBody>
      </p:sp>
      <p:sp>
        <p:nvSpPr>
          <p:cNvPr id="3" name="Zástupný symbol obrázku 2" descr="Prázdný zástupný symbol pro přidání obrázku Klikněte na zástupný symbol a vyberte obrázek, který chcete přidat."/>
          <p:cNvSpPr>
            <a:spLocks noGrp="1"/>
          </p:cNvSpPr>
          <p:nvPr>
            <p:ph type="pic" idx="1"/>
          </p:nvPr>
        </p:nvSpPr>
        <p:spPr>
          <a:xfrm>
            <a:off x="5518896" y="1828456"/>
            <a:ext cx="5389895" cy="5029544"/>
          </a:xfrm>
        </p:spPr>
        <p:txBody>
          <a:bodyPr tIns="1371600" rtlCol="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E0B91B0-FBC8-43CC-8A73-8133E75D5BDF}" type="datetime1">
              <a:rPr lang="cs-CZ" smtClean="0"/>
              <a:t>24.09.2024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61366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>
          <a:xfrm>
            <a:off x="0" y="347472"/>
            <a:ext cx="12188952" cy="1188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457200"/>
            <a:ext cx="12188952" cy="1371257"/>
          </a:xfrm>
          <a:prstGeom prst="rect">
            <a:avLst/>
          </a:prstGeom>
        </p:spPr>
      </p:pic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 bwMode="black">
          <a:xfrm>
            <a:off x="1280160" y="466343"/>
            <a:ext cx="9628632" cy="13621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cs-CZ" noProof="0" dirty="0"/>
              <a:t>Kliknutím můžete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280160" y="2190749"/>
            <a:ext cx="9628632" cy="39862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cs-CZ" noProof="0" dirty="0"/>
              <a:t>Kliknutím můžete upravit styl předlohy textů.</a:t>
            </a:r>
          </a:p>
          <a:p>
            <a:pPr lvl="1" rtl="0"/>
            <a:r>
              <a:rPr lang="cs-CZ" noProof="0" dirty="0"/>
              <a:t>Druhá úroveň</a:t>
            </a:r>
          </a:p>
          <a:p>
            <a:pPr lvl="2" rtl="0"/>
            <a:r>
              <a:rPr lang="cs-CZ" noProof="0" dirty="0"/>
              <a:t>Třetí úroveň</a:t>
            </a:r>
          </a:p>
          <a:p>
            <a:pPr lvl="3" rtl="0"/>
            <a:r>
              <a:rPr lang="cs-CZ" noProof="0" dirty="0"/>
              <a:t>Čtvrtá úroveň</a:t>
            </a:r>
          </a:p>
          <a:p>
            <a:pPr lvl="4" rtl="0"/>
            <a:r>
              <a:rPr lang="cs-CZ" noProof="0" dirty="0"/>
              <a:t>Pátá úroveň</a:t>
            </a:r>
          </a:p>
          <a:p>
            <a:pPr lvl="5" rtl="0"/>
            <a:r>
              <a:rPr lang="cs-CZ" noProof="0" dirty="0"/>
              <a:t>Šestá</a:t>
            </a:r>
          </a:p>
          <a:p>
            <a:pPr lvl="6" rtl="0"/>
            <a:r>
              <a:rPr lang="cs-CZ" noProof="0" dirty="0"/>
              <a:t>Sedmá</a:t>
            </a:r>
          </a:p>
          <a:p>
            <a:pPr lvl="7" rtl="0"/>
            <a:r>
              <a:rPr lang="cs-CZ" noProof="0" dirty="0"/>
              <a:t>Osmá</a:t>
            </a:r>
          </a:p>
          <a:p>
            <a:pPr lvl="8" rtl="0"/>
            <a:r>
              <a:rPr lang="cs-CZ" noProof="0" dirty="0"/>
              <a:t>Devátá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1280160" y="6356350"/>
            <a:ext cx="19719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/>
                </a:solidFill>
              </a:defRPr>
            </a:lvl1pPr>
          </a:lstStyle>
          <a:p>
            <a:fld id="{0299319E-5670-4451-869F-11C086C071EF}" type="datetime1">
              <a:rPr lang="cs-CZ" smtClean="0"/>
              <a:pPr/>
              <a:t>24.09.2024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252107" y="6356350"/>
            <a:ext cx="56877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tx1"/>
                </a:solidFill>
              </a:defRPr>
            </a:lvl1pPr>
          </a:lstStyle>
          <a:p>
            <a:pPr rtl="0"/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939894" y="6356350"/>
            <a:ext cx="19688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/>
                </a:solidFill>
              </a:defRPr>
            </a:lvl1pPr>
          </a:lstStyle>
          <a:p>
            <a:pPr rtl="0"/>
            <a:fld id="{BD266BE7-899D-4075-917F-DBDE33B6B692}" type="slidenum">
              <a:rPr lang="cs-CZ" noProof="0" smtClean="0"/>
              <a:pPr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871921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30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500"/>
        </a:spcBef>
        <a:buFont typeface="Wingdings" panose="05000000000000000000" pitchFamily="2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3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3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iom.int/" TargetMode="External"/><Relationship Id="rId3" Type="http://schemas.openxmlformats.org/officeDocument/2006/relationships/hyperlink" Target="https://www.cia.gov/the-world-factbook/" TargetMode="External"/><Relationship Id="rId7" Type="http://schemas.openxmlformats.org/officeDocument/2006/relationships/hyperlink" Target="http://www.citypopulation.de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c.europa.eu/eurostat" TargetMode="External"/><Relationship Id="rId5" Type="http://schemas.openxmlformats.org/officeDocument/2006/relationships/hyperlink" Target="https://data.oecd.org/pop/population.htm" TargetMode="External"/><Relationship Id="rId10" Type="http://schemas.openxmlformats.org/officeDocument/2006/relationships/hyperlink" Target="http://www.undp.org/popin" TargetMode="External"/><Relationship Id="rId4" Type="http://schemas.openxmlformats.org/officeDocument/2006/relationships/hyperlink" Target="https://www.census.gov/" TargetMode="External"/><Relationship Id="rId9" Type="http://schemas.openxmlformats.org/officeDocument/2006/relationships/hyperlink" Target="http://www.czso.cz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isi-web.org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zso.cz/csu/scitani2021/prubeh-scitani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czso.cz/documents/142154812/156229594/lsf_3_osoba_vzor.pdf" TargetMode="External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cs-CZ" dirty="0"/>
              <a:t>Ze0132 Geografie obyvatelstva a sídel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cs-CZ" dirty="0"/>
              <a:t>KGE, PED MUNI, 2024</a:t>
            </a:r>
          </a:p>
        </p:txBody>
      </p:sp>
    </p:spTree>
    <p:extLst>
      <p:ext uri="{BB962C8B-B14F-4D97-AF65-F5344CB8AC3E}">
        <p14:creationId xmlns:p14="http://schemas.microsoft.com/office/powerpoint/2010/main" val="1732698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cs-CZ" sz="4800" b="1" dirty="0"/>
              <a:t>Ukazatele používané v demografii</a:t>
            </a:r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1280160" y="2149642"/>
            <a:ext cx="9628632" cy="4451683"/>
          </a:xfrm>
        </p:spPr>
        <p:txBody>
          <a:bodyPr rtlCol="0">
            <a:noAutofit/>
          </a:bodyPr>
          <a:lstStyle/>
          <a:p>
            <a:pPr algn="just">
              <a:spcBef>
                <a:spcPts val="0"/>
              </a:spcBef>
              <a:spcAft>
                <a:spcPts val="300"/>
              </a:spcAft>
            </a:pPr>
            <a:r>
              <a:rPr lang="cs-CZ" altLang="cs-CZ" sz="1700" i="1" dirty="0"/>
              <a:t>Základní data </a:t>
            </a:r>
            <a:r>
              <a:rPr lang="cs-CZ" altLang="cs-CZ" sz="1700" dirty="0"/>
              <a:t>– získaná jednotlivými šetřeními, absolutní čísla.</a:t>
            </a:r>
          </a:p>
          <a:p>
            <a:pPr algn="just">
              <a:spcBef>
                <a:spcPts val="0"/>
              </a:spcBef>
              <a:spcAft>
                <a:spcPts val="300"/>
              </a:spcAft>
            </a:pPr>
            <a:r>
              <a:rPr lang="cs-CZ" altLang="cs-CZ" sz="1700" i="1" dirty="0"/>
              <a:t>Analytická data </a:t>
            </a:r>
            <a:r>
              <a:rPr lang="cs-CZ" altLang="cs-CZ" sz="1700" dirty="0"/>
              <a:t>– vznikají zpracování dat základních.</a:t>
            </a:r>
          </a:p>
          <a:p>
            <a:pPr algn="just">
              <a:spcBef>
                <a:spcPts val="0"/>
              </a:spcBef>
              <a:spcAft>
                <a:spcPts val="300"/>
              </a:spcAft>
            </a:pPr>
            <a:r>
              <a:rPr lang="cs-CZ" altLang="cs-CZ" sz="1700" i="1" dirty="0"/>
              <a:t>Předběžná</a:t>
            </a:r>
            <a:r>
              <a:rPr lang="cs-CZ" altLang="cs-CZ" sz="1700" dirty="0"/>
              <a:t> x </a:t>
            </a:r>
            <a:r>
              <a:rPr lang="cs-CZ" altLang="cs-CZ" sz="1700" i="1" dirty="0"/>
              <a:t>definitivní</a:t>
            </a:r>
            <a:r>
              <a:rPr lang="cs-CZ" altLang="cs-CZ" sz="1700" dirty="0"/>
              <a:t>. </a:t>
            </a:r>
          </a:p>
          <a:p>
            <a:pPr algn="just">
              <a:spcBef>
                <a:spcPts val="0"/>
              </a:spcBef>
              <a:spcAft>
                <a:spcPts val="300"/>
              </a:spcAft>
            </a:pPr>
            <a:r>
              <a:rPr lang="cs-CZ" altLang="cs-CZ" sz="1700" i="1" dirty="0"/>
              <a:t>Míry</a:t>
            </a:r>
            <a:r>
              <a:rPr lang="cs-CZ" altLang="cs-CZ" sz="1700" dirty="0"/>
              <a:t> – do jmenovatele se používá průměr jednotek z krajních stavů časového intervalu nebo rovnou průměr jednotek ze středu intervalu, např. střední stav obyvatelstva, který se počítá k 1.7. každého roku.</a:t>
            </a:r>
          </a:p>
          <a:p>
            <a:pPr algn="just">
              <a:spcBef>
                <a:spcPts val="0"/>
              </a:spcBef>
              <a:spcAft>
                <a:spcPts val="300"/>
              </a:spcAft>
            </a:pPr>
            <a:r>
              <a:rPr lang="cs-CZ" altLang="cs-CZ" sz="1700" i="1" dirty="0"/>
              <a:t>Poměrná čísla srovnávací (indexy) </a:t>
            </a:r>
            <a:r>
              <a:rPr lang="cs-CZ" altLang="cs-CZ" sz="1700" dirty="0"/>
              <a:t>– podíl dvou absolutních čísel vymezených odlišně časově nebo prostorově, např. podíl počtu obyvatel v různých letech nazveme indexem růstu obyvatel.</a:t>
            </a:r>
          </a:p>
          <a:p>
            <a:pPr algn="just">
              <a:spcBef>
                <a:spcPts val="0"/>
              </a:spcBef>
              <a:spcAft>
                <a:spcPts val="300"/>
              </a:spcAft>
            </a:pPr>
            <a:r>
              <a:rPr lang="cs-CZ" altLang="cs-CZ" sz="1700" i="1" dirty="0"/>
              <a:t>Obecné (celkové)</a:t>
            </a:r>
            <a:r>
              <a:rPr lang="cs-CZ" altLang="cs-CZ" sz="1700" dirty="0"/>
              <a:t> – zahrnují celou populaci.</a:t>
            </a:r>
          </a:p>
          <a:p>
            <a:pPr algn="just">
              <a:spcBef>
                <a:spcPts val="0"/>
              </a:spcBef>
              <a:spcAft>
                <a:spcPts val="300"/>
              </a:spcAft>
            </a:pPr>
            <a:r>
              <a:rPr lang="cs-CZ" altLang="cs-CZ" sz="1700" i="1" dirty="0"/>
              <a:t>Diferenční</a:t>
            </a:r>
            <a:r>
              <a:rPr lang="cs-CZ" altLang="cs-CZ" sz="1700" dirty="0"/>
              <a:t> nebo </a:t>
            </a:r>
            <a:r>
              <a:rPr lang="cs-CZ" altLang="cs-CZ" sz="1700" i="1" dirty="0"/>
              <a:t>specifické</a:t>
            </a:r>
            <a:r>
              <a:rPr lang="cs-CZ" altLang="cs-CZ" sz="1700" dirty="0"/>
              <a:t> – zahrnují pouze část. Specifické jsou vztaženy vzhledem k věku (specifické míry úmrtnosti podle věkových skupin), diferenční jsou vztaženy vzhledem k sociální nebo národnostní příslušnosti (diferenční plodnost žen podle vzdělání). </a:t>
            </a:r>
          </a:p>
          <a:p>
            <a:pPr algn="just">
              <a:spcBef>
                <a:spcPts val="0"/>
              </a:spcBef>
              <a:spcAft>
                <a:spcPts val="300"/>
              </a:spcAft>
            </a:pPr>
            <a:endParaRPr lang="cs-CZ" altLang="cs-CZ" sz="1700" dirty="0"/>
          </a:p>
          <a:p>
            <a:pPr algn="just">
              <a:spcBef>
                <a:spcPts val="0"/>
              </a:spcBef>
              <a:spcAft>
                <a:spcPts val="300"/>
              </a:spcAft>
            </a:pPr>
            <a:r>
              <a:rPr lang="cs-CZ" altLang="cs-CZ" sz="1700" dirty="0"/>
              <a:t>Společnou proměnnou všech demografických ukazatelů je </a:t>
            </a:r>
            <a:r>
              <a:rPr lang="cs-CZ" altLang="cs-CZ" sz="1700" b="1" i="1" dirty="0"/>
              <a:t>čas</a:t>
            </a:r>
            <a:r>
              <a:rPr lang="cs-CZ" altLang="cs-CZ" sz="1700" dirty="0"/>
              <a:t>. Jednak rozlišujeme přesné časové určení události (zemřelí podle data narození) a její časovou vzdálenost od události předchozí (zemřelí podle dosaženého věku).</a:t>
            </a:r>
          </a:p>
          <a:p>
            <a:pPr marL="0">
              <a:spcBef>
                <a:spcPts val="0"/>
              </a:spcBef>
              <a:spcAft>
                <a:spcPts val="300"/>
              </a:spcAft>
            </a:pPr>
            <a:endParaRPr lang="cs-CZ" sz="1700" b="1" dirty="0"/>
          </a:p>
          <a:p>
            <a:pPr marL="0">
              <a:spcBef>
                <a:spcPts val="0"/>
              </a:spcBef>
              <a:spcAft>
                <a:spcPts val="300"/>
              </a:spcAft>
            </a:pPr>
            <a:endParaRPr lang="cs-CZ" sz="1700" dirty="0"/>
          </a:p>
        </p:txBody>
      </p:sp>
    </p:spTree>
    <p:extLst>
      <p:ext uri="{BB962C8B-B14F-4D97-AF65-F5344CB8AC3E}">
        <p14:creationId xmlns:p14="http://schemas.microsoft.com/office/powerpoint/2010/main" val="3600422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cs-CZ" sz="4800" b="1" dirty="0"/>
              <a:t>Zdroje dat</a:t>
            </a:r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1280160" y="2149642"/>
            <a:ext cx="9628632" cy="4451683"/>
          </a:xfrm>
        </p:spPr>
        <p:txBody>
          <a:bodyPr rtlCol="0">
            <a:noAutofit/>
          </a:bodyPr>
          <a:lstStyle/>
          <a:p>
            <a:pPr>
              <a:spcBef>
                <a:spcPts val="600"/>
              </a:spcBef>
            </a:pPr>
            <a:r>
              <a:rPr lang="cs-CZ" sz="2000" b="1" dirty="0"/>
              <a:t>Okamžiková data – </a:t>
            </a:r>
            <a:r>
              <a:rPr lang="cs-CZ" sz="2000" dirty="0"/>
              <a:t>soupisy obyvatel nebo sčítání lidu (census)</a:t>
            </a:r>
          </a:p>
          <a:p>
            <a:pPr>
              <a:spcBef>
                <a:spcPts val="600"/>
              </a:spcBef>
            </a:pPr>
            <a:r>
              <a:rPr lang="cs-CZ" sz="2000" b="1" dirty="0"/>
              <a:t>Průběžná data – </a:t>
            </a:r>
            <a:r>
              <a:rPr lang="cs-CZ" sz="2000" dirty="0"/>
              <a:t>zjišťují za určité období, nejčastěji za jeden rok. Patří sem údaje o pohybu: evidence přirozeného pohybu a migrace nebo zdravotního stavu obyvatelstva</a:t>
            </a:r>
            <a:endParaRPr lang="cs-CZ" sz="2000" b="1" dirty="0"/>
          </a:p>
          <a:p>
            <a:pPr>
              <a:spcBef>
                <a:spcPts val="600"/>
              </a:spcBef>
            </a:pPr>
            <a:endParaRPr lang="cs-CZ" sz="2000" dirty="0"/>
          </a:p>
          <a:p>
            <a:pPr marL="457200" indent="-457200">
              <a:spcBef>
                <a:spcPts val="600"/>
              </a:spcBef>
              <a:buFont typeface="Tahoma" panose="020B0604030504040204" pitchFamily="34" charset="0"/>
              <a:buAutoNum type="arabicPeriod"/>
            </a:pPr>
            <a:r>
              <a:rPr lang="cs-CZ" altLang="cs-CZ" sz="2000" dirty="0"/>
              <a:t>Sčítání lidu (Census)</a:t>
            </a:r>
          </a:p>
          <a:p>
            <a:pPr marL="457200" indent="-457200">
              <a:spcBef>
                <a:spcPts val="600"/>
              </a:spcBef>
              <a:buFont typeface="Tahoma" panose="020B0604030504040204" pitchFamily="34" charset="0"/>
              <a:buAutoNum type="arabicPeriod"/>
            </a:pPr>
            <a:r>
              <a:rPr lang="cs-CZ" altLang="cs-CZ" sz="2000" dirty="0"/>
              <a:t>Evidence přirozené měny</a:t>
            </a:r>
          </a:p>
          <a:p>
            <a:pPr marL="457200" indent="-457200">
              <a:spcBef>
                <a:spcPts val="600"/>
              </a:spcBef>
              <a:buFont typeface="Tahoma" panose="020B0604030504040204" pitchFamily="34" charset="0"/>
              <a:buAutoNum type="arabicPeriod"/>
            </a:pPr>
            <a:r>
              <a:rPr lang="cs-CZ" altLang="cs-CZ" sz="2000" dirty="0"/>
              <a:t>Evidence migrací</a:t>
            </a:r>
          </a:p>
          <a:p>
            <a:pPr marL="457200" indent="-457200">
              <a:spcBef>
                <a:spcPts val="600"/>
              </a:spcBef>
              <a:buFont typeface="Tahoma" panose="020B0604030504040204" pitchFamily="34" charset="0"/>
              <a:buAutoNum type="arabicPeriod"/>
            </a:pPr>
            <a:r>
              <a:rPr lang="cs-CZ" altLang="cs-CZ" sz="2000" dirty="0"/>
              <a:t>Zvláštní (výběrová) šetření (Mikrocensus,  </a:t>
            </a:r>
            <a:r>
              <a:rPr lang="cs-CZ" altLang="cs-CZ" sz="2000" dirty="0" err="1"/>
              <a:t>Agrocensus</a:t>
            </a:r>
            <a:r>
              <a:rPr lang="cs-CZ" altLang="cs-CZ" sz="2000" dirty="0"/>
              <a:t>,  VŠPS)</a:t>
            </a:r>
          </a:p>
          <a:p>
            <a:pPr marL="457200" indent="-457200">
              <a:spcBef>
                <a:spcPts val="600"/>
              </a:spcBef>
              <a:buFont typeface="Tahoma" panose="020B0604030504040204" pitchFamily="34" charset="0"/>
              <a:buAutoNum type="arabicPeriod"/>
            </a:pPr>
            <a:r>
              <a:rPr lang="cs-CZ" altLang="cs-CZ" sz="2000" dirty="0"/>
              <a:t>Populační registr (Registr obyvatelstva)</a:t>
            </a:r>
          </a:p>
          <a:p>
            <a:pPr marL="0">
              <a:spcBef>
                <a:spcPts val="0"/>
              </a:spcBef>
              <a:spcAft>
                <a:spcPts val="300"/>
              </a:spcAft>
            </a:pPr>
            <a:endParaRPr lang="cs-CZ" sz="1700" b="1" dirty="0"/>
          </a:p>
          <a:p>
            <a:pPr marL="0">
              <a:spcBef>
                <a:spcPts val="0"/>
              </a:spcBef>
              <a:spcAft>
                <a:spcPts val="300"/>
              </a:spcAft>
            </a:pPr>
            <a:endParaRPr lang="cs-CZ" sz="1700" dirty="0"/>
          </a:p>
        </p:txBody>
      </p:sp>
    </p:spTree>
    <p:extLst>
      <p:ext uri="{BB962C8B-B14F-4D97-AF65-F5344CB8AC3E}">
        <p14:creationId xmlns:p14="http://schemas.microsoft.com/office/powerpoint/2010/main" val="1156574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cs-CZ" sz="4800" b="1" dirty="0"/>
              <a:t>Zdroje dat</a:t>
            </a:r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1280160" y="2149642"/>
            <a:ext cx="9628632" cy="4451683"/>
          </a:xfrm>
        </p:spPr>
        <p:txBody>
          <a:bodyPr rtlCol="0">
            <a:noAutofit/>
          </a:bodyPr>
          <a:lstStyle/>
          <a:p>
            <a:r>
              <a:rPr lang="cs-CZ" dirty="0"/>
              <a:t>Zahraniční</a:t>
            </a:r>
          </a:p>
          <a:p>
            <a:pPr lvl="1" algn="just"/>
            <a:r>
              <a:rPr lang="cs-CZ" altLang="cs-CZ" dirty="0">
                <a:hlinkClick r:id="rId3"/>
              </a:rPr>
              <a:t>https://www.cia.gov/the-world-factbook/</a:t>
            </a:r>
            <a:r>
              <a:rPr lang="cs-CZ" altLang="cs-CZ" dirty="0"/>
              <a:t> (</a:t>
            </a:r>
            <a:r>
              <a:rPr lang="cs-CZ" altLang="cs-CZ" dirty="0" err="1"/>
              <a:t>The</a:t>
            </a:r>
            <a:r>
              <a:rPr lang="cs-CZ" altLang="cs-CZ" dirty="0"/>
              <a:t> </a:t>
            </a:r>
            <a:r>
              <a:rPr lang="cs-CZ" altLang="cs-CZ" dirty="0" err="1"/>
              <a:t>World</a:t>
            </a:r>
            <a:r>
              <a:rPr lang="cs-CZ" altLang="cs-CZ" dirty="0"/>
              <a:t> </a:t>
            </a:r>
            <a:r>
              <a:rPr lang="cs-CZ" altLang="cs-CZ" dirty="0" err="1"/>
              <a:t>Factbook</a:t>
            </a:r>
            <a:r>
              <a:rPr lang="cs-CZ" altLang="cs-CZ" dirty="0"/>
              <a:t>)</a:t>
            </a:r>
          </a:p>
          <a:p>
            <a:pPr lvl="1"/>
            <a:r>
              <a:rPr lang="cs-CZ" dirty="0">
                <a:hlinkClick r:id="rId4"/>
              </a:rPr>
              <a:t>https://www.census.gov/</a:t>
            </a:r>
            <a:r>
              <a:rPr lang="cs-CZ" dirty="0"/>
              <a:t> (A</a:t>
            </a:r>
            <a:r>
              <a:rPr lang="cs-CZ" altLang="cs-CZ" dirty="0"/>
              <a:t>merický federální statistický úřad, odkazy na statistické úřady celého světa)</a:t>
            </a:r>
          </a:p>
          <a:p>
            <a:pPr lvl="1"/>
            <a:r>
              <a:rPr lang="cs-CZ" dirty="0">
                <a:hlinkClick r:id="rId5"/>
              </a:rPr>
              <a:t>https://data.oecd.org/pop/population.htm</a:t>
            </a:r>
            <a:r>
              <a:rPr lang="cs-CZ" dirty="0"/>
              <a:t> (OECD)</a:t>
            </a:r>
          </a:p>
          <a:p>
            <a:pPr lvl="1"/>
            <a:r>
              <a:rPr lang="cs-CZ" dirty="0">
                <a:hlinkClick r:id="rId6"/>
              </a:rPr>
              <a:t>https://ec.europa.eu/eurostat</a:t>
            </a:r>
            <a:r>
              <a:rPr lang="cs-CZ" dirty="0"/>
              <a:t>  (</a:t>
            </a:r>
            <a:r>
              <a:rPr lang="cs-CZ" dirty="0" err="1"/>
              <a:t>Eurostat</a:t>
            </a:r>
            <a:r>
              <a:rPr lang="cs-CZ" dirty="0"/>
              <a:t>)</a:t>
            </a:r>
          </a:p>
          <a:p>
            <a:pPr lvl="1"/>
            <a:r>
              <a:rPr lang="cs-CZ" dirty="0">
                <a:hlinkClick r:id="rId7"/>
              </a:rPr>
              <a:t>http://www.citypopulation.de/</a:t>
            </a:r>
            <a:r>
              <a:rPr lang="cs-CZ" dirty="0"/>
              <a:t> (Populace měst)</a:t>
            </a:r>
          </a:p>
          <a:p>
            <a:pPr lvl="1"/>
            <a:r>
              <a:rPr lang="cs-CZ" dirty="0">
                <a:hlinkClick r:id="rId8"/>
              </a:rPr>
              <a:t>http://www.iom.int/</a:t>
            </a:r>
            <a:r>
              <a:rPr lang="cs-CZ" dirty="0"/>
              <a:t> (Mezinárodní organizace pro migraci)</a:t>
            </a:r>
          </a:p>
          <a:p>
            <a:endParaRPr lang="cs-CZ" dirty="0"/>
          </a:p>
          <a:p>
            <a:r>
              <a:rPr lang="cs-CZ" dirty="0"/>
              <a:t>České</a:t>
            </a:r>
          </a:p>
          <a:p>
            <a:pPr lvl="1"/>
            <a:r>
              <a:rPr lang="cs-CZ" altLang="cs-CZ" u="sng" dirty="0">
                <a:hlinkClick r:id="rId9"/>
              </a:rPr>
              <a:t>http://www.czso.cz</a:t>
            </a:r>
            <a:r>
              <a:rPr lang="cs-CZ" altLang="cs-CZ" dirty="0"/>
              <a:t> (Český statistický úřad)</a:t>
            </a:r>
            <a:r>
              <a:rPr lang="cs-CZ" altLang="cs-CZ" u="sng" dirty="0">
                <a:hlinkClick r:id="rId10"/>
              </a:rPr>
              <a:t> </a:t>
            </a:r>
            <a:endParaRPr lang="cs-CZ" altLang="cs-CZ" u="sng" dirty="0"/>
          </a:p>
          <a:p>
            <a:pPr marL="0">
              <a:spcBef>
                <a:spcPts val="0"/>
              </a:spcBef>
              <a:spcAft>
                <a:spcPts val="300"/>
              </a:spcAft>
            </a:pPr>
            <a:endParaRPr lang="cs-CZ" sz="1700" b="1" dirty="0"/>
          </a:p>
          <a:p>
            <a:pPr marL="0">
              <a:spcBef>
                <a:spcPts val="0"/>
              </a:spcBef>
              <a:spcAft>
                <a:spcPts val="300"/>
              </a:spcAft>
            </a:pPr>
            <a:endParaRPr lang="cs-CZ" sz="1700" dirty="0"/>
          </a:p>
        </p:txBody>
      </p:sp>
    </p:spTree>
    <p:extLst>
      <p:ext uri="{BB962C8B-B14F-4D97-AF65-F5344CB8AC3E}">
        <p14:creationId xmlns:p14="http://schemas.microsoft.com/office/powerpoint/2010/main" val="41587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cs-CZ" sz="4800" b="1" dirty="0"/>
              <a:t>Sčítání lidu – svět </a:t>
            </a:r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1280160" y="2149642"/>
            <a:ext cx="9628632" cy="4451683"/>
          </a:xfrm>
        </p:spPr>
        <p:txBody>
          <a:bodyPr rtlCol="0">
            <a:noAutofit/>
          </a:bodyPr>
          <a:lstStyle/>
          <a:p>
            <a:pPr algn="just">
              <a:spcBef>
                <a:spcPts val="0"/>
              </a:spcBef>
              <a:spcAft>
                <a:spcPts val="300"/>
              </a:spcAft>
            </a:pPr>
            <a:r>
              <a:rPr lang="cs-CZ" altLang="cs-CZ" sz="1750" dirty="0"/>
              <a:t>Nejstarší statistická akce v lidských dějinách</a:t>
            </a:r>
          </a:p>
          <a:p>
            <a:pPr algn="just">
              <a:spcBef>
                <a:spcPts val="0"/>
              </a:spcBef>
              <a:spcAft>
                <a:spcPts val="300"/>
              </a:spcAft>
            </a:pPr>
            <a:r>
              <a:rPr lang="cs-CZ" altLang="cs-CZ" sz="1750" dirty="0"/>
              <a:t>Probíhalo již v Babylonu (3 800 př. n. l.) – sčítal se i majetek</a:t>
            </a:r>
          </a:p>
          <a:p>
            <a:pPr algn="just">
              <a:spcBef>
                <a:spcPts val="0"/>
              </a:spcBef>
              <a:spcAft>
                <a:spcPts val="300"/>
              </a:spcAft>
            </a:pPr>
            <a:r>
              <a:rPr lang="cs-CZ" altLang="cs-CZ" sz="1750" dirty="0"/>
              <a:t>500–499 př. n. l. v armádě Perské říše za účelem přidělení pozemků a placení daní</a:t>
            </a:r>
          </a:p>
          <a:p>
            <a:pPr algn="just">
              <a:spcBef>
                <a:spcPts val="0"/>
              </a:spcBef>
              <a:spcAft>
                <a:spcPts val="300"/>
              </a:spcAft>
            </a:pPr>
            <a:r>
              <a:rPr lang="cs-CZ" altLang="cs-CZ" sz="1750" dirty="0"/>
              <a:t>Sčítání probíhala i v </a:t>
            </a:r>
            <a:r>
              <a:rPr lang="cs-CZ" altLang="cs-CZ" sz="1750" dirty="0" err="1"/>
              <a:t>Maurjovské</a:t>
            </a:r>
            <a:r>
              <a:rPr lang="cs-CZ" altLang="cs-CZ" sz="1750" dirty="0"/>
              <a:t> říši – </a:t>
            </a:r>
            <a:r>
              <a:rPr lang="cs-CZ" altLang="cs-CZ" sz="1750" dirty="0" err="1"/>
              <a:t>Čanaka</a:t>
            </a:r>
            <a:r>
              <a:rPr lang="cs-CZ" altLang="cs-CZ" sz="1750" dirty="0"/>
              <a:t> v díle </a:t>
            </a:r>
            <a:r>
              <a:rPr lang="cs-CZ" altLang="cs-CZ" sz="1750" dirty="0" err="1"/>
              <a:t>Artašástra</a:t>
            </a:r>
            <a:r>
              <a:rPr lang="cs-CZ" altLang="cs-CZ" sz="1750" dirty="0"/>
              <a:t> (cca 350–283 př. n. l.), které předepisuje sběr statistických údajů o obyvatelstvu, sloužící jako podklad pro státní daňovou politiku</a:t>
            </a:r>
          </a:p>
          <a:p>
            <a:pPr algn="just">
              <a:spcBef>
                <a:spcPts val="0"/>
              </a:spcBef>
              <a:spcAft>
                <a:spcPts val="300"/>
              </a:spcAft>
            </a:pPr>
            <a:r>
              <a:rPr lang="cs-CZ" altLang="cs-CZ" sz="1750" dirty="0"/>
              <a:t>Řím – kvůli stanovení daní -</a:t>
            </a:r>
            <a:r>
              <a:rPr lang="en-US" altLang="cs-CZ" sz="1750" dirty="0"/>
              <a:t>&gt;</a:t>
            </a:r>
            <a:r>
              <a:rPr lang="cs-CZ" altLang="cs-CZ" sz="1750" dirty="0"/>
              <a:t> populační census</a:t>
            </a:r>
          </a:p>
          <a:p>
            <a:pPr algn="just">
              <a:spcBef>
                <a:spcPts val="0"/>
              </a:spcBef>
              <a:spcAft>
                <a:spcPts val="300"/>
              </a:spcAft>
            </a:pPr>
            <a:r>
              <a:rPr lang="cs-CZ" altLang="cs-CZ" sz="1750" dirty="0"/>
              <a:t>Nejstarší dochovaný soupis obyvatelstva pochází z Číny z doby Dynastie </a:t>
            </a:r>
            <a:r>
              <a:rPr lang="cs-CZ" altLang="cs-CZ" sz="1750" dirty="0" err="1"/>
              <a:t>Chan</a:t>
            </a:r>
            <a:r>
              <a:rPr lang="cs-CZ" altLang="cs-CZ" sz="1750" dirty="0"/>
              <a:t> (2 n. l.) – 59,6 milionů lidí</a:t>
            </a:r>
          </a:p>
          <a:p>
            <a:pPr algn="just">
              <a:spcBef>
                <a:spcPts val="0"/>
              </a:spcBef>
              <a:spcAft>
                <a:spcPts val="300"/>
              </a:spcAft>
            </a:pPr>
            <a:r>
              <a:rPr lang="cs-CZ" altLang="cs-CZ" sz="1750" dirty="0"/>
              <a:t>První sčítání měly různé nedostatky – evidováni byli pouze </a:t>
            </a:r>
            <a:r>
              <a:rPr lang="it-IT" altLang="cs-CZ" sz="1750" dirty="0"/>
              <a:t>muži, otroci se počítali mezi majetek</a:t>
            </a:r>
            <a:endParaRPr lang="cs-CZ" altLang="cs-CZ" sz="1750" dirty="0"/>
          </a:p>
          <a:p>
            <a:pPr algn="just">
              <a:spcBef>
                <a:spcPts val="0"/>
              </a:spcBef>
              <a:spcAft>
                <a:spcPts val="300"/>
              </a:spcAft>
            </a:pPr>
            <a:r>
              <a:rPr lang="cs-CZ" altLang="cs-CZ" sz="1750" dirty="0"/>
              <a:t>První soupis veškerého obyvatelstva s doprovodnými údaji (věk, pohlaví, rodinný stav, zaměstnání) proběhl v letech 1665–66 v Nové Francii (</a:t>
            </a:r>
            <a:r>
              <a:rPr lang="cs-CZ" altLang="cs-CZ" sz="1750" dirty="0" err="1"/>
              <a:t>Quebec</a:t>
            </a:r>
            <a:r>
              <a:rPr lang="cs-CZ" altLang="cs-CZ" sz="1750" dirty="0"/>
              <a:t>)</a:t>
            </a:r>
          </a:p>
          <a:p>
            <a:pPr algn="just">
              <a:spcBef>
                <a:spcPts val="0"/>
              </a:spcBef>
              <a:spcAft>
                <a:spcPts val="300"/>
              </a:spcAft>
            </a:pPr>
            <a:r>
              <a:rPr lang="cs-CZ" altLang="cs-CZ" sz="1750" dirty="0"/>
              <a:t>Na poč. 18. století následovaly evropské státy – Island (1703), Švédsko (1749), Dánsko (1769), Polsko (1789), USA (1790), Anglie, Wales a Francie (1801).  </a:t>
            </a:r>
          </a:p>
          <a:p>
            <a:pPr algn="just">
              <a:spcBef>
                <a:spcPts val="0"/>
              </a:spcBef>
              <a:spcAft>
                <a:spcPts val="300"/>
              </a:spcAft>
            </a:pPr>
            <a:r>
              <a:rPr lang="cs-CZ" altLang="cs-CZ" sz="1750" dirty="0"/>
              <a:t>V polovině 19. století byly vytvořeny v Belgii první zásady sčítání lidu (Adolf Lambert </a:t>
            </a:r>
            <a:r>
              <a:rPr lang="cs-CZ" altLang="cs-CZ" sz="1750" dirty="0" err="1"/>
              <a:t>Quetelet</a:t>
            </a:r>
            <a:r>
              <a:rPr lang="cs-CZ" altLang="cs-CZ" sz="1750" dirty="0"/>
              <a:t>), což to vedlo k založení Mezinárodního statistického úřadu (</a:t>
            </a:r>
            <a:r>
              <a:rPr lang="cs-CZ" altLang="cs-CZ" sz="1750" dirty="0">
                <a:hlinkClick r:id="rId3"/>
              </a:rPr>
              <a:t>https://isi-web.org/</a:t>
            </a:r>
            <a:r>
              <a:rPr lang="cs-CZ" altLang="cs-CZ" sz="1750" dirty="0"/>
              <a:t>)</a:t>
            </a:r>
          </a:p>
          <a:p>
            <a:pPr marL="0">
              <a:spcBef>
                <a:spcPts val="0"/>
              </a:spcBef>
              <a:spcAft>
                <a:spcPts val="300"/>
              </a:spcAft>
            </a:pPr>
            <a:endParaRPr lang="cs-CZ" sz="1750" b="1" dirty="0"/>
          </a:p>
          <a:p>
            <a:pPr marL="0">
              <a:spcBef>
                <a:spcPts val="0"/>
              </a:spcBef>
              <a:spcAft>
                <a:spcPts val="300"/>
              </a:spcAft>
            </a:pPr>
            <a:endParaRPr lang="cs-CZ" sz="1750" dirty="0"/>
          </a:p>
        </p:txBody>
      </p:sp>
    </p:spTree>
    <p:extLst>
      <p:ext uri="{BB962C8B-B14F-4D97-AF65-F5344CB8AC3E}">
        <p14:creationId xmlns:p14="http://schemas.microsoft.com/office/powerpoint/2010/main" val="294138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cs-CZ" sz="4800" b="1" dirty="0"/>
              <a:t>Sčítání lidu – české země</a:t>
            </a:r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1280160" y="2149642"/>
            <a:ext cx="9628632" cy="4451683"/>
          </a:xfrm>
        </p:spPr>
        <p:txBody>
          <a:bodyPr rtlCol="0">
            <a:noAutofit/>
          </a:bodyPr>
          <a:lstStyle/>
          <a:p>
            <a:pPr algn="just">
              <a:spcBef>
                <a:spcPts val="0"/>
              </a:spcBef>
              <a:spcAft>
                <a:spcPts val="300"/>
              </a:spcAft>
            </a:pPr>
            <a:r>
              <a:rPr lang="cs-CZ" altLang="cs-CZ" sz="1800" dirty="0"/>
              <a:t>První sčítání na našem území 13. 10. 1753 patent Marie Terezie. Bylo stanoveno, že sčítání bude probíhat každoročně</a:t>
            </a:r>
            <a:r>
              <a:rPr lang="pl-PL" altLang="cs-CZ" sz="1800" dirty="0"/>
              <a:t>, po duchovní i světské linii</a:t>
            </a:r>
          </a:p>
          <a:p>
            <a:pPr algn="just">
              <a:spcBef>
                <a:spcPts val="0"/>
              </a:spcBef>
              <a:spcAft>
                <a:spcPts val="300"/>
              </a:spcAft>
            </a:pPr>
            <a:r>
              <a:rPr lang="cs-CZ" altLang="cs-CZ" sz="1800" dirty="0"/>
              <a:t>Desetileté intervaly byly zavedeny roku 1869: 1869, 1880, 1890, 1900, 1910, 1921, 1930, 1950, 1961, 1970, 1980, 1991, 2001, 2011, 2021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cs-CZ" altLang="cs-CZ" sz="1800" dirty="0"/>
              <a:t>Sčítání lidu realizuje ČSÚ, poslední sčítání proběhlo od března do května 2021. </a:t>
            </a:r>
            <a:r>
              <a:rPr lang="sk-SK" altLang="cs-CZ" sz="1800" dirty="0"/>
              <a:t>Sčítavalo </a:t>
            </a:r>
            <a:r>
              <a:rPr lang="cs-CZ" altLang="cs-CZ" sz="1800" dirty="0"/>
              <a:t>se</a:t>
            </a:r>
            <a:r>
              <a:rPr lang="sk-SK" altLang="cs-CZ" sz="1800" dirty="0"/>
              <a:t> od </a:t>
            </a:r>
            <a:r>
              <a:rPr lang="pl-PL" altLang="cs-CZ" sz="1800" dirty="0"/>
              <a:t>27. 3. 2021 (17.4. listinně) do 11. 5. do půlnoci. </a:t>
            </a:r>
            <a:r>
              <a:rPr lang="cs-CZ" altLang="cs-CZ" sz="1800" dirty="0"/>
              <a:t>Údaje byli vyplňovány podle stavu k p</a:t>
            </a:r>
            <a:r>
              <a:rPr lang="cs-CZ" sz="1800" dirty="0"/>
              <a:t>ůlnoci z 26. na 27. března 2021. </a:t>
            </a:r>
            <a:r>
              <a:rPr lang="cs-CZ" altLang="cs-CZ" sz="1800" dirty="0"/>
              <a:t> (</a:t>
            </a:r>
            <a:r>
              <a:rPr lang="cs-CZ" altLang="cs-CZ" sz="1800" dirty="0">
                <a:hlinkClick r:id="rId3"/>
              </a:rPr>
              <a:t>https://www.czso.cz/</a:t>
            </a:r>
            <a:r>
              <a:rPr lang="cs-CZ" altLang="cs-CZ" sz="1800" dirty="0" err="1">
                <a:hlinkClick r:id="rId3"/>
              </a:rPr>
              <a:t>csu</a:t>
            </a:r>
            <a:r>
              <a:rPr lang="cs-CZ" altLang="cs-CZ" sz="1800" dirty="0">
                <a:hlinkClick r:id="rId3"/>
              </a:rPr>
              <a:t>/scitani2021/</a:t>
            </a:r>
            <a:r>
              <a:rPr lang="cs-CZ" altLang="cs-CZ" sz="1800" dirty="0" err="1">
                <a:hlinkClick r:id="rId3"/>
              </a:rPr>
              <a:t>prubeh-scitani</a:t>
            </a:r>
            <a:r>
              <a:rPr lang="cs-CZ" altLang="cs-CZ" sz="1800" dirty="0"/>
              <a:t>)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pl-PL" altLang="cs-CZ" sz="1800" dirty="0"/>
              <a:t>SLDB 2021: </a:t>
            </a:r>
          </a:p>
          <a:p>
            <a:pPr lvl="1">
              <a:spcBef>
                <a:spcPts val="0"/>
              </a:spcBef>
              <a:spcAft>
                <a:spcPts val="300"/>
              </a:spcAft>
            </a:pPr>
            <a:r>
              <a:rPr lang="cs-CZ" sz="1800" dirty="0"/>
              <a:t>Přechod k on-line sčítání jako primárnímu způsobu sběru dat (aplikace, </a:t>
            </a:r>
            <a:r>
              <a:rPr lang="cs-CZ" sz="1800" dirty="0" err="1"/>
              <a:t>webstránka</a:t>
            </a:r>
            <a:r>
              <a:rPr lang="cs-CZ" sz="1800" dirty="0"/>
              <a:t>)</a:t>
            </a:r>
          </a:p>
          <a:p>
            <a:pPr lvl="1">
              <a:spcBef>
                <a:spcPts val="0"/>
              </a:spcBef>
              <a:spcAft>
                <a:spcPts val="300"/>
              </a:spcAft>
            </a:pPr>
            <a:r>
              <a:rPr lang="cs-CZ" sz="1800" dirty="0"/>
              <a:t>Také metoda sčítacích komisařů a poštou</a:t>
            </a:r>
          </a:p>
          <a:p>
            <a:pPr lvl="1">
              <a:spcBef>
                <a:spcPts val="0"/>
              </a:spcBef>
              <a:spcAft>
                <a:spcPts val="300"/>
              </a:spcAft>
            </a:pPr>
            <a:r>
              <a:rPr lang="cs-CZ" sz="1800" dirty="0"/>
              <a:t>Snaha o zjednodušení formuláře – méně otázek</a:t>
            </a:r>
          </a:p>
          <a:p>
            <a:pPr lvl="1">
              <a:spcBef>
                <a:spcPts val="0"/>
              </a:spcBef>
              <a:spcAft>
                <a:spcPts val="300"/>
              </a:spcAft>
            </a:pPr>
            <a:r>
              <a:rPr lang="cs-CZ" sz="1800" dirty="0"/>
              <a:t>Využití registrů (registr domů, registr obyvatel) </a:t>
            </a:r>
            <a:r>
              <a:rPr lang="sk-SK" sz="1800" dirty="0"/>
              <a:t>  </a:t>
            </a:r>
            <a:endParaRPr lang="cs-CZ" sz="1800" dirty="0"/>
          </a:p>
          <a:p>
            <a:pPr marL="0">
              <a:spcBef>
                <a:spcPts val="0"/>
              </a:spcBef>
              <a:spcAft>
                <a:spcPts val="300"/>
              </a:spcAft>
            </a:pPr>
            <a:endParaRPr lang="cs-CZ" sz="1800" b="1" dirty="0"/>
          </a:p>
          <a:p>
            <a:pPr marL="0">
              <a:spcBef>
                <a:spcPts val="0"/>
              </a:spcBef>
              <a:spcAft>
                <a:spcPts val="300"/>
              </a:spcAft>
            </a:pP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120917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cs-CZ" sz="4800" b="1" dirty="0"/>
              <a:t>Sčítání lidu „tradiční metodou“</a:t>
            </a:r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1280160" y="2149642"/>
            <a:ext cx="9628632" cy="4451683"/>
          </a:xfrm>
        </p:spPr>
        <p:txBody>
          <a:bodyPr rtlCol="0">
            <a:noAutofit/>
          </a:bodyPr>
          <a:lstStyle/>
          <a:p>
            <a:pPr algn="just"/>
            <a:r>
              <a:rPr lang="cs-CZ" altLang="cs-CZ" sz="2400" b="1" dirty="0"/>
              <a:t>Výhody: </a:t>
            </a:r>
          </a:p>
          <a:p>
            <a:pPr lvl="1" algn="just"/>
            <a:r>
              <a:rPr lang="cs-CZ" altLang="cs-CZ" sz="2400" dirty="0"/>
              <a:t>poskytnutí obrazu za celou populaci za určité období,</a:t>
            </a:r>
          </a:p>
          <a:p>
            <a:pPr lvl="1" algn="just"/>
            <a:r>
              <a:rPr lang="cs-CZ" altLang="cs-CZ" sz="2400" dirty="0"/>
              <a:t>sčítání pomocí sčítacího komisaře je jedinou metodou, která může být použita u negramotného obyvatelstva.</a:t>
            </a:r>
          </a:p>
          <a:p>
            <a:pPr lvl="1" algn="just"/>
            <a:endParaRPr lang="cs-CZ" altLang="cs-CZ" sz="2400" dirty="0"/>
          </a:p>
          <a:p>
            <a:pPr algn="just"/>
            <a:r>
              <a:rPr lang="cs-CZ" altLang="cs-CZ" sz="2400" b="1" dirty="0"/>
              <a:t>Nevýhody: </a:t>
            </a:r>
          </a:p>
          <a:p>
            <a:pPr lvl="1" algn="just"/>
            <a:r>
              <a:rPr lang="cs-CZ" altLang="cs-CZ" sz="2400" dirty="0"/>
              <a:t>komplikovanější než využití údajů z registrů, více složité a nákladné </a:t>
            </a:r>
          </a:p>
          <a:p>
            <a:pPr lvl="1" algn="just"/>
            <a:r>
              <a:rPr lang="cs-CZ" altLang="cs-CZ" sz="2400" dirty="0"/>
              <a:t>vyžaduje plnou informovanost a spolupráci veřejnosti</a:t>
            </a:r>
          </a:p>
          <a:p>
            <a:pPr lvl="1" algn="just"/>
            <a:r>
              <a:rPr lang="cs-CZ" altLang="cs-CZ" sz="2400" dirty="0"/>
              <a:t>V roce 2011 sčítáno za </a:t>
            </a:r>
            <a:r>
              <a:rPr lang="cs-CZ" altLang="cs-CZ" sz="2400" dirty="0">
                <a:solidFill>
                  <a:schemeClr val="accent1"/>
                </a:solidFill>
              </a:rPr>
              <a:t>přítomné obyvatelstvo, ne podle trvalého bydliště</a:t>
            </a:r>
          </a:p>
          <a:p>
            <a:pPr marL="0">
              <a:spcBef>
                <a:spcPts val="0"/>
              </a:spcBef>
              <a:spcAft>
                <a:spcPts val="300"/>
              </a:spcAft>
            </a:pPr>
            <a:endParaRPr lang="cs-CZ" sz="1800" b="1" dirty="0"/>
          </a:p>
          <a:p>
            <a:pPr marL="0">
              <a:spcBef>
                <a:spcPts val="0"/>
              </a:spcBef>
              <a:spcAft>
                <a:spcPts val="300"/>
              </a:spcAft>
            </a:pP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49568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cs-CZ" sz="4800" b="1" dirty="0"/>
              <a:t>Sčítání pomocí registrů</a:t>
            </a:r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1280160" y="2149642"/>
            <a:ext cx="9628632" cy="4451683"/>
          </a:xfrm>
        </p:spPr>
        <p:txBody>
          <a:bodyPr rtlCol="0">
            <a:noAutofit/>
          </a:bodyPr>
          <a:lstStyle/>
          <a:p>
            <a:r>
              <a:rPr lang="cs-CZ" altLang="cs-CZ" sz="2400" dirty="0"/>
              <a:t>Registry: obyvatelstva, matriky, katastr nemovitostí, registr plátců daní, registr ekonomických subjektů, registr pracovních sil, registr nezaměstnaných, evidence plátců sociálního pojištění, důchodců a invalidních osob, adresní registr, zdravotní registr a jiné</a:t>
            </a:r>
          </a:p>
          <a:p>
            <a:pPr algn="just"/>
            <a:r>
              <a:rPr lang="cs-CZ" altLang="cs-CZ" sz="2400" dirty="0"/>
              <a:t>Výhody: </a:t>
            </a:r>
          </a:p>
          <a:p>
            <a:pPr lvl="2" algn="just">
              <a:buFont typeface="Wingdings" panose="05000000000000000000" pitchFamily="2" charset="2"/>
              <a:buChar char="§"/>
            </a:pPr>
            <a:r>
              <a:rPr lang="cs-CZ" altLang="cs-CZ" sz="1800" dirty="0"/>
              <a:t>použití administrativních zdrojů snižuje náklady na sčítání</a:t>
            </a:r>
          </a:p>
          <a:p>
            <a:pPr lvl="2" algn="just">
              <a:buFont typeface="Wingdings" panose="05000000000000000000" pitchFamily="2" charset="2"/>
              <a:buChar char="§"/>
            </a:pPr>
            <a:r>
              <a:rPr lang="cs-CZ" altLang="cs-CZ" sz="1800" dirty="0"/>
              <a:t>informace se shromáždí pouze jednou a zpracovávají se pouze ty datové položky, které se od minulého sčítání změnily</a:t>
            </a:r>
          </a:p>
          <a:p>
            <a:pPr algn="just"/>
            <a:r>
              <a:rPr lang="cs-CZ" altLang="cs-CZ" sz="2400" dirty="0"/>
              <a:t>Nevýhody: </a:t>
            </a:r>
          </a:p>
          <a:p>
            <a:pPr lvl="2" algn="just">
              <a:buFont typeface="Wingdings" panose="05000000000000000000" pitchFamily="2" charset="2"/>
              <a:buChar char="§"/>
            </a:pPr>
            <a:r>
              <a:rPr lang="cs-CZ" altLang="cs-CZ" sz="1800" dirty="0"/>
              <a:t>registr musí být pravidelně aktualizován, což může být někdy problematické.</a:t>
            </a:r>
          </a:p>
          <a:p>
            <a:pPr marL="0">
              <a:spcBef>
                <a:spcPts val="0"/>
              </a:spcBef>
              <a:spcAft>
                <a:spcPts val="300"/>
              </a:spcAft>
            </a:pPr>
            <a:endParaRPr lang="cs-CZ" sz="1800" b="1" dirty="0"/>
          </a:p>
          <a:p>
            <a:pPr marL="0">
              <a:spcBef>
                <a:spcPts val="0"/>
              </a:spcBef>
              <a:spcAft>
                <a:spcPts val="300"/>
              </a:spcAft>
            </a:pP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2236720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cs-CZ" sz="4800" b="1" dirty="0"/>
              <a:t>Populační registr</a:t>
            </a:r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1280160" y="2149642"/>
            <a:ext cx="9628632" cy="4451683"/>
          </a:xfrm>
        </p:spPr>
        <p:txBody>
          <a:bodyPr rtlCol="0">
            <a:noAutofit/>
          </a:bodyPr>
          <a:lstStyle/>
          <a:p>
            <a:r>
              <a:rPr lang="cs-CZ" altLang="cs-CZ" sz="1800" dirty="0"/>
              <a:t>Seznam všech obyvatel, který byl stále aktualizován, aby mohl poskytnout kdykoli informaci o stavu obyvatelstva = „kartotéka obyvatelstva“ </a:t>
            </a:r>
          </a:p>
          <a:p>
            <a:r>
              <a:rPr lang="cs-CZ" altLang="cs-CZ" sz="1800" dirty="0"/>
              <a:t>V informačním systému se vedou o občanech tyto údaje:</a:t>
            </a:r>
          </a:p>
          <a:p>
            <a:pPr lvl="1">
              <a:buFont typeface="Wingdings" panose="05000000000000000000" pitchFamily="2" charset="2"/>
              <a:buNone/>
            </a:pPr>
            <a:r>
              <a:rPr lang="cs-CZ" altLang="cs-CZ" sz="1000" dirty="0"/>
              <a:t>a)  jméno, příjmení, případně jejich změna, rodné příjmení,</a:t>
            </a:r>
          </a:p>
          <a:p>
            <a:pPr lvl="1">
              <a:buFont typeface="Wingdings" panose="05000000000000000000" pitchFamily="2" charset="2"/>
              <a:buNone/>
            </a:pPr>
            <a:r>
              <a:rPr lang="cs-CZ" altLang="cs-CZ" sz="1000" dirty="0"/>
              <a:t>b)  datum narození, </a:t>
            </a:r>
          </a:p>
          <a:p>
            <a:pPr lvl="1">
              <a:buFont typeface="Wingdings" panose="05000000000000000000" pitchFamily="2" charset="2"/>
              <a:buNone/>
            </a:pPr>
            <a:r>
              <a:rPr lang="cs-CZ" altLang="cs-CZ" sz="1000" dirty="0"/>
              <a:t>c)  pohlaví a jeho změna, </a:t>
            </a:r>
          </a:p>
          <a:p>
            <a:pPr lvl="1">
              <a:buFont typeface="Wingdings" panose="05000000000000000000" pitchFamily="2" charset="2"/>
              <a:buNone/>
            </a:pPr>
            <a:r>
              <a:rPr lang="cs-CZ" altLang="cs-CZ" sz="1000" dirty="0"/>
              <a:t>d)  obec a okres narození a u občana, který se narodil v cizině, pouze stát narození, </a:t>
            </a:r>
          </a:p>
          <a:p>
            <a:pPr lvl="1">
              <a:buFont typeface="Wingdings" panose="05000000000000000000" pitchFamily="2" charset="2"/>
              <a:buNone/>
            </a:pPr>
            <a:r>
              <a:rPr lang="cs-CZ" altLang="cs-CZ" sz="1000" dirty="0"/>
              <a:t>e)   rodné číslo, </a:t>
            </a:r>
          </a:p>
          <a:p>
            <a:pPr lvl="1">
              <a:buFont typeface="Wingdings" panose="05000000000000000000" pitchFamily="2" charset="2"/>
              <a:buNone/>
            </a:pPr>
            <a:r>
              <a:rPr lang="cs-CZ" altLang="cs-CZ" sz="1000" dirty="0"/>
              <a:t>f)   státní občanství, </a:t>
            </a:r>
          </a:p>
          <a:p>
            <a:pPr lvl="1">
              <a:buFont typeface="Wingdings" panose="05000000000000000000" pitchFamily="2" charset="2"/>
              <a:buNone/>
            </a:pPr>
            <a:r>
              <a:rPr lang="cs-CZ" altLang="cs-CZ" sz="1000" dirty="0"/>
              <a:t>g)  adresa místa trvalého pobytu (§ 10 odst. 1), včetně předchozích adres místa trvalého pobytu, </a:t>
            </a:r>
          </a:p>
          <a:p>
            <a:pPr lvl="1">
              <a:buFont typeface="Wingdings" panose="05000000000000000000" pitchFamily="2" charset="2"/>
              <a:buNone/>
            </a:pPr>
            <a:r>
              <a:rPr lang="cs-CZ" altLang="cs-CZ" sz="1000" dirty="0"/>
              <a:t>h)  počátek trvalého pobytu, popřípadě datum zrušení údaje o místu trvalého pobytu, </a:t>
            </a:r>
          </a:p>
          <a:p>
            <a:pPr lvl="1">
              <a:buFont typeface="Wingdings" panose="05000000000000000000" pitchFamily="2" charset="2"/>
              <a:buNone/>
            </a:pPr>
            <a:r>
              <a:rPr lang="cs-CZ" altLang="cs-CZ" sz="1000" dirty="0"/>
              <a:t>i)   zbavení nebo omezení způsobilosti k právním úkonům, j)   zákaz pobytu a doba jeho trvání, </a:t>
            </a:r>
          </a:p>
          <a:p>
            <a:pPr lvl="1">
              <a:buFont typeface="Wingdings" panose="05000000000000000000" pitchFamily="2" charset="2"/>
              <a:buNone/>
            </a:pPr>
            <a:r>
              <a:rPr lang="cs-CZ" altLang="cs-CZ" sz="1000" dirty="0"/>
              <a:t>k)  rodné číslo otce, matky, popřípadě jiného zákonného zástupce, v případě, že jeden z rodičů nemá rodné číslo, vede se datum narození, </a:t>
            </a:r>
          </a:p>
          <a:p>
            <a:pPr lvl="1">
              <a:buFont typeface="Wingdings" panose="05000000000000000000" pitchFamily="2" charset="2"/>
              <a:buNone/>
            </a:pPr>
            <a:r>
              <a:rPr lang="cs-CZ" altLang="cs-CZ" sz="1000" dirty="0"/>
              <a:t>l)   rodinný stav, datum a místo jeho změny, </a:t>
            </a:r>
          </a:p>
          <a:p>
            <a:pPr lvl="1">
              <a:buFont typeface="Wingdings" panose="05000000000000000000" pitchFamily="2" charset="2"/>
              <a:buNone/>
            </a:pPr>
            <a:r>
              <a:rPr lang="cs-CZ" altLang="cs-CZ" sz="1000" dirty="0"/>
              <a:t>m)  rodné číslo manžela, nebo jméno a příjmení manžela, je-li manželem cizinec, který nemá přiděleno rodné číslo, </a:t>
            </a:r>
          </a:p>
          <a:p>
            <a:pPr lvl="1">
              <a:buFont typeface="Wingdings" panose="05000000000000000000" pitchFamily="2" charset="2"/>
              <a:buNone/>
            </a:pPr>
            <a:r>
              <a:rPr lang="cs-CZ" altLang="cs-CZ" sz="1000" dirty="0"/>
              <a:t>n)  rodné číslo dítěte, </a:t>
            </a:r>
          </a:p>
          <a:p>
            <a:pPr lvl="1">
              <a:buFont typeface="Wingdings" panose="05000000000000000000" pitchFamily="2" charset="2"/>
              <a:buNone/>
            </a:pPr>
            <a:r>
              <a:rPr lang="cs-CZ" altLang="cs-CZ" sz="1000" dirty="0"/>
              <a:t>o)  osvojení dítěte [§ 7 písm. b)], </a:t>
            </a:r>
          </a:p>
          <a:p>
            <a:pPr lvl="1">
              <a:buFont typeface="Wingdings" panose="05000000000000000000" pitchFamily="2" charset="2"/>
              <a:buNone/>
            </a:pPr>
            <a:r>
              <a:rPr lang="cs-CZ" altLang="cs-CZ" sz="1000" dirty="0"/>
              <a:t>p)  záznam o poskytnutí údajů (§ 8 odst. 6), </a:t>
            </a:r>
          </a:p>
          <a:p>
            <a:pPr lvl="1">
              <a:buFont typeface="Wingdings" panose="05000000000000000000" pitchFamily="2" charset="2"/>
              <a:buNone/>
            </a:pPr>
            <a:r>
              <a:rPr lang="cs-CZ" altLang="cs-CZ" sz="1000" dirty="0"/>
              <a:t>r)  datum, místo a okres úmrtí a u občana, který zemřel v cizině, pouze stát úmrtí.</a:t>
            </a:r>
          </a:p>
          <a:p>
            <a:r>
              <a:rPr lang="cs-CZ" altLang="cs-CZ" sz="1800" dirty="0"/>
              <a:t>Populační registr cizinců</a:t>
            </a:r>
          </a:p>
        </p:txBody>
      </p:sp>
    </p:spTree>
    <p:extLst>
      <p:ext uri="{BB962C8B-B14F-4D97-AF65-F5344CB8AC3E}">
        <p14:creationId xmlns:p14="http://schemas.microsoft.com/office/powerpoint/2010/main" val="2283846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cs-CZ" sz="4800" b="1" dirty="0"/>
              <a:t>Obsah sčítání</a:t>
            </a:r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697832" y="2093496"/>
            <a:ext cx="7162800" cy="4507830"/>
          </a:xfrm>
        </p:spPr>
        <p:txBody>
          <a:bodyPr rtlCol="0"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altLang="cs-CZ" sz="1550" dirty="0"/>
              <a:t>Přítomnost v okamžiku sčítání</a:t>
            </a:r>
          </a:p>
          <a:p>
            <a:pPr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altLang="cs-CZ" sz="1550" dirty="0"/>
              <a:t>Místo trvalého pobytu, místo narození (bydliště matky v okamžiku narození)</a:t>
            </a:r>
          </a:p>
          <a:p>
            <a:pPr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altLang="cs-CZ" sz="1550" dirty="0"/>
              <a:t>Pohlaví</a:t>
            </a:r>
          </a:p>
          <a:p>
            <a:pPr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altLang="cs-CZ" sz="1550" dirty="0"/>
              <a:t>Věk</a:t>
            </a:r>
          </a:p>
          <a:p>
            <a:pPr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altLang="cs-CZ" sz="1550" dirty="0"/>
              <a:t>Vztah k hlavě domácnosti</a:t>
            </a:r>
          </a:p>
          <a:p>
            <a:pPr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altLang="cs-CZ" sz="1550" dirty="0"/>
              <a:t>Rodinný vztah</a:t>
            </a:r>
          </a:p>
          <a:p>
            <a:pPr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altLang="cs-CZ" sz="1550" dirty="0"/>
              <a:t>Živě narozené děti (jen u žen)</a:t>
            </a:r>
          </a:p>
          <a:p>
            <a:pPr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550" dirty="0"/>
              <a:t>Gramotnost</a:t>
            </a:r>
          </a:p>
          <a:p>
            <a:pPr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550" dirty="0"/>
              <a:t>Nejvyšší dosažené vzdělání</a:t>
            </a:r>
          </a:p>
          <a:p>
            <a:pPr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550" dirty="0"/>
              <a:t>Ekonomická aktivita</a:t>
            </a:r>
          </a:p>
          <a:p>
            <a:pPr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550" dirty="0"/>
              <a:t>Odvětví (druh) vykonávané práce </a:t>
            </a:r>
          </a:p>
          <a:p>
            <a:pPr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550" dirty="0"/>
              <a:t>Postavení v zaměstnání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Clr>
                <a:srgbClr val="969696"/>
              </a:buClr>
              <a:buSzPct val="80000"/>
              <a:buFont typeface="Wingdings" pitchFamily="2" charset="2"/>
              <a:buBlip>
                <a:blip r:embed="rId3"/>
              </a:buBlip>
              <a:defRPr/>
            </a:pPr>
            <a:endParaRPr lang="cs-CZ" sz="1550" i="1" dirty="0"/>
          </a:p>
          <a:p>
            <a:pPr marL="0" indent="0">
              <a:lnSpc>
                <a:spcPct val="100000"/>
              </a:lnSpc>
              <a:spcBef>
                <a:spcPts val="600"/>
              </a:spcBef>
              <a:buClr>
                <a:srgbClr val="969696"/>
              </a:buClr>
              <a:buSzPct val="80000"/>
              <a:buNone/>
              <a:defRPr/>
            </a:pPr>
            <a:r>
              <a:rPr lang="cs-CZ" sz="1550" i="1" dirty="0"/>
              <a:t>Ostatní položky, jako například občanství, náboženské vyznání, národnost apod. byly v roce 2011 volitelné. To působí problém v porovnatelnosti dat s předchozími sčítáními.</a:t>
            </a:r>
            <a:endParaRPr lang="cs-CZ" sz="1550" kern="0" dirty="0"/>
          </a:p>
        </p:txBody>
      </p:sp>
      <p:pic>
        <p:nvPicPr>
          <p:cNvPr id="3" name="Obrázok 2">
            <a:extLst>
              <a:ext uri="{FF2B5EF4-FFF2-40B4-BE49-F238E27FC236}">
                <a16:creationId xmlns:a16="http://schemas.microsoft.com/office/drawing/2014/main" id="{CC4A962F-F1DA-4E6F-8834-4622E0042D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51688" y="572847"/>
            <a:ext cx="4302248" cy="5818810"/>
          </a:xfrm>
          <a:prstGeom prst="rect">
            <a:avLst/>
          </a:prstGeom>
        </p:spPr>
      </p:pic>
      <p:sp>
        <p:nvSpPr>
          <p:cNvPr id="8" name="BlokTextu 7">
            <a:extLst>
              <a:ext uri="{FF2B5EF4-FFF2-40B4-BE49-F238E27FC236}">
                <a16:creationId xmlns:a16="http://schemas.microsoft.com/office/drawing/2014/main" id="{5B6981BE-94CF-4068-B3AD-11A61D37A27E}"/>
              </a:ext>
            </a:extLst>
          </p:cNvPr>
          <p:cNvSpPr txBox="1"/>
          <p:nvPr/>
        </p:nvSpPr>
        <p:spPr>
          <a:xfrm>
            <a:off x="7712428" y="6370493"/>
            <a:ext cx="438076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k-SK" sz="1200" dirty="0">
                <a:hlinkClick r:id="rId5"/>
              </a:rPr>
              <a:t>https://www.czso.cz/documents/142154812/156229594/lsf_3_osoba_vzor.pdf</a:t>
            </a:r>
            <a:r>
              <a:rPr lang="sk-SK" sz="1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97494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cs-CZ" sz="4800" b="1" dirty="0"/>
              <a:t>Evidence přirozené měny</a:t>
            </a:r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1280160" y="2149642"/>
            <a:ext cx="9628632" cy="4451683"/>
          </a:xfrm>
        </p:spPr>
        <p:txBody>
          <a:bodyPr rtlCol="0">
            <a:noAutofit/>
          </a:bodyPr>
          <a:lstStyle/>
          <a:p>
            <a:pPr algn="just">
              <a:spcBef>
                <a:spcPts val="0"/>
              </a:spcBef>
              <a:spcAft>
                <a:spcPts val="600"/>
              </a:spcAft>
            </a:pPr>
            <a:r>
              <a:rPr lang="cs-CZ" altLang="cs-CZ" sz="1800" dirty="0"/>
              <a:t>Nejstarší matrika u nás pochází z 1. poloviny 16. století</a:t>
            </a:r>
          </a:p>
          <a:p>
            <a:pPr algn="just">
              <a:spcBef>
                <a:spcPts val="0"/>
              </a:spcBef>
              <a:spcAft>
                <a:spcPts val="600"/>
              </a:spcAft>
            </a:pPr>
            <a:r>
              <a:rPr lang="cs-CZ" altLang="cs-CZ" sz="1800" dirty="0"/>
              <a:t>Josef II. zavedl roku 1784 matriční patent, který vedením matrik pověřil světské úředníky</a:t>
            </a:r>
          </a:p>
          <a:p>
            <a:pPr algn="just">
              <a:spcBef>
                <a:spcPts val="0"/>
              </a:spcBef>
              <a:spcAft>
                <a:spcPts val="600"/>
              </a:spcAft>
            </a:pPr>
            <a:r>
              <a:rPr lang="cs-CZ" altLang="cs-CZ" sz="1800" dirty="0"/>
              <a:t>V současnosti se na matrikách měsíčně vypisují Hlášení o narození, o ukončení těhotenství, potratech a o úmrtí</a:t>
            </a:r>
          </a:p>
          <a:p>
            <a:pPr algn="just">
              <a:spcBef>
                <a:spcPts val="0"/>
              </a:spcBef>
              <a:spcAft>
                <a:spcPts val="600"/>
              </a:spcAft>
            </a:pPr>
            <a:r>
              <a:rPr lang="cs-CZ" altLang="cs-CZ" sz="1800" dirty="0"/>
              <a:t>Na matrikách v místě oddání se evidují sňatky, registrované partnerství</a:t>
            </a:r>
          </a:p>
          <a:p>
            <a:pPr algn="just">
              <a:spcBef>
                <a:spcPts val="0"/>
              </a:spcBef>
              <a:spcAft>
                <a:spcPts val="600"/>
              </a:spcAft>
            </a:pPr>
            <a:r>
              <a:rPr lang="cs-CZ" altLang="cs-CZ" sz="1800" dirty="0"/>
              <a:t>Rozvody eviduje Ministerstvo spravedlnosti</a:t>
            </a:r>
          </a:p>
          <a:p>
            <a:pPr algn="just">
              <a:spcBef>
                <a:spcPts val="0"/>
              </a:spcBef>
              <a:spcAft>
                <a:spcPts val="600"/>
              </a:spcAft>
            </a:pPr>
            <a:r>
              <a:rPr lang="cs-CZ" altLang="cs-CZ" sz="1800" dirty="0"/>
              <a:t>Kromě statistických ročenek lze některá data </a:t>
            </a:r>
            <a:r>
              <a:rPr lang="pl-PL" altLang="cs-CZ" sz="1800" dirty="0"/>
              <a:t>nalézt i na Ministerstvu zdravotnictví (nemocnost, </a:t>
            </a:r>
            <a:r>
              <a:rPr lang="cs-CZ" altLang="cs-CZ" sz="1800" dirty="0"/>
              <a:t>sebevraždy, potraty) a v Demografické ročence OSN (mezinárodní statistika)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cs-CZ" altLang="cs-CZ" sz="1800" dirty="0"/>
              <a:t>Matriku vede obecní úřad, úřad městské části nebo městského obvodu v územně členěných statutárních městech anebo újezdní úřad ve vojenských újezdech, vždy ale jen pro svůj vymezený územní obvod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cs-CZ" altLang="cs-CZ" sz="1800" dirty="0">
                <a:solidFill>
                  <a:schemeClr val="accent1"/>
                </a:solidFill>
              </a:rPr>
              <a:t>! Matrika Brno-střed</a:t>
            </a:r>
            <a:r>
              <a:rPr lang="cs-CZ" altLang="cs-CZ" sz="1800" dirty="0"/>
              <a:t>:  vede jak matriku pro tuto městskou část, tak tzv. zvláštní matriku pro narození, uzavření manželství, vznik partnerství nebo úmrtí českých občanů, ke kterým </a:t>
            </a:r>
            <a:r>
              <a:rPr lang="cs-CZ" altLang="cs-CZ" sz="1800" b="1" dirty="0"/>
              <a:t>došlo mimo území České republiky</a:t>
            </a: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20805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cs-CZ" sz="4800" b="1" dirty="0"/>
              <a:t>Sylabus geografie obyvatelstva</a:t>
            </a:r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1280160" y="2190749"/>
            <a:ext cx="9628632" cy="4200908"/>
          </a:xfrm>
        </p:spPr>
        <p:txBody>
          <a:bodyPr rtlCol="0">
            <a:normAutofit fontScale="92500" lnSpcReduction="20000"/>
          </a:bodyPr>
          <a:lstStyle/>
          <a:p>
            <a:pPr rtl="0"/>
            <a:r>
              <a:rPr lang="cs-CZ" b="1" dirty="0"/>
              <a:t>Prezentace 1: Vývoj počtu obyvatel v historii </a:t>
            </a:r>
          </a:p>
          <a:p>
            <a:pPr lvl="1"/>
            <a:r>
              <a:rPr lang="cs-CZ" dirty="0"/>
              <a:t>Úvod, vývoj disciplíny, zdroje dát a jejich dostupnost</a:t>
            </a:r>
          </a:p>
          <a:p>
            <a:r>
              <a:rPr lang="cs-CZ" b="1" dirty="0"/>
              <a:t>Prezentace 2: Struktura obyvatel</a:t>
            </a:r>
          </a:p>
          <a:p>
            <a:pPr lvl="1"/>
            <a:r>
              <a:rPr lang="cs-CZ" dirty="0"/>
              <a:t>Podle pohlaví a věku, podle ekonomických znaků, podle kulturních znaků</a:t>
            </a:r>
          </a:p>
          <a:p>
            <a:r>
              <a:rPr lang="cs-CZ" b="1" dirty="0"/>
              <a:t>Prezentace 3: Přirozený pohyb obyvatel</a:t>
            </a:r>
          </a:p>
          <a:p>
            <a:pPr lvl="1"/>
            <a:r>
              <a:rPr lang="cs-CZ" dirty="0"/>
              <a:t>Porodnost, úmrtnost, přirozený přírůstek/úbytek</a:t>
            </a:r>
          </a:p>
          <a:p>
            <a:r>
              <a:rPr lang="cs-CZ" b="1" dirty="0"/>
              <a:t>Prezentace 4: Mechanický pohyb obyvatel</a:t>
            </a:r>
          </a:p>
          <a:p>
            <a:pPr lvl="1"/>
            <a:r>
              <a:rPr lang="cs-CZ" dirty="0"/>
              <a:t>Pohyb obyvatelstva, migrace</a:t>
            </a:r>
          </a:p>
          <a:p>
            <a:r>
              <a:rPr lang="cs-CZ" b="1" dirty="0"/>
              <a:t>Prezentace 5:  Antropogeneze, demografická revoluce</a:t>
            </a:r>
          </a:p>
          <a:p>
            <a:pPr lvl="1"/>
            <a:r>
              <a:rPr lang="cs-CZ" dirty="0"/>
              <a:t>Vývoj člověka, rozšíření člověka na Zemi, demografická revoluce</a:t>
            </a:r>
          </a:p>
          <a:p>
            <a:r>
              <a:rPr lang="cs-CZ" b="1" dirty="0"/>
              <a:t>Prezentace 6: Rozmístění obyvatel na Zemi</a:t>
            </a:r>
          </a:p>
          <a:p>
            <a:pPr lvl="1"/>
            <a:r>
              <a:rPr lang="cs-CZ" dirty="0"/>
              <a:t>Rozmístění obyvatelstva, populační růst, prognózy a projekce</a:t>
            </a:r>
          </a:p>
          <a:p>
            <a:endParaRPr lang="cs-CZ" b="1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40355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"/>
          <p:cNvSpPr>
            <a:spLocks noGrp="1"/>
          </p:cNvSpPr>
          <p:nvPr>
            <p:ph type="title"/>
          </p:nvPr>
        </p:nvSpPr>
        <p:spPr>
          <a:xfrm>
            <a:off x="1280160" y="466343"/>
            <a:ext cx="9628632" cy="1362113"/>
          </a:xfrm>
        </p:spPr>
        <p:txBody>
          <a:bodyPr rtlCol="0" anchor="ctr">
            <a:normAutofit/>
          </a:bodyPr>
          <a:lstStyle/>
          <a:p>
            <a:pPr rtl="0"/>
            <a:r>
              <a:rPr lang="cs-CZ" sz="4800" b="1" dirty="0"/>
              <a:t>Evidence migrací</a:t>
            </a:r>
          </a:p>
        </p:txBody>
      </p:sp>
      <p:sp>
        <p:nvSpPr>
          <p:cNvPr id="14" name="Zástupný symbol pro obsah 2"/>
          <p:cNvSpPr>
            <a:spLocks noGrp="1"/>
          </p:cNvSpPr>
          <p:nvPr>
            <p:ph type="body" sz="half" idx="2"/>
          </p:nvPr>
        </p:nvSpPr>
        <p:spPr>
          <a:xfrm>
            <a:off x="1291819" y="2465293"/>
            <a:ext cx="3834874" cy="3711669"/>
          </a:xfrm>
        </p:spPr>
        <p:txBody>
          <a:bodyPr rtlCol="0">
            <a:norm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cs-CZ" altLang="cs-CZ" sz="2000" dirty="0"/>
              <a:t>V ČR je evidence vnitřní migrace založena na povinném přihlašování k trvalému pobytu.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None/>
            </a:pPr>
            <a:endParaRPr lang="cs-CZ" altLang="cs-CZ" sz="2000" dirty="0"/>
          </a:p>
          <a:p>
            <a: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None/>
            </a:pPr>
            <a:r>
              <a:rPr lang="cs-CZ" altLang="cs-CZ" sz="2000" dirty="0"/>
              <a:t>Problémy: 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cs-CZ" altLang="cs-CZ" sz="2000" dirty="0"/>
              <a:t>Ne každý žije tam, kde je přihlášen (přítomné obyvatelstvo).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cs-CZ" altLang="cs-CZ" sz="2000" dirty="0"/>
              <a:t>Kromě Prahy (městských obvodů v Praze) se neeviduje stěhování uvnitř obcí.</a:t>
            </a:r>
          </a:p>
        </p:txBody>
      </p:sp>
      <p:pic>
        <p:nvPicPr>
          <p:cNvPr id="4" name="Picture 2" descr="Obsah obrázku stůl&#10;&#10;Popis byl vytvořen automaticky">
            <a:extLst>
              <a:ext uri="{FF2B5EF4-FFF2-40B4-BE49-F238E27FC236}">
                <a16:creationId xmlns:a16="http://schemas.microsoft.com/office/drawing/2014/main" id="{7951627B-8A29-42F2-8C45-E500ABCFC9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94833" y="2309887"/>
            <a:ext cx="5959230" cy="4022479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3681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cs-CZ" sz="4800" b="1" dirty="0"/>
              <a:t>Výběrová šetření</a:t>
            </a:r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1280160" y="2149642"/>
            <a:ext cx="9628632" cy="4451683"/>
          </a:xfrm>
        </p:spPr>
        <p:txBody>
          <a:bodyPr rtlCol="0">
            <a:noAutofit/>
          </a:bodyPr>
          <a:lstStyle/>
          <a:p>
            <a:pPr algn="just">
              <a:spcBef>
                <a:spcPts val="0"/>
              </a:spcBef>
            </a:pPr>
            <a:r>
              <a:rPr lang="cs-CZ" altLang="cs-CZ" sz="1800" dirty="0"/>
              <a:t>Zvláštní (výběrová) šetření (mikrocensus) se provádí u skutečností, které se nevyplatí zkoumat u celé populace.</a:t>
            </a:r>
          </a:p>
          <a:p>
            <a:pPr algn="just">
              <a:spcBef>
                <a:spcPts val="0"/>
              </a:spcBef>
            </a:pPr>
            <a:endParaRPr lang="cs-CZ" altLang="cs-CZ" sz="1800" dirty="0"/>
          </a:p>
          <a:p>
            <a:pPr algn="just">
              <a:spcBef>
                <a:spcPts val="0"/>
              </a:spcBef>
            </a:pPr>
            <a:r>
              <a:rPr lang="cs-CZ" altLang="cs-CZ" sz="1800" dirty="0"/>
              <a:t>Proto se provádí šetření pouze u vybraného vzorku obyvatelstva, jehož výběr musí být reprezentativní (poměr jednotlivých složek obyvatel musí odpovídat skutečným poměrům)</a:t>
            </a:r>
          </a:p>
          <a:p>
            <a:pPr algn="just">
              <a:spcBef>
                <a:spcPts val="0"/>
              </a:spcBef>
            </a:pPr>
            <a:r>
              <a:rPr lang="cs-CZ" altLang="cs-CZ" sz="1800" dirty="0"/>
              <a:t>Realizované mikrocensy ČSÚ (např.):</a:t>
            </a:r>
          </a:p>
          <a:p>
            <a:pPr lvl="1" algn="just">
              <a:spcBef>
                <a:spcPts val="0"/>
              </a:spcBef>
            </a:pPr>
            <a:r>
              <a:rPr lang="cs-CZ" altLang="cs-CZ" sz="1800" i="1" dirty="0"/>
              <a:t>Výběrové šetření pracovních sil (VŠPS) </a:t>
            </a:r>
            <a:r>
              <a:rPr lang="cs-CZ" altLang="cs-CZ" sz="1800" dirty="0"/>
              <a:t>– probíhá od roku 1992 na okresní úrovni v ČR kontinuálně v průběhu celého roku</a:t>
            </a:r>
          </a:p>
          <a:p>
            <a:pPr lvl="1" algn="just">
              <a:spcBef>
                <a:spcPts val="0"/>
              </a:spcBef>
            </a:pPr>
            <a:r>
              <a:rPr lang="cs-CZ" altLang="cs-CZ" sz="1800" i="1" dirty="0" err="1"/>
              <a:t>Agrocensus</a:t>
            </a:r>
            <a:r>
              <a:rPr lang="cs-CZ" altLang="cs-CZ" sz="1800" i="1" dirty="0"/>
              <a:t> 2010 </a:t>
            </a:r>
            <a:r>
              <a:rPr lang="cs-CZ" altLang="cs-CZ" sz="1800" dirty="0"/>
              <a:t>– sledován od roku 1995 nepravidelně</a:t>
            </a:r>
          </a:p>
          <a:p>
            <a:pPr lvl="1" algn="just">
              <a:spcBef>
                <a:spcPts val="0"/>
              </a:spcBef>
            </a:pPr>
            <a:r>
              <a:rPr lang="cs-CZ" altLang="cs-CZ" sz="1800" i="1" dirty="0"/>
              <a:t>Strukturální šetření v zemědělství 2016</a:t>
            </a:r>
            <a:endParaRPr lang="pl-PL" altLang="cs-CZ" sz="1800" dirty="0"/>
          </a:p>
          <a:p>
            <a:pPr lvl="1" algn="just">
              <a:spcBef>
                <a:spcPts val="0"/>
              </a:spcBef>
            </a:pPr>
            <a:r>
              <a:rPr lang="pl-PL" altLang="cs-CZ" sz="1800" i="1" dirty="0"/>
              <a:t>Anketa spokojenosti uživatelů za rok 2015</a:t>
            </a:r>
            <a:endParaRPr lang="cs-CZ" altLang="cs-CZ" sz="1800" dirty="0"/>
          </a:p>
          <a:p>
            <a:pPr lvl="1" algn="just">
              <a:spcBef>
                <a:spcPts val="0"/>
              </a:spcBef>
            </a:pPr>
            <a:r>
              <a:rPr lang="cs-CZ" altLang="cs-CZ" sz="1800" i="1" dirty="0"/>
              <a:t>Indexy cen výrobců</a:t>
            </a:r>
            <a:endParaRPr lang="cs-CZ" altLang="cs-CZ" sz="1800" dirty="0"/>
          </a:p>
          <a:p>
            <a:pPr algn="just">
              <a:spcBef>
                <a:spcPts val="0"/>
              </a:spcBef>
            </a:pPr>
            <a:endParaRPr lang="cs-CZ" altLang="cs-CZ" sz="1800" dirty="0"/>
          </a:p>
          <a:p>
            <a:pPr algn="just">
              <a:spcBef>
                <a:spcPts val="0"/>
              </a:spcBef>
            </a:pPr>
            <a:r>
              <a:rPr lang="cs-CZ" altLang="cs-CZ" sz="1800" dirty="0"/>
              <a:t>Realizované mikrocensy CDV (např.):</a:t>
            </a:r>
          </a:p>
          <a:p>
            <a:pPr lvl="1" algn="just">
              <a:spcBef>
                <a:spcPts val="0"/>
              </a:spcBef>
            </a:pPr>
            <a:r>
              <a:rPr lang="cs-CZ" altLang="cs-CZ" sz="1800" i="1" dirty="0"/>
              <a:t>Celostátní sčítání dopravy 2016 </a:t>
            </a:r>
            <a:r>
              <a:rPr lang="cs-CZ" altLang="cs-CZ" sz="1800" dirty="0"/>
              <a:t>– sledován od roku 1959 v 5-ti letých intervalech.</a:t>
            </a:r>
          </a:p>
          <a:p>
            <a:pPr lvl="1" algn="just">
              <a:spcBef>
                <a:spcPts val="0"/>
              </a:spcBef>
            </a:pPr>
            <a:r>
              <a:rPr lang="cs-CZ" altLang="cs-CZ" sz="1800" i="1" dirty="0"/>
              <a:t>Hloubková analýza dopravních nehod</a:t>
            </a:r>
          </a:p>
        </p:txBody>
      </p:sp>
    </p:spTree>
    <p:extLst>
      <p:ext uri="{BB962C8B-B14F-4D97-AF65-F5344CB8AC3E}">
        <p14:creationId xmlns:p14="http://schemas.microsoft.com/office/powerpoint/2010/main" val="112906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cs-CZ" sz="4800" b="1" dirty="0"/>
              <a:t>Sylabus geografie sídel</a:t>
            </a:r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1280160" y="2190749"/>
            <a:ext cx="9628632" cy="4200908"/>
          </a:xfrm>
        </p:spPr>
        <p:txBody>
          <a:bodyPr rtlCol="0">
            <a:normAutofit/>
          </a:bodyPr>
          <a:lstStyle/>
          <a:p>
            <a:pPr rtl="0"/>
            <a:r>
              <a:rPr lang="cs-CZ" b="1" dirty="0"/>
              <a:t>Prezentace 1: Základní pojmy z geografie sídel</a:t>
            </a:r>
          </a:p>
          <a:p>
            <a:r>
              <a:rPr lang="cs-CZ" b="1" dirty="0"/>
              <a:t>Prezentace 2: Venkovské osídlení</a:t>
            </a:r>
          </a:p>
          <a:p>
            <a:r>
              <a:rPr lang="cs-CZ" b="1" dirty="0"/>
              <a:t>Prezentace 3: Městské osídlení</a:t>
            </a:r>
          </a:p>
          <a:p>
            <a:r>
              <a:rPr lang="cs-CZ" b="1" dirty="0"/>
              <a:t>Prezentace 4: Urbanizace</a:t>
            </a:r>
          </a:p>
          <a:p>
            <a:r>
              <a:rPr lang="cs-CZ" b="1" dirty="0"/>
              <a:t>Prezentace 5: Geografie Brna</a:t>
            </a:r>
          </a:p>
          <a:p>
            <a:endParaRPr lang="cs-CZ" b="1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10090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cs-CZ" sz="4800" b="1" dirty="0"/>
              <a:t>Literatura</a:t>
            </a:r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1280160" y="2190749"/>
            <a:ext cx="9628632" cy="4200908"/>
          </a:xfrm>
        </p:spPr>
        <p:txBody>
          <a:bodyPr rtlCol="0">
            <a:normAutofit/>
          </a:bodyPr>
          <a:lstStyle/>
          <a:p>
            <a:r>
              <a:rPr lang="cs-CZ" sz="2400" b="1" dirty="0"/>
              <a:t>KUNC, J., TOUŠEK, V.,  a kol. </a:t>
            </a:r>
            <a:r>
              <a:rPr lang="cs-CZ" sz="2400" b="1" i="1" dirty="0"/>
              <a:t>Ekonomická a sociální geografie</a:t>
            </a:r>
            <a:r>
              <a:rPr lang="cs-CZ" sz="2400" b="1" dirty="0"/>
              <a:t>. 1. vydání. Plzeň:  Vydavatelství a nakladatelství Aleš Čeněk, s.r.o., 2008. 411 s. ISBN 978-80-7380-114-4.</a:t>
            </a:r>
          </a:p>
          <a:p>
            <a:r>
              <a:rPr lang="cs-CZ" sz="2400" dirty="0"/>
              <a:t>V knihovně, online (</a:t>
            </a:r>
            <a:r>
              <a:rPr lang="cs-CZ" sz="2400" dirty="0" err="1"/>
              <a:t>ReserchGate</a:t>
            </a:r>
            <a:r>
              <a:rPr lang="cs-CZ" sz="2400" dirty="0"/>
              <a:t>)</a:t>
            </a:r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059035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cs-CZ" dirty="0"/>
              <a:t>1. Vývoj disciplíny, zdroje dát 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cs-CZ" dirty="0"/>
              <a:t>Ze0132 Geografie obyvatelstva a sídel</a:t>
            </a:r>
          </a:p>
        </p:txBody>
      </p:sp>
    </p:spTree>
    <p:extLst>
      <p:ext uri="{BB962C8B-B14F-4D97-AF65-F5344CB8AC3E}">
        <p14:creationId xmlns:p14="http://schemas.microsoft.com/office/powerpoint/2010/main" val="2256488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rtl="0"/>
            <a:r>
              <a:rPr lang="cs-CZ" sz="4800" b="1" dirty="0"/>
              <a:t>Začlenění geografie obyvatelstva v Humánní geografii</a:t>
            </a:r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1280160" y="2190749"/>
            <a:ext cx="9628632" cy="4200908"/>
          </a:xfrm>
        </p:spPr>
        <p:txBody>
          <a:bodyPr rtlCol="0">
            <a:normAutofit fontScale="85000" lnSpcReduction="20000"/>
          </a:bodyPr>
          <a:lstStyle/>
          <a:p>
            <a:pPr marL="176213" indent="-176213">
              <a:buFont typeface="Wingdings" panose="05000000000000000000" pitchFamily="2" charset="2"/>
              <a:buChar char="§"/>
            </a:pPr>
            <a:r>
              <a:rPr lang="cs-CZ" dirty="0"/>
              <a:t>Součást </a:t>
            </a:r>
            <a:r>
              <a:rPr lang="cs-CZ" b="1" dirty="0">
                <a:solidFill>
                  <a:schemeClr val="accent1">
                    <a:lumMod val="75000"/>
                  </a:schemeClr>
                </a:solidFill>
              </a:rPr>
              <a:t>humánní geografie </a:t>
            </a:r>
            <a:r>
              <a:rPr lang="cs-CZ" dirty="0"/>
              <a:t>(předmětem studia humánní geografie jsou zákonitosti vývoje, struktury a prostorového rozložení humánní/socioekonomické sféry Země)</a:t>
            </a:r>
          </a:p>
          <a:p>
            <a:pPr marL="176213" indent="-176213">
              <a:buFont typeface="Wingdings" panose="05000000000000000000" pitchFamily="2" charset="2"/>
              <a:buChar char="§"/>
            </a:pPr>
            <a:r>
              <a:rPr lang="cs-CZ" dirty="0"/>
              <a:t>Humánní geografie:</a:t>
            </a:r>
          </a:p>
          <a:p>
            <a:pPr marL="442913" lvl="1" indent="-174625">
              <a:buFont typeface="Courier New" panose="02070309020205020404" pitchFamily="49" charset="0"/>
              <a:buChar char="o"/>
            </a:pPr>
            <a:r>
              <a:rPr lang="cs-CZ" b="1" dirty="0"/>
              <a:t>geografie obyvatelstva</a:t>
            </a:r>
          </a:p>
          <a:p>
            <a:pPr marL="442913" lvl="1" indent="-174625">
              <a:buFont typeface="Courier New" panose="02070309020205020404" pitchFamily="49" charset="0"/>
              <a:buChar char="o"/>
            </a:pPr>
            <a:r>
              <a:rPr lang="cs-CZ" b="1" dirty="0"/>
              <a:t>geografie sídel</a:t>
            </a:r>
          </a:p>
          <a:p>
            <a:pPr marL="442913" lvl="1" indent="-174625">
              <a:buFont typeface="Courier New" panose="02070309020205020404" pitchFamily="49" charset="0"/>
              <a:buChar char="o"/>
            </a:pPr>
            <a:r>
              <a:rPr lang="cs-CZ" dirty="0"/>
              <a:t>geografie zemědělství</a:t>
            </a:r>
          </a:p>
          <a:p>
            <a:pPr marL="442913" lvl="1" indent="-174625">
              <a:buFont typeface="Courier New" panose="02070309020205020404" pitchFamily="49" charset="0"/>
              <a:buChar char="o"/>
            </a:pPr>
            <a:r>
              <a:rPr lang="cs-CZ" dirty="0"/>
              <a:t>geografie průmyslu</a:t>
            </a:r>
          </a:p>
          <a:p>
            <a:pPr marL="442913" lvl="1" indent="-174625">
              <a:buFont typeface="Courier New" panose="02070309020205020404" pitchFamily="49" charset="0"/>
              <a:buChar char="o"/>
            </a:pPr>
            <a:r>
              <a:rPr lang="cs-CZ" dirty="0"/>
              <a:t>geografie dopravy</a:t>
            </a:r>
          </a:p>
          <a:p>
            <a:pPr marL="442913" lvl="1" indent="-174625">
              <a:buFont typeface="Courier New" panose="02070309020205020404" pitchFamily="49" charset="0"/>
              <a:buChar char="o"/>
            </a:pPr>
            <a:r>
              <a:rPr lang="cs-CZ" dirty="0"/>
              <a:t>geografie obchodu a služeb</a:t>
            </a:r>
          </a:p>
          <a:p>
            <a:pPr marL="442913" lvl="1" indent="-174625">
              <a:buFont typeface="Courier New" panose="02070309020205020404" pitchFamily="49" charset="0"/>
              <a:buChar char="o"/>
            </a:pPr>
            <a:r>
              <a:rPr lang="cs-CZ" dirty="0"/>
              <a:t>geografie cestovního ruchu</a:t>
            </a:r>
          </a:p>
          <a:p>
            <a:pPr marL="442913" lvl="1" indent="-174625">
              <a:buFont typeface="Courier New" panose="02070309020205020404" pitchFamily="49" charset="0"/>
              <a:buChar char="o"/>
            </a:pPr>
            <a:r>
              <a:rPr lang="cs-CZ" dirty="0"/>
              <a:t>geografie sportu</a:t>
            </a:r>
          </a:p>
          <a:p>
            <a:pPr marL="442913" lvl="1" indent="-174625">
              <a:buFont typeface="Courier New" panose="02070309020205020404" pitchFamily="49" charset="0"/>
              <a:buChar char="o"/>
            </a:pPr>
            <a:r>
              <a:rPr lang="cs-CZ" dirty="0"/>
              <a:t>geografii kultury</a:t>
            </a:r>
          </a:p>
          <a:p>
            <a:pPr marL="442913" lvl="1" indent="-174625">
              <a:buFont typeface="Courier New" panose="02070309020205020404" pitchFamily="49" charset="0"/>
              <a:buChar char="o"/>
            </a:pPr>
            <a:r>
              <a:rPr lang="cs-CZ" dirty="0"/>
              <a:t>geografie virtuálních prostorů</a:t>
            </a:r>
          </a:p>
          <a:p>
            <a:pPr marL="442913" lvl="1" indent="-174625">
              <a:buFont typeface="Courier New" panose="02070309020205020404" pitchFamily="49" charset="0"/>
              <a:buChar char="o"/>
            </a:pPr>
            <a:r>
              <a:rPr lang="cs-CZ" dirty="0"/>
              <a:t>…</a:t>
            </a:r>
          </a:p>
          <a:p>
            <a:pPr marL="269177" indent="-174625">
              <a:buFont typeface="Courier New" panose="02070309020205020404" pitchFamily="49" charset="0"/>
              <a:buChar char="o"/>
            </a:pPr>
            <a:r>
              <a:rPr lang="cs-CZ" dirty="0"/>
              <a:t>Geografií jsou dílčí disciplíny tehdy, </a:t>
            </a:r>
            <a:r>
              <a:rPr lang="it-IT" dirty="0"/>
              <a:t>zkoum</a:t>
            </a:r>
            <a:r>
              <a:rPr lang="cs-CZ" dirty="0" err="1"/>
              <a:t>ají</a:t>
            </a:r>
            <a:r>
              <a:rPr lang="it-IT" dirty="0"/>
              <a:t>-li </a:t>
            </a:r>
            <a:r>
              <a:rPr lang="it-IT" b="1" dirty="0"/>
              <a:t>prostorovou diferenciaci </a:t>
            </a:r>
            <a:r>
              <a:rPr lang="cs-CZ" dirty="0"/>
              <a:t>daného</a:t>
            </a:r>
            <a:r>
              <a:rPr lang="it-IT" dirty="0"/>
              <a:t> jevu</a:t>
            </a:r>
            <a:endParaRPr lang="cs-CZ" dirty="0"/>
          </a:p>
          <a:p>
            <a:endParaRPr lang="cs-CZ" b="1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5928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cs-CZ" sz="4800" b="1" dirty="0"/>
              <a:t>Geografie obyvatelstva x Demografie</a:t>
            </a:r>
          </a:p>
        </p:txBody>
      </p:sp>
      <p:sp>
        <p:nvSpPr>
          <p:cNvPr id="14" name="Zástupný symbol pro obsah 2"/>
          <p:cNvSpPr>
            <a:spLocks noGrp="1"/>
          </p:cNvSpPr>
          <p:nvPr>
            <p:ph sz="half" idx="1"/>
          </p:nvPr>
        </p:nvSpPr>
        <p:spPr/>
        <p:txBody>
          <a:bodyPr rtlCol="0">
            <a:normAutofit fontScale="92500" lnSpcReduction="10000"/>
          </a:bodyPr>
          <a:lstStyle/>
          <a:p>
            <a:r>
              <a:rPr lang="cs-CZ" b="1" dirty="0">
                <a:solidFill>
                  <a:schemeClr val="accent1">
                    <a:lumMod val="75000"/>
                  </a:schemeClr>
                </a:solidFill>
              </a:rPr>
              <a:t>Geografie obyvatelstva </a:t>
            </a:r>
            <a:r>
              <a:rPr lang="cs-CZ" dirty="0"/>
              <a:t>se zabývá:</a:t>
            </a:r>
          </a:p>
          <a:p>
            <a:pPr marL="725488" lvl="1" indent="-268288">
              <a:buFont typeface="Wingdings" panose="05000000000000000000" pitchFamily="2" charset="2"/>
              <a:buChar char="§"/>
            </a:pPr>
            <a:r>
              <a:rPr lang="cs-CZ" dirty="0"/>
              <a:t>vývojem obyvatelstva (prostorovými a časovými faktory, faktory výživy, apod.), </a:t>
            </a:r>
          </a:p>
          <a:p>
            <a:pPr marL="725488" lvl="1" indent="-268288">
              <a:buFont typeface="Wingdings" panose="05000000000000000000" pitchFamily="2" charset="2"/>
              <a:buChar char="§"/>
            </a:pPr>
            <a:r>
              <a:rPr lang="cs-CZ" dirty="0"/>
              <a:t>prostorovou diferenciací a rozmístěním obyvatelstva, </a:t>
            </a:r>
          </a:p>
          <a:p>
            <a:pPr marL="725488" lvl="1" indent="-268288">
              <a:buFont typeface="Wingdings" panose="05000000000000000000" pitchFamily="2" charset="2"/>
              <a:buChar char="§"/>
            </a:pPr>
            <a:r>
              <a:rPr lang="cs-CZ" dirty="0"/>
              <a:t>strukturou (složením) obyvatelstva (věková struktura, národnostní struktura, náboženská struktura apod.)</a:t>
            </a:r>
          </a:p>
          <a:p>
            <a:pPr marL="725488" lvl="1" indent="-268288">
              <a:buFont typeface="Wingdings" panose="05000000000000000000" pitchFamily="2" charset="2"/>
              <a:buChar char="§"/>
            </a:pPr>
            <a:r>
              <a:rPr lang="cs-CZ" dirty="0"/>
              <a:t>dynamikou neboli mobilitou obyvatelstva (přirozený pohyb, migrační pohyby).</a:t>
            </a:r>
          </a:p>
          <a:p>
            <a:endParaRPr lang="cs-CZ" b="1" dirty="0"/>
          </a:p>
          <a:p>
            <a:endParaRPr lang="cs-CZ" dirty="0"/>
          </a:p>
        </p:txBody>
      </p:sp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34443741-0C2D-4635-BA51-1B71D07CD76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b="1" dirty="0">
                <a:solidFill>
                  <a:schemeClr val="accent1">
                    <a:lumMod val="75000"/>
                  </a:schemeClr>
                </a:solidFill>
              </a:rPr>
              <a:t>Demografie</a:t>
            </a:r>
            <a:r>
              <a:rPr lang="cs-CZ" dirty="0"/>
              <a:t> se zabývá: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dirty="0"/>
              <a:t>reprodukcí lidských populací a studiem demo-sociálních systémů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dirty="0"/>
              <a:t>má menší prostorový akcent, větší důraz je kladen na biologické a jiné znaky populací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dirty="0"/>
              <a:t>demografie s prostorovou složkou = </a:t>
            </a:r>
            <a:r>
              <a:rPr lang="cs-CZ" b="1" dirty="0" err="1"/>
              <a:t>geodemografie</a:t>
            </a:r>
            <a:r>
              <a:rPr lang="cs-CZ" b="1" dirty="0"/>
              <a:t> / </a:t>
            </a:r>
            <a:r>
              <a:rPr lang="cs-CZ" b="1" dirty="0" err="1"/>
              <a:t>demogeografie</a:t>
            </a:r>
            <a:endParaRPr lang="cs-CZ" dirty="0"/>
          </a:p>
          <a:p>
            <a:endParaRPr lang="cs-CZ" dirty="0"/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43A3721C-3C75-49CF-BAA1-47104B2FE910}"/>
              </a:ext>
            </a:extLst>
          </p:cNvPr>
          <p:cNvSpPr/>
          <p:nvPr/>
        </p:nvSpPr>
        <p:spPr>
          <a:xfrm>
            <a:off x="2669384" y="6023308"/>
            <a:ext cx="7342909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cs-CZ" altLang="cs-CZ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Nezkoumají jednotlivé události v životě člověka (narození, úmrtí, sňatek…), tyto události jsou seskupovány do statistických jednotek, které jsou analyzovány hromadně.</a:t>
            </a:r>
          </a:p>
        </p:txBody>
      </p:sp>
    </p:spTree>
    <p:extLst>
      <p:ext uri="{BB962C8B-B14F-4D97-AF65-F5344CB8AC3E}">
        <p14:creationId xmlns:p14="http://schemas.microsoft.com/office/powerpoint/2010/main" val="454544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cs-CZ" sz="4800" b="1" dirty="0"/>
              <a:t>Spolupracující disciplíny</a:t>
            </a:r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1280160" y="2190749"/>
            <a:ext cx="9628632" cy="4200908"/>
          </a:xfrm>
        </p:spPr>
        <p:txBody>
          <a:bodyPr rtlCol="0">
            <a:normAutofit fontScale="92500" lnSpcReduction="10000"/>
          </a:bodyPr>
          <a:lstStyle/>
          <a:p>
            <a:r>
              <a:rPr lang="cs-CZ" dirty="0"/>
              <a:t>Přírodní vědy</a:t>
            </a:r>
          </a:p>
          <a:p>
            <a:r>
              <a:rPr lang="cs-CZ" dirty="0"/>
              <a:t>Lékařské vědy</a:t>
            </a:r>
          </a:p>
          <a:p>
            <a:r>
              <a:rPr lang="cs-CZ" dirty="0"/>
              <a:t>Ekonomické vědy</a:t>
            </a:r>
          </a:p>
          <a:p>
            <a:r>
              <a:rPr lang="cs-CZ" dirty="0"/>
              <a:t>Společenské vědy </a:t>
            </a:r>
          </a:p>
          <a:p>
            <a:pPr lvl="1"/>
            <a:r>
              <a:rPr lang="cs-CZ" dirty="0"/>
              <a:t>Statistika – zpracování dat</a:t>
            </a:r>
          </a:p>
          <a:p>
            <a:pPr lvl="1"/>
            <a:r>
              <a:rPr lang="cs-CZ" dirty="0"/>
              <a:t>GIS – prostorové znázornění dat</a:t>
            </a:r>
          </a:p>
          <a:p>
            <a:pPr lvl="1"/>
            <a:r>
              <a:rPr lang="cs-CZ" dirty="0"/>
              <a:t>Sociologie</a:t>
            </a:r>
          </a:p>
          <a:p>
            <a:pPr lvl="1"/>
            <a:r>
              <a:rPr lang="cs-CZ" dirty="0"/>
              <a:t>Regionální rozvoj – </a:t>
            </a:r>
            <a:r>
              <a:rPr lang="cs-CZ" b="1" dirty="0"/>
              <a:t>využití dat v praxi</a:t>
            </a:r>
          </a:p>
          <a:p>
            <a:pPr lvl="1"/>
            <a:r>
              <a:rPr lang="cs-CZ" dirty="0"/>
              <a:t>Demografie</a:t>
            </a:r>
          </a:p>
          <a:p>
            <a:pPr lvl="1"/>
            <a:endParaRPr lang="cs-CZ" dirty="0"/>
          </a:p>
          <a:p>
            <a:r>
              <a:rPr lang="cs-CZ" dirty="0"/>
              <a:t>Využití geografie obyvatelstva v praxi strategického plánování a školství</a:t>
            </a:r>
          </a:p>
          <a:p>
            <a:endParaRPr lang="cs-CZ" b="1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18693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cs-CZ" sz="4800" b="1" dirty="0"/>
              <a:t>Základní pojmy</a:t>
            </a:r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1280160" y="2190749"/>
            <a:ext cx="9628632" cy="4370472"/>
          </a:xfrm>
        </p:spPr>
        <p:txBody>
          <a:bodyPr rtlCol="0">
            <a:normAutofit fontScale="70000" lnSpcReduction="20000"/>
          </a:bodyPr>
          <a:lstStyle/>
          <a:p>
            <a:pPr marL="0">
              <a:spcBef>
                <a:spcPts val="0"/>
              </a:spcBef>
              <a:spcAft>
                <a:spcPts val="300"/>
              </a:spcAft>
              <a:buNone/>
            </a:pPr>
            <a:r>
              <a:rPr lang="cs-CZ" altLang="cs-CZ" sz="2400" b="1" dirty="0">
                <a:solidFill>
                  <a:schemeClr val="accent1">
                    <a:lumMod val="75000"/>
                  </a:schemeClr>
                </a:solidFill>
              </a:rPr>
              <a:t>Demografické jevy</a:t>
            </a:r>
          </a:p>
          <a:p>
            <a:pPr marL="0">
              <a:spcBef>
                <a:spcPts val="0"/>
              </a:spcBef>
              <a:spcAft>
                <a:spcPts val="300"/>
              </a:spcAft>
            </a:pPr>
            <a:r>
              <a:rPr lang="cs-CZ" altLang="cs-CZ" sz="2400" dirty="0"/>
              <a:t>Významné události v lidském životě, které jako hromadné jevy utvářejí průběh demografické reprodukce. </a:t>
            </a:r>
          </a:p>
          <a:p>
            <a:pPr marL="0">
              <a:spcBef>
                <a:spcPts val="0"/>
              </a:spcBef>
              <a:spcAft>
                <a:spcPts val="300"/>
              </a:spcAft>
            </a:pPr>
            <a:r>
              <a:rPr lang="cs-CZ" altLang="cs-CZ" sz="2400" dirty="0"/>
              <a:t>Nejvýznamnějšími demografickými jevy jsou </a:t>
            </a:r>
            <a:r>
              <a:rPr lang="cs-CZ" altLang="cs-CZ" sz="2400" b="1" dirty="0">
                <a:solidFill>
                  <a:schemeClr val="accent1">
                    <a:lumMod val="75000"/>
                  </a:schemeClr>
                </a:solidFill>
              </a:rPr>
              <a:t>narození</a:t>
            </a:r>
            <a:r>
              <a:rPr lang="cs-CZ" altLang="cs-CZ" sz="2400" b="1" i="1" dirty="0"/>
              <a:t> </a:t>
            </a:r>
            <a:r>
              <a:rPr lang="cs-CZ" altLang="cs-CZ" sz="2400" dirty="0"/>
              <a:t>a </a:t>
            </a:r>
            <a:r>
              <a:rPr lang="cs-CZ" altLang="cs-CZ" sz="2400" b="1" dirty="0">
                <a:solidFill>
                  <a:schemeClr val="accent1">
                    <a:lumMod val="75000"/>
                  </a:schemeClr>
                </a:solidFill>
              </a:rPr>
              <a:t>úmrtí</a:t>
            </a:r>
            <a:endParaRPr lang="cs-CZ" altLang="cs-CZ" sz="2400" dirty="0"/>
          </a:p>
          <a:p>
            <a:pPr marL="0">
              <a:spcBef>
                <a:spcPts val="0"/>
              </a:spcBef>
              <a:spcAft>
                <a:spcPts val="300"/>
              </a:spcAft>
            </a:pPr>
            <a:endParaRPr lang="cs-CZ" altLang="cs-CZ" sz="2400" dirty="0"/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r>
              <a:rPr lang="cs-CZ" altLang="cs-CZ" sz="2400" b="1" dirty="0">
                <a:solidFill>
                  <a:schemeClr val="accent1">
                    <a:lumMod val="75000"/>
                  </a:schemeClr>
                </a:solidFill>
              </a:rPr>
              <a:t>Demografické procesy</a:t>
            </a:r>
          </a:p>
          <a:p>
            <a:pPr marL="0">
              <a:spcBef>
                <a:spcPts val="0"/>
              </a:spcBef>
              <a:spcAft>
                <a:spcPts val="300"/>
              </a:spcAft>
            </a:pPr>
            <a:r>
              <a:rPr lang="cs-CZ" altLang="cs-CZ" sz="2400" dirty="0"/>
              <a:t>Změna stavu, který znamená pro člověka skutečný přechod z jednoho stavu do druhého. Každý z demografických procesů se projevuje demografickou událostí (</a:t>
            </a:r>
            <a:r>
              <a:rPr lang="cs-CZ" altLang="cs-CZ" sz="2400" b="1" dirty="0">
                <a:solidFill>
                  <a:schemeClr val="accent1">
                    <a:lumMod val="75000"/>
                  </a:schemeClr>
                </a:solidFill>
              </a:rPr>
              <a:t>porodnost</a:t>
            </a:r>
            <a:r>
              <a:rPr lang="cs-CZ" altLang="cs-CZ" sz="2400" b="1" i="1" dirty="0"/>
              <a:t> </a:t>
            </a:r>
            <a:r>
              <a:rPr lang="cs-CZ" altLang="cs-CZ" sz="2400" dirty="0"/>
              <a:t>a </a:t>
            </a:r>
            <a:r>
              <a:rPr lang="cs-CZ" altLang="cs-CZ" sz="2400" b="1" dirty="0">
                <a:solidFill>
                  <a:schemeClr val="accent1">
                    <a:lumMod val="75000"/>
                  </a:schemeClr>
                </a:solidFill>
              </a:rPr>
              <a:t>úmrtnost</a:t>
            </a:r>
            <a:r>
              <a:rPr lang="cs-CZ" altLang="cs-CZ" sz="2400" dirty="0"/>
              <a:t>)</a:t>
            </a:r>
          </a:p>
          <a:p>
            <a:pPr marL="0">
              <a:spcBef>
                <a:spcPts val="0"/>
              </a:spcBef>
              <a:spcAft>
                <a:spcPts val="300"/>
              </a:spcAft>
            </a:pPr>
            <a:endParaRPr lang="cs-CZ" altLang="cs-CZ" sz="2400" dirty="0"/>
          </a:p>
          <a:p>
            <a:pPr marL="0">
              <a:spcBef>
                <a:spcPts val="0"/>
              </a:spcBef>
              <a:spcAft>
                <a:spcPts val="300"/>
              </a:spcAft>
              <a:buNone/>
            </a:pPr>
            <a:r>
              <a:rPr lang="cs-CZ" altLang="cs-CZ" sz="2400" b="1" dirty="0">
                <a:solidFill>
                  <a:schemeClr val="accent1">
                    <a:lumMod val="75000"/>
                  </a:schemeClr>
                </a:solidFill>
              </a:rPr>
              <a:t>Populace </a:t>
            </a:r>
          </a:p>
          <a:p>
            <a:pPr marL="0">
              <a:spcBef>
                <a:spcPts val="0"/>
              </a:spcBef>
              <a:spcAft>
                <a:spcPts val="300"/>
              </a:spcAft>
            </a:pPr>
            <a:r>
              <a:rPr lang="cs-CZ" altLang="cs-CZ" sz="2400" dirty="0"/>
              <a:t>Soubor jedinců určitého živočišného druhu žijících a reprodukujících se v konkrétním čase v určitém vymezeném území</a:t>
            </a:r>
          </a:p>
          <a:p>
            <a:pPr marL="0">
              <a:spcBef>
                <a:spcPts val="0"/>
              </a:spcBef>
              <a:spcAft>
                <a:spcPts val="300"/>
              </a:spcAft>
            </a:pPr>
            <a:r>
              <a:rPr lang="cs-CZ" altLang="cs-CZ" sz="2400" dirty="0"/>
              <a:t>Populace se stále vytváří, jedinci v jedné populaci mají společnou řeč, kulturu, mentalitu…</a:t>
            </a:r>
          </a:p>
          <a:p>
            <a:pPr marL="0">
              <a:spcBef>
                <a:spcPts val="0"/>
              </a:spcBef>
              <a:spcAft>
                <a:spcPts val="300"/>
              </a:spcAft>
            </a:pPr>
            <a:endParaRPr lang="cs-CZ" altLang="cs-CZ" sz="2400" dirty="0"/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r>
              <a:rPr lang="cs-CZ" altLang="cs-CZ" sz="2400" b="1" dirty="0">
                <a:solidFill>
                  <a:schemeClr val="accent1">
                    <a:lumMod val="75000"/>
                  </a:schemeClr>
                </a:solidFill>
              </a:rPr>
              <a:t>Obyvatelstvo</a:t>
            </a:r>
          </a:p>
          <a:p>
            <a:pPr marL="0">
              <a:spcBef>
                <a:spcPts val="0"/>
              </a:spcBef>
              <a:spcAft>
                <a:spcPts val="300"/>
              </a:spcAft>
            </a:pPr>
            <a:r>
              <a:rPr lang="cs-CZ" altLang="cs-CZ" sz="2400" dirty="0"/>
              <a:t>Soubor lidí žijících na určitém území, který se zpravidla skládá z několika populací, národů nebo etnik.</a:t>
            </a:r>
          </a:p>
          <a:p>
            <a:pPr marL="0">
              <a:spcBef>
                <a:spcPts val="0"/>
              </a:spcBef>
              <a:spcAft>
                <a:spcPts val="300"/>
              </a:spcAft>
            </a:pPr>
            <a:r>
              <a:rPr lang="cs-CZ" altLang="cs-CZ" sz="2400" dirty="0"/>
              <a:t>Mezi základní znaky obyvatelstva patří etnické a národnostní složení, prostorové rozmístění (struktura sídel), hustota osídlení, struktura podle pohlaví, věku, ekonomické aktivity, sociální příslušnosti, profese, zaměstnání, vzdělání, mateřského jazyka, náboženského vyznání, rodinné stavu…</a:t>
            </a:r>
            <a:endParaRPr lang="cs-CZ" sz="2400" dirty="0"/>
          </a:p>
          <a:p>
            <a:pPr marL="0">
              <a:spcBef>
                <a:spcPts val="0"/>
              </a:spcBef>
              <a:spcAft>
                <a:spcPts val="300"/>
              </a:spcAft>
            </a:pPr>
            <a:endParaRPr lang="cs-CZ" b="1" dirty="0"/>
          </a:p>
          <a:p>
            <a:pPr marL="0">
              <a:spcBef>
                <a:spcPts val="0"/>
              </a:spcBef>
              <a:spcAft>
                <a:spcPts val="300"/>
              </a:spcAft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57879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Školní předměty 16×9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0525323_TF03462902_TF03462902.potx" id="{D2792682-488F-47EF-BA91-1F09B72A5973}" vid="{97F45F7E-913A-43B4-8750-4B7FEA51D25E}"/>
    </a:ext>
  </a:extLst>
</a:theme>
</file>

<file path=ppt/theme/theme2.xml><?xml version="1.0" encoding="utf-8"?>
<a:theme xmlns:a="http://schemas.openxmlformats.org/drawingml/2006/main" name="Motiv Office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 na motivy školních předmětů, design s ilustracemi na tabuli (širokoúhlý formát)</Template>
  <TotalTime>255</TotalTime>
  <Words>2173</Words>
  <Application>Microsoft Office PowerPoint</Application>
  <PresentationFormat>Širokoúhlá obrazovka</PresentationFormat>
  <Paragraphs>231</Paragraphs>
  <Slides>21</Slides>
  <Notes>21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21</vt:i4>
      </vt:variant>
    </vt:vector>
  </HeadingPairs>
  <TitlesOfParts>
    <vt:vector size="26" baseType="lpstr">
      <vt:lpstr>Calibri</vt:lpstr>
      <vt:lpstr>Courier New</vt:lpstr>
      <vt:lpstr>Tahoma</vt:lpstr>
      <vt:lpstr>Wingdings</vt:lpstr>
      <vt:lpstr>Školní předměty 16×9</vt:lpstr>
      <vt:lpstr>Ze0132 Geografie obyvatelstva a sídel</vt:lpstr>
      <vt:lpstr>Sylabus geografie obyvatelstva</vt:lpstr>
      <vt:lpstr>Sylabus geografie sídel</vt:lpstr>
      <vt:lpstr>Literatura</vt:lpstr>
      <vt:lpstr>1. Vývoj disciplíny, zdroje dát </vt:lpstr>
      <vt:lpstr>Začlenění geografie obyvatelstva v Humánní geografii</vt:lpstr>
      <vt:lpstr>Geografie obyvatelstva x Demografie</vt:lpstr>
      <vt:lpstr>Spolupracující disciplíny</vt:lpstr>
      <vt:lpstr>Základní pojmy</vt:lpstr>
      <vt:lpstr>Ukazatele používané v demografii</vt:lpstr>
      <vt:lpstr>Zdroje dat</vt:lpstr>
      <vt:lpstr>Zdroje dat</vt:lpstr>
      <vt:lpstr>Sčítání lidu – svět </vt:lpstr>
      <vt:lpstr>Sčítání lidu – české země</vt:lpstr>
      <vt:lpstr>Sčítání lidu „tradiční metodou“</vt:lpstr>
      <vt:lpstr>Sčítání pomocí registrů</vt:lpstr>
      <vt:lpstr>Populační registr</vt:lpstr>
      <vt:lpstr>Obsah sčítání</vt:lpstr>
      <vt:lpstr>Evidence přirozené měny</vt:lpstr>
      <vt:lpstr>Evidence migrací</vt:lpstr>
      <vt:lpstr>Výběrová šetření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Rozložení nadpisu</dc:title>
  <dc:creator>Jozef Lopuch</dc:creator>
  <cp:lastModifiedBy>Dana Zámečníková</cp:lastModifiedBy>
  <cp:revision>17</cp:revision>
  <dcterms:created xsi:type="dcterms:W3CDTF">2021-09-22T09:34:22Z</dcterms:created>
  <dcterms:modified xsi:type="dcterms:W3CDTF">2024-09-24T10:03:17Z</dcterms:modified>
</cp:coreProperties>
</file>