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4" r:id="rId16"/>
    <p:sldId id="273" r:id="rId17"/>
    <p:sldId id="271" r:id="rId18"/>
    <p:sldId id="275" r:id="rId19"/>
    <p:sldId id="277" r:id="rId20"/>
    <p:sldId id="276" r:id="rId21"/>
    <p:sldId id="272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47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62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0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28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87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696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1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984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28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4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1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96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619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0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750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5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E769-CEFB-4A17-A013-909D8FAEE060}" type="datetimeFigureOut">
              <a:rPr lang="sk-SK" smtClean="0"/>
              <a:t>25. 11. 2024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9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sto.hr/files/file/UNWTO-overtourism.pdf" TargetMode="External"/><Relationship Id="rId3" Type="http://schemas.openxmlformats.org/officeDocument/2006/relationships/hyperlink" Target="https://spravy.rtvs.sk/2024/07/mnohe-turisticke-destinacie-su-preplnene-miestni-obyvatelia-protestuju-v-mestach-po-celej-europe/" TargetMode="External"/><Relationship Id="rId7" Type="http://schemas.openxmlformats.org/officeDocument/2006/relationships/hyperlink" Target="https://www.youtube.com/watch?v=l1WJsGNqoeo&amp;t=56s" TargetMode="External"/><Relationship Id="rId2" Type="http://schemas.openxmlformats.org/officeDocument/2006/relationships/hyperlink" Target="https://socialniteorie.cz/nadmerny-turismus-jako-globalni-rostouci-probl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pendent.co.uk/travel/sustainable-travel/destinations-cracking-down-overtourism-venice-b2587510.html" TargetMode="External"/><Relationship Id="rId11" Type="http://schemas.openxmlformats.org/officeDocument/2006/relationships/hyperlink" Target="https://ct24.ceskatelevize.cz/clanek/ekonomika/zpoplatnit-ci-regulovat-zeme-se-snazi-krotit-nadmernou-turistiku-355576" TargetMode="External"/><Relationship Id="rId5" Type="http://schemas.openxmlformats.org/officeDocument/2006/relationships/hyperlink" Target="https://www.novinky.cz/clanek/cestovani-florencie-pokracuje-v-tazeni-proti-turistum-chysta-dalsi-zakazy-40497277" TargetMode="External"/><Relationship Id="rId10" Type="http://schemas.openxmlformats.org/officeDocument/2006/relationships/hyperlink" Target="https://www.seznamzpravy.cz/clanek/magazin-cestovani-bude-cestovani-jen-pro-vyvolene-dnes-se-rozhoduje-jak-budeme-cestovat-zitra-257906" TargetMode="External"/><Relationship Id="rId4" Type="http://schemas.openxmlformats.org/officeDocument/2006/relationships/hyperlink" Target="https://dennikn.sk/minuta/4115332/" TargetMode="External"/><Relationship Id="rId9" Type="http://schemas.openxmlformats.org/officeDocument/2006/relationships/hyperlink" Target="https://www.e-unwto.org/pb-assets/unwto/Overtourism_Factshee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mapy.cz/?p=000101&amp;id=povrch-zeme&amp;n=m&amp;z=2.3&amp;x=0.000&amp;y=0.000&amp;m=m" TargetMode="External"/><Relationship Id="rId2" Type="http://schemas.openxmlformats.org/officeDocument/2006/relationships/hyperlink" Target="https://play.google.com/store/apps/details?id=com.age.europe.appspot&amp;hl=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E3AAD-3DDC-A0EF-9FFC-5C49AB856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Jižní Evropa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BA1D0B-739B-5BFA-0752-DD39F497D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Ze0169 Regionální geografie Evropy, podzim 2024, Jozef LOPUCH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59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121DB-D7F6-9687-DE38-F91C1CBB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05ED6-F15A-B6C6-3D42-3C5ADB0E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</a:t>
            </a:r>
            <a:r>
              <a:rPr lang="cs-CZ" b="1" dirty="0" err="1"/>
              <a:t>overturismus</a:t>
            </a:r>
            <a:r>
              <a:rPr lang="cs-CZ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0A3875-A70E-4CEB-99F9-565B9517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„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nadměrný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růst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počtu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návštěvníků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který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vede k 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přeplněnosti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v 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oblastech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kde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obyvatelé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trpí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důsledky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dočasných a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sezónních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špiček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cestovního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ruchu,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které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si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vynutily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trvalé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změny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jejich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životních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stylů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přístupu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k 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občanské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vybavenosti a obecnému blahobytu“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NonBreakingSpaceOverride"/>
              </a:rPr>
              <a:t>  (</a:t>
            </a:r>
            <a:r>
              <a:rPr lang="sk-SK" sz="2000" b="0" i="0" dirty="0" err="1">
                <a:solidFill>
                  <a:srgbClr val="111111"/>
                </a:solidFill>
                <a:effectLst/>
                <a:latin typeface="NonBreakingSpaceOverride"/>
              </a:rPr>
              <a:t>Milano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000" b="0" i="0" dirty="0" err="1">
                <a:solidFill>
                  <a:srgbClr val="111111"/>
                </a:solidFill>
                <a:effectLst/>
                <a:latin typeface="NonBreakingSpaceOverride"/>
              </a:rPr>
              <a:t>Cheer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000" b="0" i="0" dirty="0" err="1">
                <a:solidFill>
                  <a:srgbClr val="111111"/>
                </a:solidFill>
                <a:effectLst/>
                <a:latin typeface="NonBreakingSpaceOverride"/>
              </a:rPr>
              <a:t>Novelli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NonBreakingSpaceOverride"/>
              </a:rPr>
              <a:t>, 2018)</a:t>
            </a:r>
          </a:p>
          <a:p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„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destinace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v 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nichž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hostitelé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nebo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hosté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místní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nebo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návštěvníci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cítí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, že je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zde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příliš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mnoho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návštěvníků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a že kvalita života v 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této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oblasti nebo kvalita zážitku </a:t>
            </a:r>
            <a:r>
              <a:rPr lang="sk-SK" sz="2000" b="0" i="1" dirty="0" err="1">
                <a:solidFill>
                  <a:srgbClr val="111111"/>
                </a:solidFill>
                <a:effectLst/>
                <a:latin typeface="NonBreakingSpaceOverride"/>
              </a:rPr>
              <a:t>nepřijatelně</a:t>
            </a:r>
            <a:r>
              <a:rPr lang="sk-SK" sz="2000" b="0" i="1" dirty="0">
                <a:solidFill>
                  <a:srgbClr val="111111"/>
                </a:solidFill>
                <a:effectLst/>
                <a:latin typeface="NonBreakingSpaceOverride"/>
              </a:rPr>
              <a:t> poklesla“</a:t>
            </a:r>
            <a:r>
              <a:rPr lang="sk-SK" sz="2000" dirty="0">
                <a:solidFill>
                  <a:srgbClr val="111111"/>
                </a:solidFill>
                <a:latin typeface="NonBreakingSpaceOverride"/>
              </a:rPr>
              <a:t> (</a:t>
            </a:r>
            <a:r>
              <a:rPr lang="sk-SK" sz="2000" dirty="0" err="1">
                <a:solidFill>
                  <a:srgbClr val="111111"/>
                </a:solidFill>
                <a:latin typeface="NonBreakingSpaceOverride"/>
              </a:rPr>
              <a:t>Responsible</a:t>
            </a:r>
            <a:r>
              <a:rPr lang="sk-SK" sz="2000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dirty="0" err="1">
                <a:solidFill>
                  <a:srgbClr val="111111"/>
                </a:solidFill>
                <a:latin typeface="NonBreakingSpaceOverride"/>
              </a:rPr>
              <a:t>Tourism</a:t>
            </a:r>
            <a:r>
              <a:rPr lang="sk-SK" sz="2000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dirty="0" err="1">
                <a:solidFill>
                  <a:srgbClr val="111111"/>
                </a:solidFill>
                <a:latin typeface="NonBreakingSpaceOverride"/>
              </a:rPr>
              <a:t>Partnership</a:t>
            </a:r>
            <a:r>
              <a:rPr lang="sk-SK" sz="2000" dirty="0">
                <a:solidFill>
                  <a:srgbClr val="111111"/>
                </a:solidFill>
                <a:latin typeface="NonBreakingSpaceOverride"/>
              </a:rPr>
              <a:t>)</a:t>
            </a:r>
          </a:p>
          <a:p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„dopad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cestovního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ruchu na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destinaci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, nebo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její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části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,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které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nadměrně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ovlivňují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vnímanou kvalita života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občanů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a/nebo kvalitu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zážitků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návštěvníků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negativním</a:t>
            </a:r>
            <a:r>
              <a:rPr lang="sk-SK" sz="2000" i="1" dirty="0">
                <a:solidFill>
                  <a:srgbClr val="111111"/>
                </a:solidFill>
                <a:latin typeface="NonBreakingSpaceOverride"/>
              </a:rPr>
              <a:t> </a:t>
            </a:r>
            <a:r>
              <a:rPr lang="sk-SK" sz="2000" i="1" dirty="0" err="1">
                <a:solidFill>
                  <a:srgbClr val="111111"/>
                </a:solidFill>
                <a:latin typeface="NonBreakingSpaceOverride"/>
              </a:rPr>
              <a:t>způsobem</a:t>
            </a:r>
            <a:r>
              <a:rPr lang="sk-SK" sz="2000" dirty="0">
                <a:solidFill>
                  <a:srgbClr val="111111"/>
                </a:solidFill>
                <a:latin typeface="NonBreakingSpaceOverride"/>
              </a:rPr>
              <a:t>“ (UNWTO)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702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BC2B9-EE4F-7B48-5FE0-E5390E7A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7044E-41CC-A670-0927-3C55348E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jsou místa </a:t>
            </a:r>
            <a:r>
              <a:rPr lang="cs-CZ" b="1" dirty="0" err="1"/>
              <a:t>overturizmu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767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C063-B047-927E-CFDE-C3BBDCAB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83C2B-5E6D-D206-A771-6C670C46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jsou místa </a:t>
            </a:r>
            <a:r>
              <a:rPr lang="cs-CZ" b="1" dirty="0" err="1"/>
              <a:t>overturizmu</a:t>
            </a:r>
            <a:r>
              <a:rPr lang="cs-CZ" b="1" dirty="0"/>
              <a:t>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63FD0FB-8F5C-F8AE-9D0E-8EDF5B4A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23" y="1399871"/>
            <a:ext cx="3769457" cy="277112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4843C43-68E9-CF65-B677-F18101F29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576" y="3852565"/>
            <a:ext cx="4571224" cy="267149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77F99C1-8F79-9637-B306-C4F243D5D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349" y="1401824"/>
            <a:ext cx="4283802" cy="2890695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D361F465-1834-CBB4-01E8-34031904F0E7}"/>
              </a:ext>
            </a:extLst>
          </p:cNvPr>
          <p:cNvSpPr txBox="1"/>
          <p:nvPr/>
        </p:nvSpPr>
        <p:spPr>
          <a:xfrm>
            <a:off x="145323" y="6519446"/>
            <a:ext cx="11163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https://www.independent.co.uk/travel/sustainable-travel/</a:t>
            </a:r>
            <a:r>
              <a:rPr lang="sk-SK" sz="1600" dirty="0"/>
              <a:t>destinations-cracking-down-overtourism-venice-b2587510</a:t>
            </a:r>
            <a:r>
              <a:rPr lang="sk-SK" sz="1400" dirty="0"/>
              <a:t>.html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9AD50D96-FE34-31CA-C43F-2B135C067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644" y="3750310"/>
            <a:ext cx="4039014" cy="26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B3179-6B7C-94AD-18C5-D59E87F8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5FB0C-1D9E-EEBB-BDDC-44A4F604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jsou příčiny </a:t>
            </a:r>
            <a:r>
              <a:rPr lang="cs-CZ" b="1" dirty="0" err="1"/>
              <a:t>overturizmu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933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692E-86C4-3ED8-9677-F6DD77A7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3540E-A3CA-3066-6D25-70208F60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jsou příčiny </a:t>
            </a:r>
            <a:r>
              <a:rPr lang="cs-CZ" b="1" dirty="0" err="1"/>
              <a:t>overturizmu</a:t>
            </a:r>
            <a:r>
              <a:rPr lang="cs-CZ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DBC7A4-6DCC-B035-151B-14A4C8DF6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Nízkonákladové letecké společnosti</a:t>
            </a:r>
          </a:p>
          <a:p>
            <a:r>
              <a:rPr lang="cs-CZ" sz="2000" dirty="0"/>
              <a:t>Sociální sítě – marketing míst</a:t>
            </a:r>
          </a:p>
          <a:p>
            <a:r>
              <a:rPr lang="cs-CZ" sz="2000" dirty="0"/>
              <a:t>Změna chování společnosti – víc zaměřená na zážitky</a:t>
            </a:r>
          </a:p>
          <a:p>
            <a:r>
              <a:rPr lang="cs-CZ" sz="2000" dirty="0"/>
              <a:t>Narůst krátkodobých pronájmů – Airbnb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6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DA1F-3EE0-BE16-FF2C-ACE6A58E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42CF3-547F-F8E8-EEF3-9F17AABD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jsou dopady </a:t>
            </a:r>
            <a:r>
              <a:rPr lang="cs-CZ" b="1" dirty="0" err="1"/>
              <a:t>overturizmu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64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F62B-6FC1-8FC3-DC9E-682CE74D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D7109-56AF-9996-AED0-F989D611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jsou dopady </a:t>
            </a:r>
            <a:r>
              <a:rPr lang="cs-CZ" b="1" dirty="0" err="1"/>
              <a:t>overturizmu</a:t>
            </a:r>
            <a:r>
              <a:rPr lang="cs-CZ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030501-3185-7D77-956C-4CC8454A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Problém se zdroji (např. pitná voda - Řecko)</a:t>
            </a:r>
          </a:p>
          <a:p>
            <a:r>
              <a:rPr lang="cs-CZ" sz="2000" dirty="0"/>
              <a:t>Fyzické a vizuální znečištění</a:t>
            </a:r>
          </a:p>
          <a:p>
            <a:r>
              <a:rPr lang="cs-CZ" sz="2000" dirty="0"/>
              <a:t>Poškozování míst</a:t>
            </a:r>
          </a:p>
          <a:p>
            <a:r>
              <a:rPr lang="cs-CZ" sz="2000" dirty="0"/>
              <a:t>Převaha turistických obchodů nad lokálním podnikáním</a:t>
            </a:r>
          </a:p>
          <a:p>
            <a:r>
              <a:rPr lang="cs-CZ" sz="2000" dirty="0"/>
              <a:t>Chování turistů</a:t>
            </a:r>
          </a:p>
          <a:p>
            <a:r>
              <a:rPr lang="cs-CZ" sz="2000" dirty="0"/>
              <a:t>Růst životních nákladů v destinaci, cena bydlení</a:t>
            </a:r>
          </a:p>
        </p:txBody>
      </p:sp>
    </p:spTree>
    <p:extLst>
      <p:ext uri="{BB962C8B-B14F-4D97-AF65-F5344CB8AC3E}">
        <p14:creationId xmlns:p14="http://schemas.microsoft.com/office/powerpoint/2010/main" val="62723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D6813-616F-6E09-662A-4C9F58AC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4EAB9-7E35-CED8-F59A-27D104B2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řešit </a:t>
            </a:r>
            <a:r>
              <a:rPr lang="cs-CZ" b="1" dirty="0" err="1"/>
              <a:t>overturizmus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374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2D25C-5246-C86D-9460-FBCAF862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1B239-41DE-8211-AD33-22B484B8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řešit </a:t>
            </a:r>
            <a:r>
              <a:rPr lang="cs-CZ" b="1" dirty="0" err="1"/>
              <a:t>overturizmus</a:t>
            </a:r>
            <a:r>
              <a:rPr lang="cs-CZ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B291F6-71BB-919D-E4BE-FE9854B0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111111"/>
                </a:solidFill>
                <a:latin typeface="NonBreakingSpaceOverride"/>
              </a:rPr>
              <a:t>Zdanění, regulace, zákazy</a:t>
            </a:r>
          </a:p>
          <a:p>
            <a:r>
              <a:rPr lang="cs-CZ" sz="2400" b="0" dirty="0">
                <a:solidFill>
                  <a:srgbClr val="111111"/>
                </a:solidFill>
                <a:effectLst/>
                <a:latin typeface="NonBreakingSpaceOverride"/>
              </a:rPr>
              <a:t>„</a:t>
            </a:r>
            <a:r>
              <a:rPr lang="cs-CZ" sz="2400" dirty="0" err="1">
                <a:solidFill>
                  <a:srgbClr val="111111"/>
                </a:solidFill>
                <a:latin typeface="NonBreakingSpaceOverride"/>
              </a:rPr>
              <a:t>D</a:t>
            </a:r>
            <a:r>
              <a:rPr lang="cs-CZ" sz="2400" b="0" dirty="0" err="1">
                <a:solidFill>
                  <a:srgbClr val="111111"/>
                </a:solidFill>
                <a:effectLst/>
                <a:latin typeface="NonBreakingSpaceOverride"/>
              </a:rPr>
              <a:t>emarketizace</a:t>
            </a:r>
            <a:r>
              <a:rPr lang="cs-CZ" sz="2400" b="0" dirty="0">
                <a:solidFill>
                  <a:srgbClr val="111111"/>
                </a:solidFill>
                <a:effectLst/>
                <a:latin typeface="NonBreakingSpaceOverride"/>
              </a:rPr>
              <a:t>“, zaměření na změnu skladby turistů</a:t>
            </a:r>
          </a:p>
          <a:p>
            <a:r>
              <a:rPr lang="cs-CZ" sz="2400" dirty="0">
                <a:solidFill>
                  <a:srgbClr val="111111"/>
                </a:solidFill>
                <a:latin typeface="NonBreakingSpaceOverride"/>
              </a:rPr>
              <a:t>Diverzifikace turistických cílů</a:t>
            </a:r>
            <a:endParaRPr lang="cs-CZ" sz="2400" b="0" dirty="0">
              <a:solidFill>
                <a:srgbClr val="111111"/>
              </a:solidFill>
              <a:effectLst/>
              <a:latin typeface="NonBreakingSpaceOverride"/>
            </a:endParaRPr>
          </a:p>
          <a:p>
            <a:r>
              <a:rPr lang="cs-CZ" sz="2400" dirty="0">
                <a:solidFill>
                  <a:srgbClr val="111111"/>
                </a:solidFill>
                <a:latin typeface="NonBreakingSpaceOverride"/>
              </a:rPr>
              <a:t>Snaha o udržitelný turizmus</a:t>
            </a:r>
            <a:endParaRPr lang="cs-CZ" sz="2400" b="0" dirty="0">
              <a:solidFill>
                <a:srgbClr val="111111"/>
              </a:solidFill>
              <a:effectLst/>
              <a:latin typeface="NonBreakingSpaceOverride"/>
            </a:endParaRPr>
          </a:p>
          <a:p>
            <a:endParaRPr lang="cs-CZ" b="0" dirty="0">
              <a:solidFill>
                <a:srgbClr val="111111"/>
              </a:solidFill>
              <a:effectLst/>
              <a:latin typeface="NonBreakingSpaceOverride"/>
            </a:endParaRPr>
          </a:p>
          <a:p>
            <a:endParaRPr lang="cs-CZ" b="0" dirty="0">
              <a:solidFill>
                <a:srgbClr val="111111"/>
              </a:solidFill>
              <a:effectLst/>
              <a:latin typeface="NonBreakingSpaceOverride"/>
            </a:endParaRPr>
          </a:p>
          <a:p>
            <a:endParaRPr lang="sk-SK" b="0" dirty="0">
              <a:solidFill>
                <a:srgbClr val="111111"/>
              </a:solidFill>
              <a:effectLst/>
              <a:latin typeface="NonBreakingSpaceOverride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38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1C2CD72-B4D3-E122-6B40-09F12BF9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1" y="0"/>
            <a:ext cx="9704718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514BB50-96C3-C417-AF0E-E974FB230707}"/>
              </a:ext>
            </a:extLst>
          </p:cNvPr>
          <p:cNvSpPr txBox="1"/>
          <p:nvPr/>
        </p:nvSpPr>
        <p:spPr>
          <a:xfrm>
            <a:off x="10105078" y="0"/>
            <a:ext cx="2086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https://www.e-unwto.org/pb-assets/unwto/Overtourism_Factsheet.pdf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93E19D0-2BFE-259A-5D4D-37E8F68F68EC}"/>
              </a:ext>
            </a:extLst>
          </p:cNvPr>
          <p:cNvSpPr txBox="1"/>
          <p:nvPr/>
        </p:nvSpPr>
        <p:spPr>
          <a:xfrm>
            <a:off x="10105077" y="6119336"/>
            <a:ext cx="20869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http://www.crosto.hr/files/file/UNWTO-overtourism.pdf</a:t>
            </a:r>
          </a:p>
        </p:txBody>
      </p:sp>
    </p:spTree>
    <p:extLst>
      <p:ext uri="{BB962C8B-B14F-4D97-AF65-F5344CB8AC3E}">
        <p14:creationId xmlns:p14="http://schemas.microsoft.com/office/powerpoint/2010/main" val="114599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C2F88-E13E-DD6E-64AC-B55A5765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Jižní Evropy?</a:t>
            </a:r>
          </a:p>
        </p:txBody>
      </p:sp>
    </p:spTree>
    <p:extLst>
      <p:ext uri="{BB962C8B-B14F-4D97-AF65-F5344CB8AC3E}">
        <p14:creationId xmlns:p14="http://schemas.microsoft.com/office/powerpoint/2010/main" val="100340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8F5F-6BF5-6B04-4C18-860C1AA35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7F20B-EFC6-5C76-CECF-CD02D26F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řešit </a:t>
            </a:r>
            <a:r>
              <a:rPr lang="cs-CZ" b="1" dirty="0" err="1"/>
              <a:t>overturizmus</a:t>
            </a:r>
            <a:r>
              <a:rPr lang="cs-CZ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22D382-2957-7CAD-B2E4-BB49A6AF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„Cestovní ruch by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měl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být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součástí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širšího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systému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řízení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který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musí mimo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jiné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zohledňovat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dopravu a mobilitu,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zachování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veřejných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prostranství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místního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hospodářství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bydlení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další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aspekty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každodenního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života. Zásadní význam má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výzkum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plánování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těsný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průběžný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dialog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mezi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správci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měst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turistickým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průmyslem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občanskými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společnostmi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místními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obyvateli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.</a:t>
            </a:r>
            <a:b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</a:b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Možná, že je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nadměrný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turismus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příznakem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současné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éry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bezprecedentního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dostatku 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hypermobility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důsledkem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pozdního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kapitalismu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. Musíme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naléhavě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přehodnotit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způsob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jakým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se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města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vyvíjejí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abychom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udrželi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práva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jejich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 </a:t>
            </a:r>
            <a:r>
              <a:rPr lang="sk-SK" sz="2400" b="0" i="1" dirty="0" err="1">
                <a:solidFill>
                  <a:srgbClr val="111111"/>
                </a:solidFill>
                <a:effectLst/>
                <a:latin typeface="NonBreakingSpaceOverride"/>
              </a:rPr>
              <a:t>obyvatel</a:t>
            </a:r>
            <a:r>
              <a:rPr lang="sk-SK" sz="2400" b="0" i="1" dirty="0">
                <a:solidFill>
                  <a:srgbClr val="111111"/>
                </a:solidFill>
                <a:effectLst/>
                <a:latin typeface="NonBreakingSpaceOverride"/>
              </a:rPr>
              <a:t>,“ </a:t>
            </a:r>
            <a:r>
              <a:rPr lang="sk-SK" sz="2400" b="0" i="0" dirty="0">
                <a:solidFill>
                  <a:srgbClr val="111111"/>
                </a:solidFill>
                <a:effectLst/>
                <a:latin typeface="NonBreakingSpaceOverride"/>
              </a:rPr>
              <a:t>(</a:t>
            </a:r>
            <a:r>
              <a:rPr lang="sk-SK" sz="2400" b="0" i="0" dirty="0" err="1">
                <a:solidFill>
                  <a:srgbClr val="111111"/>
                </a:solidFill>
                <a:effectLst/>
                <a:latin typeface="NonBreakingSpaceOverride"/>
              </a:rPr>
              <a:t>Milano</a:t>
            </a:r>
            <a:r>
              <a:rPr lang="sk-SK" sz="2400" b="0" i="0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0" dirty="0" err="1">
                <a:solidFill>
                  <a:srgbClr val="111111"/>
                </a:solidFill>
                <a:effectLst/>
                <a:latin typeface="NonBreakingSpaceOverride"/>
              </a:rPr>
              <a:t>Cheer</a:t>
            </a:r>
            <a:r>
              <a:rPr lang="sk-SK" sz="2400" b="0" i="0" dirty="0">
                <a:solidFill>
                  <a:srgbClr val="111111"/>
                </a:solidFill>
                <a:effectLst/>
                <a:latin typeface="NonBreakingSpaceOverride"/>
              </a:rPr>
              <a:t>, </a:t>
            </a:r>
            <a:r>
              <a:rPr lang="sk-SK" sz="2400" b="0" i="0" dirty="0" err="1">
                <a:solidFill>
                  <a:srgbClr val="111111"/>
                </a:solidFill>
                <a:effectLst/>
                <a:latin typeface="NonBreakingSpaceOverride"/>
              </a:rPr>
              <a:t>Novelli</a:t>
            </a:r>
            <a:r>
              <a:rPr lang="sk-SK" sz="2400" b="0" i="0" dirty="0">
                <a:solidFill>
                  <a:srgbClr val="111111"/>
                </a:solidFill>
                <a:effectLst/>
                <a:latin typeface="NonBreakingSpaceOverride"/>
              </a:rPr>
              <a:t>, 2018)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18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/Graffiti - 'Tourists Go Home' graffiti in Barcelona">
            <a:extLst>
              <a:ext uri="{FF2B5EF4-FFF2-40B4-BE49-F238E27FC236}">
                <a16:creationId xmlns:a16="http://schemas.microsoft.com/office/drawing/2014/main" id="{F772759B-3D2B-B037-9B54-9E5C88034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-7025"/>
            <a:ext cx="9153366" cy="68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5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DBA42-F64C-3B0D-5DCE-7C85DE90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1101A5-DD44-6D81-E062-94C8440F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6886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hlinkClick r:id="rId2"/>
              </a:rPr>
              <a:t>https://socialniteorie.cz/nadmerny-turismus-jako-globalni-rostouci-problem/</a:t>
            </a:r>
            <a:endParaRPr lang="sk-SK" dirty="0"/>
          </a:p>
          <a:p>
            <a:r>
              <a:rPr lang="sk-SK" dirty="0">
                <a:hlinkClick r:id="rId3"/>
              </a:rPr>
              <a:t>https://spravy.rtvs.sk/2024/07/mnohe-turisticke-destinacie-su-preplnene-miestni-obyvatelia-protestuju-v-mestach-po-celej-europe/</a:t>
            </a:r>
            <a:endParaRPr lang="sk-SK" dirty="0"/>
          </a:p>
          <a:p>
            <a:r>
              <a:rPr lang="sk-SK" dirty="0">
                <a:hlinkClick r:id="rId4"/>
              </a:rPr>
              <a:t>https://dennikn.sk/minuta/4115332/</a:t>
            </a:r>
            <a:endParaRPr lang="sk-SK" dirty="0"/>
          </a:p>
          <a:p>
            <a:r>
              <a:rPr lang="sk-SK" dirty="0">
                <a:hlinkClick r:id="rId5"/>
              </a:rPr>
              <a:t>https://www.novinky.cz/clanek/cestovani-florencie-pokracuje-v-tazeni-proti-turistum-chysta-dalsi-zakazy-40497277</a:t>
            </a:r>
            <a:endParaRPr lang="sk-SK" dirty="0"/>
          </a:p>
          <a:p>
            <a:r>
              <a:rPr lang="sk-SK" dirty="0">
                <a:hlinkClick r:id="rId6"/>
              </a:rPr>
              <a:t>https://www.independent.co.uk/travel/sustainable-travel/destinations-cracking-down-overtourism-venice-b2587510.html</a:t>
            </a:r>
            <a:endParaRPr lang="sk-SK" dirty="0"/>
          </a:p>
          <a:p>
            <a:r>
              <a:rPr lang="sk-SK" dirty="0">
                <a:hlinkClick r:id="rId7"/>
              </a:rPr>
              <a:t>https://www.youtube.com/watch?v=l1WJsGNqoeo&amp;t=56s</a:t>
            </a:r>
            <a:endParaRPr lang="sk-SK" dirty="0"/>
          </a:p>
          <a:p>
            <a:r>
              <a:rPr lang="sk-SK" dirty="0">
                <a:hlinkClick r:id="rId8"/>
              </a:rPr>
              <a:t>http://www.crosto.hr/files/file/UNWTO-overtourism.pdf</a:t>
            </a:r>
            <a:endParaRPr lang="sk-SK" dirty="0"/>
          </a:p>
          <a:p>
            <a:r>
              <a:rPr lang="sk-SK" dirty="0">
                <a:hlinkClick r:id="rId9"/>
              </a:rPr>
              <a:t>https://www.e-unwto.org/pb-assets/unwto/Overtourism_Factsheet.pdf</a:t>
            </a:r>
            <a:endParaRPr lang="sk-SK" dirty="0"/>
          </a:p>
          <a:p>
            <a:r>
              <a:rPr lang="sk-SK" dirty="0">
                <a:hlinkClick r:id="rId10"/>
              </a:rPr>
              <a:t>https://www.seznamzpravy.cz/clanek/magazin-cestovani-bude-cestovani-jen-pro-vyvolene-dnes-se-rozhoduje-jak-budeme-cestovat-zitra-257906</a:t>
            </a:r>
            <a:endParaRPr lang="sk-SK" dirty="0"/>
          </a:p>
          <a:p>
            <a:r>
              <a:rPr lang="sk-SK" dirty="0">
                <a:hlinkClick r:id="rId11"/>
              </a:rPr>
              <a:t>https://ct24.ceskatelevize.cz/clanek/ekonomika/zpoplatnit-ci-regulovat-zeme-se-snazi-krotit-nadmernou-turistiku-355576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525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0D48-1CA5-659D-58A9-8A7F72B21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7EF8A-197B-CAA8-7419-15B5B169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Jižní Evropy</a:t>
            </a:r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id="{39F800DE-B73C-82A8-37F8-DEB425C85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48" y="1270000"/>
            <a:ext cx="9288103" cy="5064919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629F1F2-5C57-E15B-2A10-4D6FC65E5F72}"/>
              </a:ext>
            </a:extLst>
          </p:cNvPr>
          <p:cNvSpPr txBox="1"/>
          <p:nvPr/>
        </p:nvSpPr>
        <p:spPr>
          <a:xfrm>
            <a:off x="1925465" y="6334919"/>
            <a:ext cx="7348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https://eac-consulting.de/the-resurrection-of-southern-europe/</a:t>
            </a:r>
          </a:p>
        </p:txBody>
      </p:sp>
    </p:spTree>
    <p:extLst>
      <p:ext uri="{BB962C8B-B14F-4D97-AF65-F5344CB8AC3E}">
        <p14:creationId xmlns:p14="http://schemas.microsoft.com/office/powerpoint/2010/main" val="312091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4BAD9-A21C-B957-2C1E-AE6C9F0A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617BF-C3E4-E88F-527B-F93865F5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Jižní Evropy</a:t>
            </a:r>
          </a:p>
        </p:txBody>
      </p:sp>
      <p:pic>
        <p:nvPicPr>
          <p:cNvPr id="9" name="Zástupný objekt pre obsah 8" descr="Obrázok, na ktorom je mapa&#10;&#10;Automaticky generovaný popis">
            <a:extLst>
              <a:ext uri="{FF2B5EF4-FFF2-40B4-BE49-F238E27FC236}">
                <a16:creationId xmlns:a16="http://schemas.microsoft.com/office/drawing/2014/main" id="{F30F13CF-8601-991F-C50E-EE452944C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98" y="1270000"/>
            <a:ext cx="7338481" cy="5612792"/>
          </a:xfr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E14F0A97-49B5-5C38-BEC5-FA38AEB5B78A}"/>
              </a:ext>
            </a:extLst>
          </p:cNvPr>
          <p:cNvSpPr txBox="1"/>
          <p:nvPr/>
        </p:nvSpPr>
        <p:spPr>
          <a:xfrm>
            <a:off x="8564879" y="5963245"/>
            <a:ext cx="3627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https://en.wikipedia.org/wiki/File:Europe_subregion_map_world_factbook.svg</a:t>
            </a:r>
          </a:p>
        </p:txBody>
      </p:sp>
    </p:spTree>
    <p:extLst>
      <p:ext uri="{BB962C8B-B14F-4D97-AF65-F5344CB8AC3E}">
        <p14:creationId xmlns:p14="http://schemas.microsoft.com/office/powerpoint/2010/main" val="318496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BCA2-4786-18B6-AC2E-C19C6AACA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9B43A-59E9-90B0-87A2-086CA037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Jižní Evropy</a:t>
            </a:r>
          </a:p>
        </p:txBody>
      </p:sp>
      <p:pic>
        <p:nvPicPr>
          <p:cNvPr id="7" name="Zástupný objekt pre obsah 6" descr="Obrázok, na ktorom je mapa, text, atlas&#10;&#10;Automaticky generovaný popis">
            <a:extLst>
              <a:ext uri="{FF2B5EF4-FFF2-40B4-BE49-F238E27FC236}">
                <a16:creationId xmlns:a16="http://schemas.microsoft.com/office/drawing/2014/main" id="{B90CB233-8F47-22E6-24E9-A8D92D2AF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8281"/>
            <a:ext cx="7735146" cy="5382373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76A03794-9151-F635-F058-8948E78F49D1}"/>
              </a:ext>
            </a:extLst>
          </p:cNvPr>
          <p:cNvSpPr txBox="1"/>
          <p:nvPr/>
        </p:nvSpPr>
        <p:spPr>
          <a:xfrm>
            <a:off x="8412481" y="6211669"/>
            <a:ext cx="377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https://en.wikipedia.org/wiki/File:European_Regions_EuroVoc.png</a:t>
            </a:r>
          </a:p>
        </p:txBody>
      </p:sp>
    </p:spTree>
    <p:extLst>
      <p:ext uri="{BB962C8B-B14F-4D97-AF65-F5344CB8AC3E}">
        <p14:creationId xmlns:p14="http://schemas.microsoft.com/office/powerpoint/2010/main" val="384072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DAFF7-E3FB-BDE2-C480-6FEC4EE9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813E6-E731-644C-8B75-017503FD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Jižní Evropy</a:t>
            </a:r>
          </a:p>
        </p:txBody>
      </p:sp>
      <p:pic>
        <p:nvPicPr>
          <p:cNvPr id="7" name="Zástupný objekt pre obsah 6" descr="Obrázok, na ktorom je mapa, text&#10;&#10;Automaticky generovaný popis">
            <a:extLst>
              <a:ext uri="{FF2B5EF4-FFF2-40B4-BE49-F238E27FC236}">
                <a16:creationId xmlns:a16="http://schemas.microsoft.com/office/drawing/2014/main" id="{B839CF2F-ABFD-D4BE-74A6-1FFB29547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0" y="1270000"/>
            <a:ext cx="7331245" cy="5606247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24AB54CC-C0B1-0BA0-AB43-48A000F9A4B3}"/>
              </a:ext>
            </a:extLst>
          </p:cNvPr>
          <p:cNvSpPr txBox="1"/>
          <p:nvPr/>
        </p:nvSpPr>
        <p:spPr>
          <a:xfrm>
            <a:off x="8227695" y="5952917"/>
            <a:ext cx="3964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https://en.wikipedia.org/wiki/File:Europe_subregion_map_UN_geoscheme.svg</a:t>
            </a:r>
          </a:p>
        </p:txBody>
      </p:sp>
    </p:spTree>
    <p:extLst>
      <p:ext uri="{BB962C8B-B14F-4D97-AF65-F5344CB8AC3E}">
        <p14:creationId xmlns:p14="http://schemas.microsoft.com/office/powerpoint/2010/main" val="392792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79BB-ABB7-EBCB-29C3-0B00A7B5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87F1-5009-FBF8-B1BE-0905C1BB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Místopis, FG a SG 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B04648-9B6D-9988-1CCA-6DCE31711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https://play.google.com/store/apps/details?id=com.age.europe.appspot&amp;hl=cs</a:t>
            </a:r>
            <a:endParaRPr lang="cs-CZ" dirty="0"/>
          </a:p>
          <a:p>
            <a:r>
              <a:rPr lang="cs-CZ" dirty="0">
                <a:hlinkClick r:id="rId3"/>
              </a:rPr>
              <a:t>https://atlas.mapy.cz/?p=000101&amp;id=povrch-zeme&amp;n=m&amp;z=2.3&amp;x=0.000&amp;y=0.000&amp;m=m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91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40DE-4A5F-3F5A-8774-C093386B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655C7-2F4F-FFAF-B9B6-66B831288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Téma: </a:t>
            </a:r>
            <a:r>
              <a:rPr lang="cs-CZ" b="1" dirty="0" err="1"/>
              <a:t>Overturismus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F83729-3914-35C0-E83F-526C746A0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Ze0169 Regionální geografie Evropy, podzim 2024, Jozef LOPUCH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02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720E9-4D24-9765-C5EE-F49076853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FD590-C0C2-3609-36B2-885604B8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</a:t>
            </a:r>
            <a:r>
              <a:rPr lang="cs-CZ" b="1" dirty="0" err="1"/>
              <a:t>overturismus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379455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132</TotalTime>
  <Words>711</Words>
  <Application>Microsoft Office PowerPoint</Application>
  <PresentationFormat>Širokouhlá</PresentationFormat>
  <Paragraphs>61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NonBreakingSpaceOverride</vt:lpstr>
      <vt:lpstr>Roboto</vt:lpstr>
      <vt:lpstr>Trebuchet MS</vt:lpstr>
      <vt:lpstr>Wingdings 3</vt:lpstr>
      <vt:lpstr>Fazeta</vt:lpstr>
      <vt:lpstr>Jižní Evropa</vt:lpstr>
      <vt:lpstr>Vymezení Jižní Evropy?</vt:lpstr>
      <vt:lpstr>Vymezení Jižní Evropy</vt:lpstr>
      <vt:lpstr>Vymezení Jižní Evropy</vt:lpstr>
      <vt:lpstr>Vymezení Jižní Evropy</vt:lpstr>
      <vt:lpstr>Vymezení Jižní Evropy</vt:lpstr>
      <vt:lpstr>Místopis, FG a SG charakteristika</vt:lpstr>
      <vt:lpstr>Téma: Overturismus</vt:lpstr>
      <vt:lpstr>Co je to overturismus?</vt:lpstr>
      <vt:lpstr>Co je to overturismus?</vt:lpstr>
      <vt:lpstr>Jaké jsou místa overturizmu?</vt:lpstr>
      <vt:lpstr>Jaké jsou místa overturizmu?</vt:lpstr>
      <vt:lpstr>Jaké jsou příčiny overturizmu?</vt:lpstr>
      <vt:lpstr>Jaké jsou příčiny overturizmu?</vt:lpstr>
      <vt:lpstr>Jaké jsou dopady overturizmu?</vt:lpstr>
      <vt:lpstr>Jaké jsou dopady overturizmu?</vt:lpstr>
      <vt:lpstr>Jak řešit overturizmus?</vt:lpstr>
      <vt:lpstr>Jak řešit overturizmus?</vt:lpstr>
      <vt:lpstr>Prezentácia programu PowerPoint</vt:lpstr>
      <vt:lpstr>Jak řešit overturizmus?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Jozef Lopuch</dc:creator>
  <cp:lastModifiedBy>Jozef Lopuch</cp:lastModifiedBy>
  <cp:revision>3</cp:revision>
  <dcterms:created xsi:type="dcterms:W3CDTF">2024-11-24T22:58:13Z</dcterms:created>
  <dcterms:modified xsi:type="dcterms:W3CDTF">2024-11-25T07:09:03Z</dcterms:modified>
</cp:coreProperties>
</file>