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3" r:id="rId4"/>
    <p:sldId id="265" r:id="rId5"/>
    <p:sldId id="257" r:id="rId6"/>
    <p:sldId id="285" r:id="rId7"/>
    <p:sldId id="284" r:id="rId8"/>
    <p:sldId id="286" r:id="rId9"/>
    <p:sldId id="282" r:id="rId10"/>
    <p:sldId id="28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47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620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01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28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87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696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21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984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28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4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1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96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619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01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750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755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E769-CEFB-4A17-A013-909D8FAEE060}" type="datetimeFigureOut">
              <a:rPr lang="sk-SK" smtClean="0"/>
              <a:t>8. 12. 2024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C00900-7B96-46F5-A3B3-14A56954A6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9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st_of_wars_involving_Armenia" TargetMode="External"/><Relationship Id="rId3" Type="http://schemas.openxmlformats.org/officeDocument/2006/relationships/hyperlink" Target="https://oxfamilibrary.openrepository.com/bitstream/handle/10546/620473/gd-teaching-controversial-issues-290418-en.pdf?sequence=1&amp;isAllowed=y" TargetMode="External"/><Relationship Id="rId7" Type="http://schemas.openxmlformats.org/officeDocument/2006/relationships/hyperlink" Target="https://en.wikipedia.org/wiki/List_of_wars_involving_Azerbaijan" TargetMode="External"/><Relationship Id="rId2" Type="http://schemas.openxmlformats.org/officeDocument/2006/relationships/hyperlink" Target="https://geography.org.uk/ite/initial-teacher-education/geography-support-for-trainees-and-ects/learning-to-teach-secondary-geography/geography-subject-teaching-and-curriculum/resources/media-literacy-and-the-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wars_involving_Georgia_(country)" TargetMode="External"/><Relationship Id="rId5" Type="http://schemas.openxmlformats.org/officeDocument/2006/relationships/hyperlink" Target="https://en.wikipedia.org/wiki/List_of_wars_involving_Russia" TargetMode="External"/><Relationship Id="rId4" Type="http://schemas.openxmlformats.org/officeDocument/2006/relationships/hyperlink" Target="https://www.bbc.co.uk/bitesize/articles/zjqwjsg#zdtxtrd" TargetMode="External"/><Relationship Id="rId9" Type="http://schemas.openxmlformats.org/officeDocument/2006/relationships/hyperlink" Target="https://is.muni.cz/auth/th/bi6bk/Diplomova_prace_Ondrej_Prazak_zyl9g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E3AAD-3DDC-A0EF-9FFC-5C49AB856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Východní Evropa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BA1D0B-739B-5BFA-0752-DD39F497D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Ze0169 Regionální geografie Evropy, podzim 2024, Jozef LOPUCH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59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D6D6A839-9CC5-162E-6D88-72C755A4192E}"/>
              </a:ext>
            </a:extLst>
          </p:cNvPr>
          <p:cNvSpPr txBox="1"/>
          <p:nvPr/>
        </p:nvSpPr>
        <p:spPr>
          <a:xfrm>
            <a:off x="9681998" y="6083101"/>
            <a:ext cx="2610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0" i="0" dirty="0">
                <a:solidFill>
                  <a:srgbClr val="3A3A3A"/>
                </a:solidFill>
                <a:effectLst/>
                <a:latin typeface="-apple-system"/>
              </a:rPr>
              <a:t>René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-apple-system"/>
              </a:rPr>
              <a:t>Georges</a:t>
            </a:r>
            <a:r>
              <a:rPr lang="sk-SK" b="0" i="0" dirty="0">
                <a:solidFill>
                  <a:srgbClr val="3A3A3A"/>
                </a:solidFill>
                <a:effectLst/>
                <a:latin typeface="-apple-system"/>
              </a:rPr>
              <a:t>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-apple-system"/>
              </a:rPr>
              <a:t>Hermann</a:t>
            </a:r>
            <a:r>
              <a:rPr lang="sk-SK" b="0" i="0" dirty="0">
                <a:solidFill>
                  <a:srgbClr val="3A3A3A"/>
                </a:solidFill>
                <a:effectLst/>
                <a:latin typeface="-apple-system"/>
              </a:rPr>
              <a:t>-Paul, 1899</a:t>
            </a:r>
            <a:endParaRPr lang="sk-SK" dirty="0"/>
          </a:p>
        </p:txBody>
      </p:sp>
      <p:pic>
        <p:nvPicPr>
          <p:cNvPr id="7" name="Obrázok 6" descr="Obrázok, na ktorom je náčrt, kresba, umenie, ilustrácia&#10;&#10;Automaticky generovaný popis">
            <a:extLst>
              <a:ext uri="{FF2B5EF4-FFF2-40B4-BE49-F238E27FC236}">
                <a16:creationId xmlns:a16="http://schemas.microsoft.com/office/drawing/2014/main" id="{A9215FE2-0656-D3AA-968B-D39C2CDD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1" y="0"/>
            <a:ext cx="885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601A-D433-4B0A-0E19-BB556297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EBF8A-9CA5-8CA6-970F-4A7954F0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9891C0-E83B-2B69-CA8E-5E7F2822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5426"/>
            <a:ext cx="8596668" cy="497205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https://geography.org.uk/ite/initial-teacher-education/geography-support-for-trainees-and-ects/learning-to-teach-secondary-geography/geography-subject-teaching-and-curriculum/resources/media-literacy-and-the-web/</a:t>
            </a:r>
            <a:endParaRPr lang="sk-SK" dirty="0"/>
          </a:p>
          <a:p>
            <a:r>
              <a:rPr lang="sk-SK" dirty="0">
                <a:hlinkClick r:id="rId3"/>
              </a:rPr>
              <a:t>https://oxfamilibrary.openrepository.com/bitstream/handle/10546/620473/gd-teaching-controversial-issues-290418-en.pdf?sequence=1&amp;isAllowed=y</a:t>
            </a:r>
            <a:endParaRPr lang="sk-SK" dirty="0"/>
          </a:p>
          <a:p>
            <a:r>
              <a:rPr lang="sk-SK" dirty="0">
                <a:hlinkClick r:id="rId4"/>
              </a:rPr>
              <a:t>https://www.bbc.co.uk/bitesize/articles/zjqwjsg#zdtxtrd</a:t>
            </a:r>
            <a:endParaRPr lang="sk-SK" dirty="0"/>
          </a:p>
          <a:p>
            <a:r>
              <a:rPr lang="sk-SK" dirty="0">
                <a:hlinkClick r:id="rId5"/>
              </a:rPr>
              <a:t>https://en.wikipedia.org/wiki/List_of_wars_involving_Russia</a:t>
            </a:r>
            <a:endParaRPr lang="sk-SK" dirty="0"/>
          </a:p>
          <a:p>
            <a:r>
              <a:rPr lang="sk-SK" dirty="0">
                <a:hlinkClick r:id="rId6"/>
              </a:rPr>
              <a:t>https://en.wikipedia.org/wiki/List_of_wars_involving_Georgia_(country)</a:t>
            </a:r>
            <a:endParaRPr lang="sk-SK" dirty="0"/>
          </a:p>
          <a:p>
            <a:r>
              <a:rPr lang="sk-SK" dirty="0">
                <a:hlinkClick r:id="rId7"/>
              </a:rPr>
              <a:t>https://en.wikipedia.org/wiki/List_of_wars_involving_Azerbaijan</a:t>
            </a:r>
            <a:endParaRPr lang="sk-SK" dirty="0"/>
          </a:p>
          <a:p>
            <a:r>
              <a:rPr lang="sk-SK" dirty="0">
                <a:hlinkClick r:id="rId8"/>
              </a:rPr>
              <a:t>https://en.wikipedia.org/wiki/List_of_wars_involving_Armenia</a:t>
            </a:r>
            <a:endParaRPr lang="sk-SK" dirty="0"/>
          </a:p>
          <a:p>
            <a:r>
              <a:rPr lang="sk-SK" dirty="0">
                <a:hlinkClick r:id="rId9"/>
              </a:rPr>
              <a:t>https://is.muni.cz/auth/th/bi6bk/Diplomova_prace_Ondrej_Prazak_zyl9g.pdf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05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C2F88-E13E-DD6E-64AC-B55A5765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Východní Evropy?</a:t>
            </a:r>
          </a:p>
        </p:txBody>
      </p:sp>
    </p:spTree>
    <p:extLst>
      <p:ext uri="{BB962C8B-B14F-4D97-AF65-F5344CB8AC3E}">
        <p14:creationId xmlns:p14="http://schemas.microsoft.com/office/powerpoint/2010/main" val="100340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CD730-63D3-46E2-7972-0E37EC21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38BF-4BBA-5983-7848-244D53FB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Východní Evropy?</a:t>
            </a:r>
          </a:p>
        </p:txBody>
      </p:sp>
      <p:pic>
        <p:nvPicPr>
          <p:cNvPr id="4" name="Obrázok 3" descr="Obrázok, na ktorom je text, mapa, atlas, diagram&#10;&#10;Automaticky generovaný popis">
            <a:extLst>
              <a:ext uri="{FF2B5EF4-FFF2-40B4-BE49-F238E27FC236}">
                <a16:creationId xmlns:a16="http://schemas.microsoft.com/office/drawing/2014/main" id="{C6563D44-8334-B1D5-B098-8769E7AF9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94111"/>
            <a:ext cx="10437706" cy="54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3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40DE-4A5F-3F5A-8774-C093386B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655C7-2F4F-FFAF-B9B6-66B831288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Téma: Konflikty a jejich imaginace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F83729-3914-35C0-E83F-526C746A0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Ze0169 Regionální geografie Evropy, podzim 2024, Jozef LOPUCH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02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DBA42-F64C-3B0D-5DCE-7C85DE90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Konflikty v Ruském makroregionu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1101A5-DD44-6D81-E062-94C8440F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6886"/>
          </a:xfrm>
        </p:spPr>
        <p:txBody>
          <a:bodyPr>
            <a:normAutofit/>
          </a:bodyPr>
          <a:lstStyle/>
          <a:p>
            <a:r>
              <a:rPr lang="cs-CZ" dirty="0"/>
              <a:t>Které konflikty od 90. let si v regionu pamatujete?</a:t>
            </a:r>
          </a:p>
          <a:p>
            <a:r>
              <a:rPr lang="cs-CZ" dirty="0"/>
              <a:t>Co si o nich pamatujete? </a:t>
            </a:r>
          </a:p>
          <a:p>
            <a:r>
              <a:rPr lang="cs-CZ" dirty="0"/>
              <a:t>Které si pamatujete více a které méně?</a:t>
            </a:r>
          </a:p>
        </p:txBody>
      </p:sp>
    </p:spTree>
    <p:extLst>
      <p:ext uri="{BB962C8B-B14F-4D97-AF65-F5344CB8AC3E}">
        <p14:creationId xmlns:p14="http://schemas.microsoft.com/office/powerpoint/2010/main" val="99525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EA1D2-F70D-C53F-28EA-ED14961E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AB55F-2F62-3516-823E-36C3EBE2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Konflikty v Ruském makroregionu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F62154-7FA4-54DB-B10E-93B13DEE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0699"/>
            <a:ext cx="8596668" cy="4676775"/>
          </a:xfrm>
        </p:spPr>
        <p:txBody>
          <a:bodyPr>
            <a:normAutofit/>
          </a:bodyPr>
          <a:lstStyle/>
          <a:p>
            <a:r>
              <a:rPr lang="cs-CZ" dirty="0"/>
              <a:t>První válka o Náhorní Karabach (1988–1994)</a:t>
            </a:r>
          </a:p>
          <a:p>
            <a:r>
              <a:rPr lang="cs-CZ" dirty="0"/>
              <a:t>Gruzínská občanská válka (1991–1993)</a:t>
            </a:r>
          </a:p>
          <a:p>
            <a:r>
              <a:rPr lang="cs-CZ" dirty="0"/>
              <a:t>(První) Válka v Jižní </a:t>
            </a:r>
            <a:r>
              <a:rPr lang="cs-CZ" dirty="0" err="1"/>
              <a:t>Osetii</a:t>
            </a:r>
            <a:r>
              <a:rPr lang="cs-CZ" dirty="0"/>
              <a:t> (1991-1992)</a:t>
            </a:r>
          </a:p>
          <a:p>
            <a:r>
              <a:rPr lang="cs-CZ" dirty="0"/>
              <a:t>Válka v Podněstří (1992)</a:t>
            </a:r>
          </a:p>
          <a:p>
            <a:r>
              <a:rPr lang="cs-CZ" dirty="0"/>
              <a:t>Válka v Abcházii (1992–1993)</a:t>
            </a:r>
          </a:p>
          <a:p>
            <a:r>
              <a:rPr lang="cs-CZ" dirty="0"/>
              <a:t>Občanská válka v Tádžikistánu (1992–1997)</a:t>
            </a:r>
          </a:p>
          <a:p>
            <a:r>
              <a:rPr lang="cs-CZ" dirty="0"/>
              <a:t>První čečenská válka (1994–1996)</a:t>
            </a:r>
          </a:p>
          <a:p>
            <a:r>
              <a:rPr lang="cs-CZ" dirty="0"/>
              <a:t>Válka v Abcházii (1998)</a:t>
            </a:r>
          </a:p>
          <a:p>
            <a:r>
              <a:rPr lang="cs-CZ" dirty="0"/>
              <a:t>Válka v Dagestánu (1999)</a:t>
            </a:r>
          </a:p>
          <a:p>
            <a:r>
              <a:rPr lang="cs-CZ" dirty="0"/>
              <a:t>Druhá čečenská válka (1999–2009)</a:t>
            </a:r>
          </a:p>
          <a:p>
            <a:r>
              <a:rPr lang="cs-CZ" dirty="0"/>
              <a:t>(Druhá) Válka v Jižní </a:t>
            </a:r>
            <a:r>
              <a:rPr lang="cs-CZ" dirty="0" err="1"/>
              <a:t>Osetii</a:t>
            </a:r>
            <a:r>
              <a:rPr lang="cs-CZ" dirty="0"/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290105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98453-179C-E08F-7A5C-282595E59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CDBF5-082C-0B71-CFE6-B01EA8C8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Konflikty v Ruském makroregionu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F432E4-FE2F-B64D-3A34-AC83CA54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9725"/>
            <a:ext cx="8596668" cy="4857750"/>
          </a:xfrm>
        </p:spPr>
        <p:txBody>
          <a:bodyPr>
            <a:normAutofit/>
          </a:bodyPr>
          <a:lstStyle/>
          <a:p>
            <a:r>
              <a:rPr lang="cs-CZ" dirty="0"/>
              <a:t>Rusko-ukrajinská válka (2014–)</a:t>
            </a:r>
          </a:p>
          <a:p>
            <a:r>
              <a:rPr lang="cs-CZ" dirty="0"/>
              <a:t>Bitva o Náhorní Karabach (2016)</a:t>
            </a:r>
          </a:p>
          <a:p>
            <a:r>
              <a:rPr lang="cs-CZ" dirty="0"/>
              <a:t>Druhá válka o Náhorní Karabach (2020)</a:t>
            </a:r>
          </a:p>
          <a:p>
            <a:r>
              <a:rPr lang="cs-CZ" dirty="0"/>
              <a:t>Ruská invaze na Ukrajinu (2022)</a:t>
            </a:r>
          </a:p>
          <a:p>
            <a:r>
              <a:rPr lang="cs-CZ" dirty="0"/>
              <a:t>Třetí válka o Náhorní Karabach (19.–20. září 2023)</a:t>
            </a:r>
          </a:p>
        </p:txBody>
      </p:sp>
    </p:spTree>
    <p:extLst>
      <p:ext uri="{BB962C8B-B14F-4D97-AF65-F5344CB8AC3E}">
        <p14:creationId xmlns:p14="http://schemas.microsoft.com/office/powerpoint/2010/main" val="186503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96576-57E7-2538-E331-D88584B8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3D659-1D30-F255-E20B-8A06B545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Konflikty v Ruském makroregionu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1FA9135-D0A8-A35A-18E1-A1E42967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84406"/>
            <a:ext cx="7850691" cy="99545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44EBF31-5368-C38C-6106-3B8A453A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20" y="2565375"/>
            <a:ext cx="7242838" cy="86362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3D766B6-E4AC-6992-A26B-E48998DC9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37" y="3514513"/>
            <a:ext cx="5419023" cy="118025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57B8457-BB5B-8BED-1FD9-F6C1E2AD8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171" y="3640616"/>
            <a:ext cx="6090387" cy="129173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E96E8A-01EF-6EF6-C55F-AADF3027C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75" y="4932349"/>
            <a:ext cx="4536285" cy="175922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2A1B7AE-B682-0302-FF9E-A0A82F2C2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171" y="5269169"/>
            <a:ext cx="6284201" cy="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893B9-35D5-8DBC-11A7-873CA17E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5F4BA-E7ED-106D-330A-4AA10416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učit o konfliktech?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26B814-7DD7-5062-0C82-8E6FA8E0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6886"/>
          </a:xfrm>
        </p:spPr>
        <p:txBody>
          <a:bodyPr>
            <a:normAutofit/>
          </a:bodyPr>
          <a:lstStyle/>
          <a:p>
            <a:r>
              <a:rPr lang="cs-CZ" dirty="0"/>
              <a:t>Máte nějaké zkušenost s výukou o konfliktech?</a:t>
            </a:r>
          </a:p>
          <a:p>
            <a:r>
              <a:rPr lang="cs-CZ" dirty="0"/>
              <a:t>Měla by se geografie zaobírat výukou o konfliktech? Proč?</a:t>
            </a:r>
          </a:p>
          <a:p>
            <a:r>
              <a:rPr lang="cs-CZ" dirty="0"/>
              <a:t>Když ano, co je podstatné, aby si z toho žáci odnesli?</a:t>
            </a:r>
          </a:p>
          <a:p>
            <a:r>
              <a:rPr lang="cs-CZ" dirty="0"/>
              <a:t>Jaká je role učitele geografie při této výuce?</a:t>
            </a:r>
          </a:p>
        </p:txBody>
      </p:sp>
    </p:spTree>
    <p:extLst>
      <p:ext uri="{BB962C8B-B14F-4D97-AF65-F5344CB8AC3E}">
        <p14:creationId xmlns:p14="http://schemas.microsoft.com/office/powerpoint/2010/main" val="10918662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1057</TotalTime>
  <Words>415</Words>
  <Application>Microsoft Office PowerPoint</Application>
  <PresentationFormat>Širokouhlá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Roboto</vt:lpstr>
      <vt:lpstr>Trebuchet MS</vt:lpstr>
      <vt:lpstr>Wingdings 3</vt:lpstr>
      <vt:lpstr>Fazeta</vt:lpstr>
      <vt:lpstr>Východní Evropa</vt:lpstr>
      <vt:lpstr>Vymezení Východní Evropy?</vt:lpstr>
      <vt:lpstr>Vymezení Východní Evropy?</vt:lpstr>
      <vt:lpstr>Téma: Konflikty a jejich imaginace</vt:lpstr>
      <vt:lpstr>Konflikty v Ruském makroregionu</vt:lpstr>
      <vt:lpstr>Konflikty v Ruském makroregionu</vt:lpstr>
      <vt:lpstr>Konflikty v Ruském makroregionu</vt:lpstr>
      <vt:lpstr>Konflikty v Ruském makroregionu</vt:lpstr>
      <vt:lpstr>Jak učit o konfliktech?</vt:lpstr>
      <vt:lpstr>Prezentácia programu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Jozef Lopuch</dc:creator>
  <cp:lastModifiedBy>Jozef Lopuch</cp:lastModifiedBy>
  <cp:revision>9</cp:revision>
  <dcterms:created xsi:type="dcterms:W3CDTF">2024-11-24T22:58:13Z</dcterms:created>
  <dcterms:modified xsi:type="dcterms:W3CDTF">2024-12-09T07:07:39Z</dcterms:modified>
</cp:coreProperties>
</file>