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78" r:id="rId7"/>
    <p:sldId id="265" r:id="rId8"/>
    <p:sldId id="257" r:id="rId9"/>
    <p:sldId id="282" r:id="rId10"/>
    <p:sldId id="280" r:id="rId11"/>
    <p:sldId id="281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47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620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01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28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87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696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21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984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2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4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15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96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19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0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50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55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E769-CEFB-4A17-A013-909D8FAEE060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C00900-7B96-46F5-A3B3-14A56954A6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94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graficke-rozhledy.cz/archiv/clanek/122/pdf" TargetMode="External"/><Relationship Id="rId3" Type="http://schemas.openxmlformats.org/officeDocument/2006/relationships/hyperlink" Target="https://www.parlamentnilisty.cz/arena/monitor/Sup-do-Afriky-Nejen-Trump-chce-deportovat-Nizozemsky-plan-764992" TargetMode="External"/><Relationship Id="rId7" Type="http://schemas.openxmlformats.org/officeDocument/2006/relationships/hyperlink" Target="https://www.sciencedirect.com/science/article/pii/S0016718521002748?via%3Dihub" TargetMode="External"/><Relationship Id="rId12" Type="http://schemas.openxmlformats.org/officeDocument/2006/relationships/hyperlink" Target="https://www.iom.int/" TargetMode="External"/><Relationship Id="rId2" Type="http://schemas.openxmlformats.org/officeDocument/2006/relationships/hyperlink" Target="https://www.parlamentnilisty.cz/arena/monitor/Prijeli-z-Izraele-na-fotbal-Do-Amsterdamu-Byla-to-Kristalova-noc-2-popsali-zazitek-7644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fonline.com/doi/full/10.1080/04353684.2022.2098156#coi-statement" TargetMode="External"/><Relationship Id="rId11" Type="http://schemas.openxmlformats.org/officeDocument/2006/relationships/hyperlink" Target="https://www.encyclopediaofmigration.org/" TargetMode="External"/><Relationship Id="rId5" Type="http://schemas.openxmlformats.org/officeDocument/2006/relationships/hyperlink" Target="https://www.voxpot.cz/bitva-o-amsterdam-krok-za-krokem-jak-probihal-stret-s-izraelskymi-fanousky/" TargetMode="External"/><Relationship Id="rId10" Type="http://schemas.openxmlformats.org/officeDocument/2006/relationships/hyperlink" Target="https://www.geograficke-rozhledy.cz/archiv/clanek/336/pdf" TargetMode="External"/><Relationship Id="rId4" Type="http://schemas.openxmlformats.org/officeDocument/2006/relationships/hyperlink" Target="https://ct24.ceskatelevize.cz/clanek/svet/pri-nasilnostech-v-amsterdamu-bylo-zraneno-deset-izraelcu-355140" TargetMode="External"/><Relationship Id="rId9" Type="http://schemas.openxmlformats.org/officeDocument/2006/relationships/hyperlink" Target="https://www.geograficke-rozhledy.cz/archiv/clanek/284/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E3AAD-3DDC-A0EF-9FFC-5C49AB856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Západní Evropa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BA1D0B-739B-5BFA-0752-DD39F497D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Ze0169 Regionální geografie Evropy, podzim 2024, Jozef LOPUCH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59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B8A55-A4E0-469E-A8F7-D6C400542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E0CF0-65CC-17C7-F237-CBC02D52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Zpravodajství o násilnostech v Amsterdamu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CA8A258-1C79-B8AD-389B-5CF8E277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886"/>
          </a:xfrm>
        </p:spPr>
        <p:txBody>
          <a:bodyPr>
            <a:normAutofit/>
          </a:bodyPr>
          <a:lstStyle/>
          <a:p>
            <a:r>
              <a:rPr lang="cs-CZ" dirty="0"/>
              <a:t>Který článek pochází ze kterého média?</a:t>
            </a:r>
          </a:p>
          <a:p>
            <a:r>
              <a:rPr lang="cs-CZ" dirty="0"/>
              <a:t>Který článek je dezinformační?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98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A6CE5A-6C30-B015-F36D-5BC2741F9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7D4B-E8CC-3754-1F55-21EEEE12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Zpravodajství o násilnostech v Amsterdamu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C758E85-0DA3-ADD7-F8BD-C97AA6474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886"/>
          </a:xfrm>
        </p:spPr>
        <p:txBody>
          <a:bodyPr>
            <a:normAutofit/>
          </a:bodyPr>
          <a:lstStyle/>
          <a:p>
            <a:r>
              <a:rPr lang="cs-CZ" dirty="0"/>
              <a:t>Který článek pochází ze kterého média?</a:t>
            </a:r>
          </a:p>
          <a:p>
            <a:r>
              <a:rPr lang="cs-CZ" dirty="0"/>
              <a:t>Který článek je dezinformační?</a:t>
            </a:r>
          </a:p>
          <a:p>
            <a:endParaRPr lang="cs-CZ" dirty="0"/>
          </a:p>
          <a:p>
            <a:r>
              <a:rPr lang="cs-CZ" dirty="0"/>
              <a:t>ČT, </a:t>
            </a:r>
            <a:r>
              <a:rPr lang="cs-CZ" dirty="0" err="1"/>
              <a:t>Voxpot</a:t>
            </a:r>
            <a:r>
              <a:rPr lang="cs-CZ" dirty="0"/>
              <a:t>, Parlamentní listy</a:t>
            </a:r>
          </a:p>
        </p:txBody>
      </p:sp>
    </p:spTree>
    <p:extLst>
      <p:ext uri="{BB962C8B-B14F-4D97-AF65-F5344CB8AC3E}">
        <p14:creationId xmlns:p14="http://schemas.microsoft.com/office/powerpoint/2010/main" val="53410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60601A-D433-4B0A-0E19-BB5562976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EBF8A-9CA5-8CA6-970F-4A7954F0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9891C0-E83B-2B69-CA8E-5E7F2822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5426"/>
            <a:ext cx="8596668" cy="4972050"/>
          </a:xfrm>
        </p:spPr>
        <p:txBody>
          <a:bodyPr>
            <a:normAutofit fontScale="92500" lnSpcReduction="20000"/>
          </a:bodyPr>
          <a:lstStyle/>
          <a:p>
            <a:r>
              <a:rPr lang="sk-SK" dirty="0">
                <a:hlinkClick r:id="rId2"/>
              </a:rPr>
              <a:t>https://www.parlamentnilisty.cz/arena/monitor/Prijeli-z-Izraele-na-fotbal-Do-Amsterdamu-Byla-to-Kristalova-noc-2-popsali-zazitek-764498</a:t>
            </a:r>
            <a:endParaRPr lang="sk-SK" dirty="0"/>
          </a:p>
          <a:p>
            <a:r>
              <a:rPr lang="sk-SK" dirty="0">
                <a:hlinkClick r:id="rId3"/>
              </a:rPr>
              <a:t>https://www.parlamentnilisty.cz/arena/monitor/Sup-do-Afriky-Nejen-Trump-chce-deportovat-Nizozemsky-plan-764992</a:t>
            </a:r>
            <a:endParaRPr lang="sk-SK" dirty="0"/>
          </a:p>
          <a:p>
            <a:r>
              <a:rPr lang="sk-SK" dirty="0">
                <a:hlinkClick r:id="rId4"/>
              </a:rPr>
              <a:t>https://ct24.ceskatelevize.cz/clanek/svet/pri-nasilnostech-v-amsterdamu-bylo-zraneno-deset-izraelcu-355140</a:t>
            </a:r>
            <a:endParaRPr lang="sk-SK" dirty="0"/>
          </a:p>
          <a:p>
            <a:r>
              <a:rPr lang="sk-SK" dirty="0">
                <a:hlinkClick r:id="rId5"/>
              </a:rPr>
              <a:t>https://www.voxpot.cz/bitva-o-amsterdam-krok-za-krokem-jak-probihal-stret-s-izraelskymi-fanousky/</a:t>
            </a:r>
            <a:endParaRPr lang="sk-SK" dirty="0"/>
          </a:p>
          <a:p>
            <a:r>
              <a:rPr lang="sk-SK" dirty="0">
                <a:hlinkClick r:id="rId6"/>
              </a:rPr>
              <a:t>https://www.tandfonline.com/doi/full/10.1080/04353684.2022.2098156#coi-statement</a:t>
            </a:r>
            <a:endParaRPr lang="sk-SK" dirty="0"/>
          </a:p>
          <a:p>
            <a:r>
              <a:rPr lang="sk-SK" dirty="0">
                <a:hlinkClick r:id="rId7"/>
              </a:rPr>
              <a:t>https://www.sciencedirect.com/science/article/pii/S0016718521002748?via%3Dihub</a:t>
            </a:r>
            <a:endParaRPr lang="sk-SK" dirty="0"/>
          </a:p>
          <a:p>
            <a:r>
              <a:rPr lang="sk-SK" dirty="0">
                <a:hlinkClick r:id="rId8"/>
              </a:rPr>
              <a:t>https://www.geograficke-rozhledy.cz/archiv/clanek/122/pdf</a:t>
            </a:r>
            <a:endParaRPr lang="sk-SK" dirty="0"/>
          </a:p>
          <a:p>
            <a:r>
              <a:rPr lang="sk-SK" dirty="0">
                <a:hlinkClick r:id="rId9"/>
              </a:rPr>
              <a:t>https://www.geograficke-rozhledy.cz/archiv/clanek/284/pdf</a:t>
            </a:r>
            <a:endParaRPr lang="sk-SK" dirty="0"/>
          </a:p>
          <a:p>
            <a:r>
              <a:rPr lang="sk-SK" dirty="0">
                <a:hlinkClick r:id="rId10"/>
              </a:rPr>
              <a:t>https://www.geograficke-rozhledy.cz/archiv/clanek/336/pdf</a:t>
            </a:r>
            <a:endParaRPr lang="sk-SK" dirty="0"/>
          </a:p>
          <a:p>
            <a:r>
              <a:rPr lang="sk-SK" dirty="0">
                <a:hlinkClick r:id="rId11"/>
              </a:rPr>
              <a:t>https://www.encyclopediaofmigration.org/</a:t>
            </a:r>
            <a:endParaRPr lang="sk-SK" dirty="0"/>
          </a:p>
          <a:p>
            <a:r>
              <a:rPr lang="sk-SK" dirty="0">
                <a:hlinkClick r:id="rId12"/>
              </a:rPr>
              <a:t>https://www.iom.int/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055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C2F88-E13E-DD6E-64AC-B55A576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Západní Evropy?</a:t>
            </a:r>
          </a:p>
        </p:txBody>
      </p:sp>
    </p:spTree>
    <p:extLst>
      <p:ext uri="{BB962C8B-B14F-4D97-AF65-F5344CB8AC3E}">
        <p14:creationId xmlns:p14="http://schemas.microsoft.com/office/powerpoint/2010/main" val="100340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4BAD9-A21C-B957-2C1E-AE6C9F0AD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617BF-C3E4-E88F-527B-F93865F5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Západní Evropy</a:t>
            </a:r>
          </a:p>
        </p:txBody>
      </p:sp>
      <p:pic>
        <p:nvPicPr>
          <p:cNvPr id="9" name="Zástupný objekt pre obsah 8" descr="Obrázok, na ktorom je mapa&#10;&#10;Automaticky generovaný popis">
            <a:extLst>
              <a:ext uri="{FF2B5EF4-FFF2-40B4-BE49-F238E27FC236}">
                <a16:creationId xmlns:a16="http://schemas.microsoft.com/office/drawing/2014/main" id="{F30F13CF-8601-991F-C50E-EE452944C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98" y="1270000"/>
            <a:ext cx="7338481" cy="5612792"/>
          </a:xfr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14F0A97-49B5-5C38-BEC5-FA38AEB5B78A}"/>
              </a:ext>
            </a:extLst>
          </p:cNvPr>
          <p:cNvSpPr txBox="1"/>
          <p:nvPr/>
        </p:nvSpPr>
        <p:spPr>
          <a:xfrm>
            <a:off x="8564879" y="5963245"/>
            <a:ext cx="36271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https://en.wikipedia.org/wiki/File:Europe_subregion_map_world_factbook.svg</a:t>
            </a:r>
          </a:p>
        </p:txBody>
      </p:sp>
    </p:spTree>
    <p:extLst>
      <p:ext uri="{BB962C8B-B14F-4D97-AF65-F5344CB8AC3E}">
        <p14:creationId xmlns:p14="http://schemas.microsoft.com/office/powerpoint/2010/main" val="318496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95BCA2-4786-18B6-AC2E-C19C6AACA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9B43A-59E9-90B0-87A2-086CA0372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Západní Evropy</a:t>
            </a:r>
          </a:p>
        </p:txBody>
      </p:sp>
      <p:pic>
        <p:nvPicPr>
          <p:cNvPr id="7" name="Zástupný objekt pre obsah 6" descr="Obrázok, na ktorom je mapa, text, atlas&#10;&#10;Automaticky generovaný popis">
            <a:extLst>
              <a:ext uri="{FF2B5EF4-FFF2-40B4-BE49-F238E27FC236}">
                <a16:creationId xmlns:a16="http://schemas.microsoft.com/office/drawing/2014/main" id="{B90CB233-8F47-22E6-24E9-A8D92D2AF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88281"/>
            <a:ext cx="7735146" cy="5382373"/>
          </a:xfr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76A03794-9151-F635-F058-8948E78F49D1}"/>
              </a:ext>
            </a:extLst>
          </p:cNvPr>
          <p:cNvSpPr txBox="1"/>
          <p:nvPr/>
        </p:nvSpPr>
        <p:spPr>
          <a:xfrm>
            <a:off x="8412481" y="6211669"/>
            <a:ext cx="3779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https://en.wikipedia.org/wiki/File:European_Regions_EuroVoc.png</a:t>
            </a:r>
          </a:p>
        </p:txBody>
      </p:sp>
    </p:spTree>
    <p:extLst>
      <p:ext uri="{BB962C8B-B14F-4D97-AF65-F5344CB8AC3E}">
        <p14:creationId xmlns:p14="http://schemas.microsoft.com/office/powerpoint/2010/main" val="384072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2DAFF7-E3FB-BDE2-C480-6FEC4EE93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813E6-E731-644C-8B75-017503FD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Západní Evropy</a:t>
            </a:r>
          </a:p>
        </p:txBody>
      </p:sp>
      <p:pic>
        <p:nvPicPr>
          <p:cNvPr id="7" name="Zástupný objekt pre obsah 6" descr="Obrázok, na ktorom je mapa, text&#10;&#10;Automaticky generovaný popis">
            <a:extLst>
              <a:ext uri="{FF2B5EF4-FFF2-40B4-BE49-F238E27FC236}">
                <a16:creationId xmlns:a16="http://schemas.microsoft.com/office/drawing/2014/main" id="{B839CF2F-ABFD-D4BE-74A6-1FFB29547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0" y="1270000"/>
            <a:ext cx="7331245" cy="5606247"/>
          </a:xfr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24AB54CC-C0B1-0BA0-AB43-48A000F9A4B3}"/>
              </a:ext>
            </a:extLst>
          </p:cNvPr>
          <p:cNvSpPr txBox="1"/>
          <p:nvPr/>
        </p:nvSpPr>
        <p:spPr>
          <a:xfrm>
            <a:off x="8227695" y="5952917"/>
            <a:ext cx="39643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https://en.wikipedia.org/wiki/File:Europe_subregion_map_UN_geoscheme.svg</a:t>
            </a:r>
          </a:p>
        </p:txBody>
      </p:sp>
    </p:spTree>
    <p:extLst>
      <p:ext uri="{BB962C8B-B14F-4D97-AF65-F5344CB8AC3E}">
        <p14:creationId xmlns:p14="http://schemas.microsoft.com/office/powerpoint/2010/main" val="392792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11D29-7994-08BB-418F-13191E96D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2447F-2FC8-B0CC-5BAA-0FE449F1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Západní Evropy</a:t>
            </a:r>
          </a:p>
        </p:txBody>
      </p:sp>
      <p:pic>
        <p:nvPicPr>
          <p:cNvPr id="7" name="Zástupný objekt pre obsah 6" descr="Obrázok, na ktorom je mapa, text&#10;&#10;Automaticky generovaný popis">
            <a:extLst>
              <a:ext uri="{FF2B5EF4-FFF2-40B4-BE49-F238E27FC236}">
                <a16:creationId xmlns:a16="http://schemas.microsoft.com/office/drawing/2014/main" id="{E99D3AB4-A3EE-DD89-EC6E-582566EA0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0" y="1270000"/>
            <a:ext cx="7331245" cy="5606247"/>
          </a:xfr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34E3E0FC-D295-8707-B9D8-68EFBDF50D01}"/>
              </a:ext>
            </a:extLst>
          </p:cNvPr>
          <p:cNvSpPr txBox="1"/>
          <p:nvPr/>
        </p:nvSpPr>
        <p:spPr>
          <a:xfrm>
            <a:off x="8227695" y="5952917"/>
            <a:ext cx="39643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https://en.wikipedia.org/wiki/File:Europe_subregion_map_UN_geoscheme.svg</a:t>
            </a:r>
          </a:p>
        </p:txBody>
      </p:sp>
    </p:spTree>
    <p:extLst>
      <p:ext uri="{BB962C8B-B14F-4D97-AF65-F5344CB8AC3E}">
        <p14:creationId xmlns:p14="http://schemas.microsoft.com/office/powerpoint/2010/main" val="177803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140DE-4A5F-3F5A-8774-C093386B8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655C7-2F4F-FFAF-B9B6-66B831288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Téma: Migrace a média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F83729-3914-35C0-E83F-526C746A0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Ze0169 Regionální geografie Evropy, podzim 2024, Jozef LOPUCH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02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DBA42-F64C-3B0D-5DCE-7C85DE90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Zpravodajství o násilnostech v Amsterdamu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1101A5-DD44-6D81-E062-94C8440F3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886"/>
          </a:xfrm>
        </p:spPr>
        <p:txBody>
          <a:bodyPr>
            <a:normAutofit/>
          </a:bodyPr>
          <a:lstStyle/>
          <a:p>
            <a:r>
              <a:rPr lang="cs-CZ" dirty="0"/>
              <a:t>3 novinové články (+ úryvek u  jednoho navíc</a:t>
            </a:r>
            <a:r>
              <a:rPr lang="sk-SK" dirty="0"/>
              <a:t>)</a:t>
            </a:r>
          </a:p>
          <a:p>
            <a:r>
              <a:rPr lang="sk-SK" dirty="0"/>
              <a:t>Skupinky po 3 </a:t>
            </a:r>
            <a:r>
              <a:rPr lang="cs-CZ" dirty="0"/>
              <a:t>lidech – analýza textu, jak informuje o události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25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893B9-35D5-8DBC-11A7-873CA17E4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5F4BA-E7ED-106D-330A-4AA10416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Zpravodajství o násilnostech v Amsterdamu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26B814-7DD7-5062-0C82-8E6FA8E0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886"/>
          </a:xfrm>
        </p:spPr>
        <p:txBody>
          <a:bodyPr>
            <a:normAutofit/>
          </a:bodyPr>
          <a:lstStyle/>
          <a:p>
            <a:r>
              <a:rPr lang="cs-CZ" dirty="0"/>
              <a:t>3 novinové články (+ úryvek u  jednoho navíc</a:t>
            </a:r>
            <a:r>
              <a:rPr lang="sk-SK" dirty="0"/>
              <a:t>)</a:t>
            </a:r>
          </a:p>
          <a:p>
            <a:r>
              <a:rPr lang="sk-SK" dirty="0"/>
              <a:t>Skupinky po 3 </a:t>
            </a:r>
            <a:r>
              <a:rPr lang="cs-CZ" dirty="0"/>
              <a:t>lidech – analýza textu, jak informuje o události</a:t>
            </a:r>
          </a:p>
          <a:p>
            <a:endParaRPr lang="cs-CZ" dirty="0"/>
          </a:p>
          <a:p>
            <a:r>
              <a:rPr lang="cs-CZ" dirty="0"/>
              <a:t>Jak média popisují co se stalo? Jakými termíny to označuju?</a:t>
            </a:r>
          </a:p>
          <a:p>
            <a:r>
              <a:rPr lang="cs-CZ" dirty="0"/>
              <a:t>Jakým aktérům dávají média prostor?</a:t>
            </a:r>
          </a:p>
          <a:p>
            <a:r>
              <a:rPr lang="cs-CZ" dirty="0"/>
              <a:t>Jakým způsobem označují v médiích aktéry konfliktu?</a:t>
            </a:r>
          </a:p>
          <a:p>
            <a:r>
              <a:rPr lang="cs-CZ" dirty="0"/>
              <a:t>Jaký je kontext konfliktu? Proč k němu došlo?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86628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447</TotalTime>
  <Words>404</Words>
  <Application>Microsoft Office PowerPoint</Application>
  <PresentationFormat>Širokouhlá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Roboto</vt:lpstr>
      <vt:lpstr>Trebuchet MS</vt:lpstr>
      <vt:lpstr>Wingdings 3</vt:lpstr>
      <vt:lpstr>Fazeta</vt:lpstr>
      <vt:lpstr>Západní Evropa</vt:lpstr>
      <vt:lpstr>Vymezení Západní Evropy?</vt:lpstr>
      <vt:lpstr>Vymezení Západní Evropy</vt:lpstr>
      <vt:lpstr>Vymezení Západní Evropy</vt:lpstr>
      <vt:lpstr>Vymezení Západní Evropy</vt:lpstr>
      <vt:lpstr>Vymezení Západní Evropy</vt:lpstr>
      <vt:lpstr>Téma: Migrace a média</vt:lpstr>
      <vt:lpstr>Zpravodajství o násilnostech v Amsterdamu</vt:lpstr>
      <vt:lpstr>Zpravodajství o násilnostech v Amsterdamu</vt:lpstr>
      <vt:lpstr>Zpravodajství o násilnostech v Amsterdamu</vt:lpstr>
      <vt:lpstr>Zpravodajství o násilnostech v Amsterdamu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Jozef Lopuch</dc:creator>
  <cp:lastModifiedBy>Jozef Lopuch</cp:lastModifiedBy>
  <cp:revision>5</cp:revision>
  <dcterms:created xsi:type="dcterms:W3CDTF">2024-11-24T22:58:13Z</dcterms:created>
  <dcterms:modified xsi:type="dcterms:W3CDTF">2024-12-02T00:23:30Z</dcterms:modified>
</cp:coreProperties>
</file>