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4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D32A-457F-417F-B675-65DFFB14BF70}" type="doc">
      <dgm:prSet loTypeId="urn:microsoft.com/office/officeart/2005/8/layout/radial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FDF554D-D7B1-4A67-B8FA-9672441FCD8C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Geografie zemědělství</a:t>
          </a:r>
        </a:p>
      </dgm:t>
    </dgm:pt>
    <dgm:pt modelId="{A2347658-1D37-4B39-A1D2-61CA97B3F490}" type="parTrans" cxnId="{5C7D533F-BD51-4065-B05B-07D17C3F6D02}">
      <dgm:prSet/>
      <dgm:spPr/>
      <dgm:t>
        <a:bodyPr/>
        <a:lstStyle/>
        <a:p>
          <a:endParaRPr lang="cs-CZ"/>
        </a:p>
      </dgm:t>
    </dgm:pt>
    <dgm:pt modelId="{F2592D79-6EDC-4DCE-B478-CAFC18943296}" type="sibTrans" cxnId="{5C7D533F-BD51-4065-B05B-07D17C3F6D02}">
      <dgm:prSet/>
      <dgm:spPr/>
      <dgm:t>
        <a:bodyPr/>
        <a:lstStyle/>
        <a:p>
          <a:endParaRPr lang="cs-CZ"/>
        </a:p>
      </dgm:t>
    </dgm:pt>
    <dgm:pt modelId="{EA926BA8-F8A6-4DEC-A279-8801C467663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Ekonomika</a:t>
          </a:r>
        </a:p>
      </dgm:t>
    </dgm:pt>
    <dgm:pt modelId="{5A8CE8FD-6083-4165-88C2-1EA5727840F1}" type="parTrans" cxnId="{D54D3DCF-F66C-4AE9-A21F-F225D047B251}">
      <dgm:prSet/>
      <dgm:spPr/>
      <dgm:t>
        <a:bodyPr/>
        <a:lstStyle/>
        <a:p>
          <a:endParaRPr lang="cs-CZ"/>
        </a:p>
      </dgm:t>
    </dgm:pt>
    <dgm:pt modelId="{98C23AA6-BB04-4744-9B4F-64CEF6AF5095}" type="sibTrans" cxnId="{D54D3DCF-F66C-4AE9-A21F-F225D047B251}">
      <dgm:prSet/>
      <dgm:spPr/>
      <dgm:t>
        <a:bodyPr/>
        <a:lstStyle/>
        <a:p>
          <a:endParaRPr lang="cs-CZ"/>
        </a:p>
      </dgm:t>
    </dgm:pt>
    <dgm:pt modelId="{3F7143FE-988E-457E-961E-EE13567AB51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SE geografie</a:t>
          </a:r>
        </a:p>
      </dgm:t>
    </dgm:pt>
    <dgm:pt modelId="{DD3DCF94-F563-4152-8BA7-DA996FC70FEE}" type="parTrans" cxnId="{E59F39D2-28BF-45EA-A039-86A2983A54A9}">
      <dgm:prSet/>
      <dgm:spPr/>
      <dgm:t>
        <a:bodyPr/>
        <a:lstStyle/>
        <a:p>
          <a:endParaRPr lang="cs-CZ"/>
        </a:p>
      </dgm:t>
    </dgm:pt>
    <dgm:pt modelId="{867A8111-B39C-480B-96C2-E2BDBF2D25B5}" type="sibTrans" cxnId="{E59F39D2-28BF-45EA-A039-86A2983A54A9}">
      <dgm:prSet/>
      <dgm:spPr/>
      <dgm:t>
        <a:bodyPr/>
        <a:lstStyle/>
        <a:p>
          <a:endParaRPr lang="cs-CZ"/>
        </a:p>
      </dgm:t>
    </dgm:pt>
    <dgm:pt modelId="{23D64CD4-2A27-4BAC-B25F-E62CECF0B4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Zemědělské vědy</a:t>
          </a:r>
        </a:p>
      </dgm:t>
    </dgm:pt>
    <dgm:pt modelId="{BFE51D44-7480-4801-967B-6B3E4B036C8F}" type="parTrans" cxnId="{15741408-9E6F-4E5C-AF58-32370756CFCF}">
      <dgm:prSet/>
      <dgm:spPr/>
      <dgm:t>
        <a:bodyPr/>
        <a:lstStyle/>
        <a:p>
          <a:endParaRPr lang="cs-CZ"/>
        </a:p>
      </dgm:t>
    </dgm:pt>
    <dgm:pt modelId="{F01A4C35-C1C8-4CFA-9DF8-059BA0CD406F}" type="sibTrans" cxnId="{15741408-9E6F-4E5C-AF58-32370756CFCF}">
      <dgm:prSet/>
      <dgm:spPr/>
      <dgm:t>
        <a:bodyPr/>
        <a:lstStyle/>
        <a:p>
          <a:endParaRPr lang="cs-CZ"/>
        </a:p>
      </dgm:t>
    </dgm:pt>
    <dgm:pt modelId="{3CDBF539-1FEB-4BA4-AC02-FA618CD51154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FG geografie</a:t>
          </a:r>
        </a:p>
      </dgm:t>
    </dgm:pt>
    <dgm:pt modelId="{69F96B78-792F-4F99-B54F-85E23646D9F5}" type="parTrans" cxnId="{C63BE1CB-4B13-4F2F-904D-72FDFDFCADD1}">
      <dgm:prSet/>
      <dgm:spPr/>
      <dgm:t>
        <a:bodyPr/>
        <a:lstStyle/>
        <a:p>
          <a:endParaRPr lang="cs-CZ"/>
        </a:p>
      </dgm:t>
    </dgm:pt>
    <dgm:pt modelId="{A6413C89-FCD3-48BF-91E9-96D35BCA0EB2}" type="sibTrans" cxnId="{C63BE1CB-4B13-4F2F-904D-72FDFDFCADD1}">
      <dgm:prSet/>
      <dgm:spPr/>
      <dgm:t>
        <a:bodyPr/>
        <a:lstStyle/>
        <a:p>
          <a:endParaRPr lang="cs-CZ"/>
        </a:p>
      </dgm:t>
    </dgm:pt>
    <dgm:pt modelId="{B8630EDE-2E5B-496A-BF00-BCDE0D379E61}" type="pres">
      <dgm:prSet presAssocID="{1FBAD32A-457F-417F-B675-65DFFB14BF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3094E-5A9A-42F4-A56A-9D8E539BFEFC}" type="pres">
      <dgm:prSet presAssocID="{EFDF554D-D7B1-4A67-B8FA-9672441FCD8C}" presName="centerShape" presStyleLbl="node0" presStyleIdx="0" presStyleCnt="1"/>
      <dgm:spPr/>
    </dgm:pt>
    <dgm:pt modelId="{1577CC18-86ED-4975-9347-6AC974422106}" type="pres">
      <dgm:prSet presAssocID="{EA926BA8-F8A6-4DEC-A279-8801C467663A}" presName="node" presStyleLbl="node1" presStyleIdx="0" presStyleCnt="4">
        <dgm:presLayoutVars>
          <dgm:bulletEnabled val="1"/>
        </dgm:presLayoutVars>
      </dgm:prSet>
      <dgm:spPr/>
    </dgm:pt>
    <dgm:pt modelId="{8C3ED088-B8AD-414E-AD02-A7E24C7BB740}" type="pres">
      <dgm:prSet presAssocID="{EA926BA8-F8A6-4DEC-A279-8801C467663A}" presName="dummy" presStyleCnt="0"/>
      <dgm:spPr/>
    </dgm:pt>
    <dgm:pt modelId="{983F7042-72F5-4E11-BF7C-FA596F0F5FB6}" type="pres">
      <dgm:prSet presAssocID="{98C23AA6-BB04-4744-9B4F-64CEF6AF5095}" presName="sibTrans" presStyleLbl="sibTrans2D1" presStyleIdx="0" presStyleCnt="4"/>
      <dgm:spPr/>
    </dgm:pt>
    <dgm:pt modelId="{EB069EFD-B83C-4606-A3FC-886FA2EF9FD2}" type="pres">
      <dgm:prSet presAssocID="{3F7143FE-988E-457E-961E-EE13567AB511}" presName="node" presStyleLbl="node1" presStyleIdx="1" presStyleCnt="4">
        <dgm:presLayoutVars>
          <dgm:bulletEnabled val="1"/>
        </dgm:presLayoutVars>
      </dgm:prSet>
      <dgm:spPr/>
    </dgm:pt>
    <dgm:pt modelId="{F1B16D75-DFC2-4D0C-8275-77543C4DC44A}" type="pres">
      <dgm:prSet presAssocID="{3F7143FE-988E-457E-961E-EE13567AB511}" presName="dummy" presStyleCnt="0"/>
      <dgm:spPr/>
    </dgm:pt>
    <dgm:pt modelId="{07469896-E318-4991-9B78-C6575848939E}" type="pres">
      <dgm:prSet presAssocID="{867A8111-B39C-480B-96C2-E2BDBF2D25B5}" presName="sibTrans" presStyleLbl="sibTrans2D1" presStyleIdx="1" presStyleCnt="4"/>
      <dgm:spPr/>
    </dgm:pt>
    <dgm:pt modelId="{D602D9EA-BC8F-486E-9960-87562FBF7760}" type="pres">
      <dgm:prSet presAssocID="{23D64CD4-2A27-4BAC-B25F-E62CECF0B43B}" presName="node" presStyleLbl="node1" presStyleIdx="2" presStyleCnt="4">
        <dgm:presLayoutVars>
          <dgm:bulletEnabled val="1"/>
        </dgm:presLayoutVars>
      </dgm:prSet>
      <dgm:spPr/>
    </dgm:pt>
    <dgm:pt modelId="{21C26135-559E-49D0-A0DE-E7E81E8B798E}" type="pres">
      <dgm:prSet presAssocID="{23D64CD4-2A27-4BAC-B25F-E62CECF0B43B}" presName="dummy" presStyleCnt="0"/>
      <dgm:spPr/>
    </dgm:pt>
    <dgm:pt modelId="{D088C354-67AE-485D-9483-ADDF2A8E90FC}" type="pres">
      <dgm:prSet presAssocID="{F01A4C35-C1C8-4CFA-9DF8-059BA0CD406F}" presName="sibTrans" presStyleLbl="sibTrans2D1" presStyleIdx="2" presStyleCnt="4"/>
      <dgm:spPr/>
    </dgm:pt>
    <dgm:pt modelId="{02BB38EF-7360-45CC-8EF2-E63C5740FF61}" type="pres">
      <dgm:prSet presAssocID="{3CDBF539-1FEB-4BA4-AC02-FA618CD51154}" presName="node" presStyleLbl="node1" presStyleIdx="3" presStyleCnt="4">
        <dgm:presLayoutVars>
          <dgm:bulletEnabled val="1"/>
        </dgm:presLayoutVars>
      </dgm:prSet>
      <dgm:spPr/>
    </dgm:pt>
    <dgm:pt modelId="{A891B2FA-B418-48FE-B9C9-189FD3E8B1FB}" type="pres">
      <dgm:prSet presAssocID="{3CDBF539-1FEB-4BA4-AC02-FA618CD51154}" presName="dummy" presStyleCnt="0"/>
      <dgm:spPr/>
    </dgm:pt>
    <dgm:pt modelId="{7C3A3658-3E3C-47A5-A051-3C08C5C10394}" type="pres">
      <dgm:prSet presAssocID="{A6413C89-FCD3-48BF-91E9-96D35BCA0EB2}" presName="sibTrans" presStyleLbl="sibTrans2D1" presStyleIdx="3" presStyleCnt="4"/>
      <dgm:spPr/>
    </dgm:pt>
  </dgm:ptLst>
  <dgm:cxnLst>
    <dgm:cxn modelId="{611EC306-D158-45D5-9CB9-4385DF6F2AFF}" type="presOf" srcId="{1FBAD32A-457F-417F-B675-65DFFB14BF70}" destId="{B8630EDE-2E5B-496A-BF00-BCDE0D379E61}" srcOrd="0" destOrd="0" presId="urn:microsoft.com/office/officeart/2005/8/layout/radial6"/>
    <dgm:cxn modelId="{15741408-9E6F-4E5C-AF58-32370756CFCF}" srcId="{EFDF554D-D7B1-4A67-B8FA-9672441FCD8C}" destId="{23D64CD4-2A27-4BAC-B25F-E62CECF0B43B}" srcOrd="2" destOrd="0" parTransId="{BFE51D44-7480-4801-967B-6B3E4B036C8F}" sibTransId="{F01A4C35-C1C8-4CFA-9DF8-059BA0CD406F}"/>
    <dgm:cxn modelId="{9C881818-553C-4E44-A2F7-E29707658BDB}" type="presOf" srcId="{F01A4C35-C1C8-4CFA-9DF8-059BA0CD406F}" destId="{D088C354-67AE-485D-9483-ADDF2A8E90FC}" srcOrd="0" destOrd="0" presId="urn:microsoft.com/office/officeart/2005/8/layout/radial6"/>
    <dgm:cxn modelId="{B413BA23-823D-4C92-8F49-402097EB60B0}" type="presOf" srcId="{98C23AA6-BB04-4744-9B4F-64CEF6AF5095}" destId="{983F7042-72F5-4E11-BF7C-FA596F0F5FB6}" srcOrd="0" destOrd="0" presId="urn:microsoft.com/office/officeart/2005/8/layout/radial6"/>
    <dgm:cxn modelId="{6C44B028-E888-45CF-A5EA-392A4981EEE1}" type="presOf" srcId="{3CDBF539-1FEB-4BA4-AC02-FA618CD51154}" destId="{02BB38EF-7360-45CC-8EF2-E63C5740FF61}" srcOrd="0" destOrd="0" presId="urn:microsoft.com/office/officeart/2005/8/layout/radial6"/>
    <dgm:cxn modelId="{36252934-026E-42F3-BB31-4D47F6F30EF5}" type="presOf" srcId="{A6413C89-FCD3-48BF-91E9-96D35BCA0EB2}" destId="{7C3A3658-3E3C-47A5-A051-3C08C5C10394}" srcOrd="0" destOrd="0" presId="urn:microsoft.com/office/officeart/2005/8/layout/radial6"/>
    <dgm:cxn modelId="{5C7D533F-BD51-4065-B05B-07D17C3F6D02}" srcId="{1FBAD32A-457F-417F-B675-65DFFB14BF70}" destId="{EFDF554D-D7B1-4A67-B8FA-9672441FCD8C}" srcOrd="0" destOrd="0" parTransId="{A2347658-1D37-4B39-A1D2-61CA97B3F490}" sibTransId="{F2592D79-6EDC-4DCE-B478-CAFC18943296}"/>
    <dgm:cxn modelId="{5E417868-7710-408B-ADD5-1C1E197276C3}" type="presOf" srcId="{3F7143FE-988E-457E-961E-EE13567AB511}" destId="{EB069EFD-B83C-4606-A3FC-886FA2EF9FD2}" srcOrd="0" destOrd="0" presId="urn:microsoft.com/office/officeart/2005/8/layout/radial6"/>
    <dgm:cxn modelId="{8147954A-B985-4C14-9420-4D70D7D30445}" type="presOf" srcId="{EA926BA8-F8A6-4DEC-A279-8801C467663A}" destId="{1577CC18-86ED-4975-9347-6AC974422106}" srcOrd="0" destOrd="0" presId="urn:microsoft.com/office/officeart/2005/8/layout/radial6"/>
    <dgm:cxn modelId="{FE0A5D87-F312-47E3-84CB-E0FFD6987D6F}" type="presOf" srcId="{EFDF554D-D7B1-4A67-B8FA-9672441FCD8C}" destId="{1FD3094E-5A9A-42F4-A56A-9D8E539BFEFC}" srcOrd="0" destOrd="0" presId="urn:microsoft.com/office/officeart/2005/8/layout/radial6"/>
    <dgm:cxn modelId="{F63D90B0-B76E-442A-A7A9-186F5B449347}" type="presOf" srcId="{23D64CD4-2A27-4BAC-B25F-E62CECF0B43B}" destId="{D602D9EA-BC8F-486E-9960-87562FBF7760}" srcOrd="0" destOrd="0" presId="urn:microsoft.com/office/officeart/2005/8/layout/radial6"/>
    <dgm:cxn modelId="{C63BE1CB-4B13-4F2F-904D-72FDFDFCADD1}" srcId="{EFDF554D-D7B1-4A67-B8FA-9672441FCD8C}" destId="{3CDBF539-1FEB-4BA4-AC02-FA618CD51154}" srcOrd="3" destOrd="0" parTransId="{69F96B78-792F-4F99-B54F-85E23646D9F5}" sibTransId="{A6413C89-FCD3-48BF-91E9-96D35BCA0EB2}"/>
    <dgm:cxn modelId="{D54D3DCF-F66C-4AE9-A21F-F225D047B251}" srcId="{EFDF554D-D7B1-4A67-B8FA-9672441FCD8C}" destId="{EA926BA8-F8A6-4DEC-A279-8801C467663A}" srcOrd="0" destOrd="0" parTransId="{5A8CE8FD-6083-4165-88C2-1EA5727840F1}" sibTransId="{98C23AA6-BB04-4744-9B4F-64CEF6AF5095}"/>
    <dgm:cxn modelId="{E59F39D2-28BF-45EA-A039-86A2983A54A9}" srcId="{EFDF554D-D7B1-4A67-B8FA-9672441FCD8C}" destId="{3F7143FE-988E-457E-961E-EE13567AB511}" srcOrd="1" destOrd="0" parTransId="{DD3DCF94-F563-4152-8BA7-DA996FC70FEE}" sibTransId="{867A8111-B39C-480B-96C2-E2BDBF2D25B5}"/>
    <dgm:cxn modelId="{DD8915E0-0588-41CA-AED6-DDE9C53A18E1}" type="presOf" srcId="{867A8111-B39C-480B-96C2-E2BDBF2D25B5}" destId="{07469896-E318-4991-9B78-C6575848939E}" srcOrd="0" destOrd="0" presId="urn:microsoft.com/office/officeart/2005/8/layout/radial6"/>
    <dgm:cxn modelId="{AFE38905-885A-40DC-ACF1-170C1B5FA1B4}" type="presParOf" srcId="{B8630EDE-2E5B-496A-BF00-BCDE0D379E61}" destId="{1FD3094E-5A9A-42F4-A56A-9D8E539BFEFC}" srcOrd="0" destOrd="0" presId="urn:microsoft.com/office/officeart/2005/8/layout/radial6"/>
    <dgm:cxn modelId="{8DFA60E2-76E5-470F-9100-85321780295B}" type="presParOf" srcId="{B8630EDE-2E5B-496A-BF00-BCDE0D379E61}" destId="{1577CC18-86ED-4975-9347-6AC974422106}" srcOrd="1" destOrd="0" presId="urn:microsoft.com/office/officeart/2005/8/layout/radial6"/>
    <dgm:cxn modelId="{867F3624-08AF-4D4C-8F8F-FE54EE774733}" type="presParOf" srcId="{B8630EDE-2E5B-496A-BF00-BCDE0D379E61}" destId="{8C3ED088-B8AD-414E-AD02-A7E24C7BB740}" srcOrd="2" destOrd="0" presId="urn:microsoft.com/office/officeart/2005/8/layout/radial6"/>
    <dgm:cxn modelId="{91AA6D58-4FAF-4568-AC9E-20F96026DD54}" type="presParOf" srcId="{B8630EDE-2E5B-496A-BF00-BCDE0D379E61}" destId="{983F7042-72F5-4E11-BF7C-FA596F0F5FB6}" srcOrd="3" destOrd="0" presId="urn:microsoft.com/office/officeart/2005/8/layout/radial6"/>
    <dgm:cxn modelId="{5AE33D1C-ED1C-4803-83D9-A412E76AD405}" type="presParOf" srcId="{B8630EDE-2E5B-496A-BF00-BCDE0D379E61}" destId="{EB069EFD-B83C-4606-A3FC-886FA2EF9FD2}" srcOrd="4" destOrd="0" presId="urn:microsoft.com/office/officeart/2005/8/layout/radial6"/>
    <dgm:cxn modelId="{492F0A1A-B1FA-4C05-891F-A69EA8BED083}" type="presParOf" srcId="{B8630EDE-2E5B-496A-BF00-BCDE0D379E61}" destId="{F1B16D75-DFC2-4D0C-8275-77543C4DC44A}" srcOrd="5" destOrd="0" presId="urn:microsoft.com/office/officeart/2005/8/layout/radial6"/>
    <dgm:cxn modelId="{754FD355-D526-4788-9B7E-6D775CEF2BF4}" type="presParOf" srcId="{B8630EDE-2E5B-496A-BF00-BCDE0D379E61}" destId="{07469896-E318-4991-9B78-C6575848939E}" srcOrd="6" destOrd="0" presId="urn:microsoft.com/office/officeart/2005/8/layout/radial6"/>
    <dgm:cxn modelId="{7D7C976C-1666-4D72-B1A0-BB0C532EF726}" type="presParOf" srcId="{B8630EDE-2E5B-496A-BF00-BCDE0D379E61}" destId="{D602D9EA-BC8F-486E-9960-87562FBF7760}" srcOrd="7" destOrd="0" presId="urn:microsoft.com/office/officeart/2005/8/layout/radial6"/>
    <dgm:cxn modelId="{D573E1AF-F94F-482A-AA0D-FEEB1E6A8492}" type="presParOf" srcId="{B8630EDE-2E5B-496A-BF00-BCDE0D379E61}" destId="{21C26135-559E-49D0-A0DE-E7E81E8B798E}" srcOrd="8" destOrd="0" presId="urn:microsoft.com/office/officeart/2005/8/layout/radial6"/>
    <dgm:cxn modelId="{2A75A133-B0F1-4C02-8C17-9E142CA91274}" type="presParOf" srcId="{B8630EDE-2E5B-496A-BF00-BCDE0D379E61}" destId="{D088C354-67AE-485D-9483-ADDF2A8E90FC}" srcOrd="9" destOrd="0" presId="urn:microsoft.com/office/officeart/2005/8/layout/radial6"/>
    <dgm:cxn modelId="{53ED1902-8C15-4C01-8C5A-27C5CF04EF84}" type="presParOf" srcId="{B8630EDE-2E5B-496A-BF00-BCDE0D379E61}" destId="{02BB38EF-7360-45CC-8EF2-E63C5740FF61}" srcOrd="10" destOrd="0" presId="urn:microsoft.com/office/officeart/2005/8/layout/radial6"/>
    <dgm:cxn modelId="{89057F1D-E4D9-4E77-A973-8ABD50705133}" type="presParOf" srcId="{B8630EDE-2E5B-496A-BF00-BCDE0D379E61}" destId="{A891B2FA-B418-48FE-B9C9-189FD3E8B1FB}" srcOrd="11" destOrd="0" presId="urn:microsoft.com/office/officeart/2005/8/layout/radial6"/>
    <dgm:cxn modelId="{6FD8919C-1D27-4D27-A32C-A82BBAB24771}" type="presParOf" srcId="{B8630EDE-2E5B-496A-BF00-BCDE0D379E61}" destId="{7C3A3658-3E3C-47A5-A051-3C08C5C103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3658-3E3C-47A5-A051-3C08C5C10394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C354-67AE-485D-9483-ADDF2A8E90FC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9896-E318-4991-9B78-C6575848939E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F7042-72F5-4E11-BF7C-FA596F0F5FB6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3094E-5A9A-42F4-A56A-9D8E539BFEFC}">
      <dsp:nvSpPr>
        <dsp:cNvPr id="0" name=""/>
        <dsp:cNvSpPr/>
      </dsp:nvSpPr>
      <dsp:spPr>
        <a:xfrm>
          <a:off x="1535518" y="1311606"/>
          <a:ext cx="1440787" cy="1440787"/>
        </a:xfrm>
        <a:prstGeom prst="ellipse">
          <a:avLst/>
        </a:prstGeom>
        <a:solidFill>
          <a:srgbClr val="FFFF0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Geografie zemědělství</a:t>
          </a:r>
        </a:p>
      </dsp:txBody>
      <dsp:txXfrm>
        <a:off x="1746516" y="1522604"/>
        <a:ext cx="1018791" cy="1018791"/>
      </dsp:txXfrm>
    </dsp:sp>
    <dsp:sp modelId="{1577CC18-86ED-4975-9347-6AC974422106}">
      <dsp:nvSpPr>
        <dsp:cNvPr id="0" name=""/>
        <dsp:cNvSpPr/>
      </dsp:nvSpPr>
      <dsp:spPr>
        <a:xfrm>
          <a:off x="1751636" y="229"/>
          <a:ext cx="1008551" cy="10085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Ekonomika</a:t>
          </a:r>
        </a:p>
      </dsp:txBody>
      <dsp:txXfrm>
        <a:off x="1899335" y="147928"/>
        <a:ext cx="713153" cy="713153"/>
      </dsp:txXfrm>
    </dsp:sp>
    <dsp:sp modelId="{EB069EFD-B83C-4606-A3FC-886FA2EF9FD2}">
      <dsp:nvSpPr>
        <dsp:cNvPr id="0" name=""/>
        <dsp:cNvSpPr/>
      </dsp:nvSpPr>
      <dsp:spPr>
        <a:xfrm>
          <a:off x="3279130" y="1527724"/>
          <a:ext cx="1008551" cy="1008551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SE geografie</a:t>
          </a:r>
        </a:p>
      </dsp:txBody>
      <dsp:txXfrm>
        <a:off x="3426829" y="1675423"/>
        <a:ext cx="713153" cy="713153"/>
      </dsp:txXfrm>
    </dsp:sp>
    <dsp:sp modelId="{D602D9EA-BC8F-486E-9960-87562FBF7760}">
      <dsp:nvSpPr>
        <dsp:cNvPr id="0" name=""/>
        <dsp:cNvSpPr/>
      </dsp:nvSpPr>
      <dsp:spPr>
        <a:xfrm>
          <a:off x="1751636" y="3055218"/>
          <a:ext cx="1008551" cy="1008551"/>
        </a:xfrm>
        <a:prstGeom prst="ellipse">
          <a:avLst/>
        </a:prstGeom>
        <a:solidFill>
          <a:schemeClr val="accent1">
            <a:lumMod val="7500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Zemědělské vědy</a:t>
          </a:r>
        </a:p>
      </dsp:txBody>
      <dsp:txXfrm>
        <a:off x="1899335" y="3202917"/>
        <a:ext cx="713153" cy="713153"/>
      </dsp:txXfrm>
    </dsp:sp>
    <dsp:sp modelId="{02BB38EF-7360-45CC-8EF2-E63C5740FF61}">
      <dsp:nvSpPr>
        <dsp:cNvPr id="0" name=""/>
        <dsp:cNvSpPr/>
      </dsp:nvSpPr>
      <dsp:spPr>
        <a:xfrm>
          <a:off x="224141" y="1527724"/>
          <a:ext cx="1008551" cy="1008551"/>
        </a:xfrm>
        <a:prstGeom prst="ellipse">
          <a:avLst/>
        </a:prstGeom>
        <a:solidFill>
          <a:srgbClr val="92D05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FG geografie</a:t>
          </a:r>
        </a:p>
      </dsp:txBody>
      <dsp:txXfrm>
        <a:off x="371840" y="1675423"/>
        <a:ext cx="713153" cy="71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eusoil.eu/cs/sieusoil-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b="1" dirty="0"/>
              <a:t>Ze0116 Geografie výrobní sféry</a:t>
            </a:r>
            <a:endParaRPr lang="cs-CZ" sz="6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sk-SK" sz="2000" dirty="0"/>
              <a:t>KGE, PED MUNI</a:t>
            </a:r>
            <a:r>
              <a:rPr lang="sk-SK" sz="2000"/>
              <a:t>, 2024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Zdroje dat 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/>
              <a:t>FAO (</a:t>
            </a:r>
            <a:r>
              <a:rPr lang="cs-CZ" altLang="cs-CZ" sz="2000" b="1" dirty="0">
                <a:hlinkClick r:id="rId2"/>
              </a:rPr>
              <a:t>http://www.fao.org/</a:t>
            </a:r>
            <a:r>
              <a:rPr lang="cs-CZ" altLang="cs-CZ" sz="20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Ministerstvo zemědělství (Zelená zpráva, publikace Zemědělství)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ČSÚ – </a:t>
            </a:r>
            <a:r>
              <a:rPr lang="cs-CZ" altLang="cs-CZ" sz="2000" dirty="0" err="1"/>
              <a:t>Arocenzus</a:t>
            </a:r>
            <a:r>
              <a:rPr lang="cs-CZ" altLang="cs-CZ" sz="2000" dirty="0"/>
              <a:t> (2010, 2020)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LPIS (veřejný registr půdy) – uživatelé půdy, typ hospodaření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Výzkumný ústav </a:t>
            </a:r>
            <a:r>
              <a:rPr lang="cs-CZ" altLang="cs-CZ" sz="2000" dirty="0" err="1"/>
              <a:t>meliorizace</a:t>
            </a:r>
            <a:r>
              <a:rPr lang="cs-CZ" altLang="cs-CZ" sz="2000" dirty="0"/>
              <a:t> a ochrany půdy – BPEJ, eroze, půdní sondy</a:t>
            </a:r>
          </a:p>
        </p:txBody>
      </p:sp>
    </p:spTree>
    <p:extLst>
      <p:ext uri="{BB962C8B-B14F-4D97-AF65-F5344CB8AC3E}">
        <p14:creationId xmlns:p14="http://schemas.microsoft.com/office/powerpoint/2010/main" val="3829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BC18F401-AD6B-47EF-9AEF-16E65459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47" y="0"/>
            <a:ext cx="857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1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(poněkud v užším pojetí zemědělská výroba)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Je možné charakterizovat jako </a:t>
            </a:r>
            <a:r>
              <a:rPr lang="cs-CZ" sz="2000" dirty="0">
                <a:solidFill>
                  <a:schemeClr val="accent1"/>
                </a:solidFill>
              </a:rPr>
              <a:t>vědomé obhospodařování půdy za účelem výroby rostlinných a živočišných produktů pro uspokojování potřeb lidské společnosti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Zemědělská výroba je hospodářská činnost, kterou společnost uskutečňuje, organizuje a tedy i rozmísťuje v rámci určitého prostoru, ve společenských a přírodních podmínkách značně regionálně diferencovaných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 toho plyne i rozdílná kvalita zemědělské výroby mezi jednotlivými regiony (státy) </a:t>
            </a:r>
          </a:p>
        </p:txBody>
      </p:sp>
    </p:spTree>
    <p:extLst>
      <p:ext uri="{BB962C8B-B14F-4D97-AF65-F5344CB8AC3E}">
        <p14:creationId xmlns:p14="http://schemas.microsoft.com/office/powerpoint/2010/main" val="268824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Specifikum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2305"/>
            <a:ext cx="8596668" cy="457974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Zemědělství, jako </a:t>
            </a:r>
            <a:r>
              <a:rPr lang="cs-CZ" sz="2000" dirty="0">
                <a:solidFill>
                  <a:schemeClr val="accent1"/>
                </a:solidFill>
              </a:rPr>
              <a:t>odvětví materiální výroby, slouží svými produkty především k uspokojování základní existenční potřeby člověka – je zdrojem potravin rostlinného i živočišného původu nutných k výživě obyvatelstva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Zemědělská výroba se tak podílí rozhodující měrou na </a:t>
            </a:r>
            <a:r>
              <a:rPr lang="cs-CZ" sz="2000" dirty="0">
                <a:solidFill>
                  <a:schemeClr val="accent1"/>
                </a:solidFill>
              </a:rPr>
              <a:t>vývoji životní úrovně společnosti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Mimo potravin pro spotřebu v čerstvém stavu a surovin, zpracovaných potravinářským průmyslem, je zemědělství též </a:t>
            </a:r>
            <a:r>
              <a:rPr lang="cs-CZ" sz="2000" dirty="0">
                <a:solidFill>
                  <a:schemeClr val="accent1"/>
                </a:solidFill>
              </a:rPr>
              <a:t>producentem různých surovin pro jiná průmyslová odvětví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Zemědělství se vyznačuje velkou </a:t>
            </a:r>
            <a:r>
              <a:rPr lang="cs-CZ" sz="2000" dirty="0">
                <a:solidFill>
                  <a:schemeClr val="accent1"/>
                </a:solidFill>
              </a:rPr>
              <a:t>závislostí na přírodních podmínkách. </a:t>
            </a:r>
            <a:r>
              <a:rPr lang="cs-CZ" sz="2000" dirty="0"/>
              <a:t>Tato závislost má svou příčinu především v objektivní realitě přírodou daného územního rozmístění ploch zemědělské půdy, která slouží zemědělské výrobě jako její základní výrobní prostředek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Hlavním obsahem zemědělství je </a:t>
            </a:r>
            <a:r>
              <a:rPr lang="cs-CZ" sz="2000" dirty="0">
                <a:solidFill>
                  <a:schemeClr val="accent1"/>
                </a:solidFill>
              </a:rPr>
              <a:t>biologická prvovýroba</a:t>
            </a:r>
            <a:r>
              <a:rPr lang="cs-CZ" sz="2000" dirty="0"/>
              <a:t>, v níž činnost člověka spočívá v usměrňování růstu rostlinných a živočišných organismů</a:t>
            </a:r>
          </a:p>
        </p:txBody>
      </p:sp>
    </p:spTree>
    <p:extLst>
      <p:ext uri="{BB962C8B-B14F-4D97-AF65-F5344CB8AC3E}">
        <p14:creationId xmlns:p14="http://schemas.microsoft.com/office/powerpoint/2010/main" val="74243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Multifunkčnost zemědělství</a:t>
            </a:r>
            <a:endParaRPr lang="sk-SK" sz="4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6CE79A8-2474-4725-9D52-12A279CA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32856"/>
            <a:ext cx="787876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3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Zemědělská výroba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13302"/>
            <a:ext cx="9319073" cy="458749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accent1"/>
                </a:solidFill>
              </a:rPr>
              <a:t>Zemědělská výroba je činností s níž je od určité etapy rozvoje lidské společnosti spojeno: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vědomé a systematické využívání přírodních sil a zdrojů, za účelem zajištění potravy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vznik a rozvoj organizovaných společenských celků, které přesahují rámec původních populačních jednotek (rod, kmen)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vytváření společenské struktury uvnitř nových celků – sociální hierarchie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nutnost vyrovnávat se s vlivy vnějšího prostředí, poznávat je a přizpůsobovat jim svou činnost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vytváření a využívání pojmu času a prostoru jako souboru vzdáleností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první faktické změny v rozmístění, spojené s postupným rozšiřováním obydlené části zemského povrchu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zemědělská výroba vytvořila v materiální výrobě i v nadstavbě civilizační základnu, na níž se především v prostoru Evropy začala vyvíjet průmyslová civilizace moderní doby</a:t>
            </a:r>
          </a:p>
        </p:txBody>
      </p:sp>
    </p:spTree>
    <p:extLst>
      <p:ext uri="{BB962C8B-B14F-4D97-AF65-F5344CB8AC3E}">
        <p14:creationId xmlns:p14="http://schemas.microsoft.com/office/powerpoint/2010/main" val="406738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Půda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0312"/>
            <a:ext cx="9174878" cy="496735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Základním předpokladem a výrobním prostředkem zemědělství je </a:t>
            </a:r>
            <a:r>
              <a:rPr lang="cs-CZ" sz="2200" dirty="0">
                <a:solidFill>
                  <a:schemeClr val="accent1"/>
                </a:solidFill>
              </a:rPr>
              <a:t>půda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 celkové rozlohy souše cca 135 mil. km</a:t>
            </a:r>
            <a:r>
              <a:rPr lang="cs-CZ" sz="2200" baseline="30000" dirty="0"/>
              <a:t>2</a:t>
            </a:r>
            <a:r>
              <a:rPr lang="cs-CZ" sz="2200" dirty="0"/>
              <a:t>, bez Antarktidy, je lidstvem využíváno cca 30,1 %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 této plochy pevniny, přístupných lidským aktivitám, tedy bez ledu má: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600"/>
              </a:spcBef>
              <a:buFont typeface="Wingdings 2"/>
              <a:buChar char=""/>
              <a:defRPr/>
            </a:pPr>
            <a:r>
              <a:rPr lang="cs-CZ" sz="2000" dirty="0"/>
              <a:t>plných 75,4 % nulovou produkční kapacitu (pouště, hory apod.)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600"/>
              </a:spcBef>
              <a:buFont typeface="Wingdings 2"/>
              <a:buChar char=""/>
              <a:defRPr/>
            </a:pPr>
            <a:r>
              <a:rPr lang="cs-CZ" sz="2000" dirty="0"/>
              <a:t>11,2 % - nízkou, 8,2 % - střední a jen 5,2 % vysokou produkční kapacitu, tj. 7 mil.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Produkční bezcenná půda zabírá plné ¾, přičemž její rozloha se každým rokem zvětšuje o více než 200 tis.km</a:t>
            </a:r>
            <a:r>
              <a:rPr lang="cs-CZ" sz="2200" baseline="30000" dirty="0"/>
              <a:t>2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>
                <a:solidFill>
                  <a:schemeClr val="accent1"/>
                </a:solidFill>
              </a:rPr>
              <a:t>Zemědělská půda </a:t>
            </a:r>
            <a:r>
              <a:rPr lang="cs-CZ" sz="2200" dirty="0"/>
              <a:t>se dělí na </a:t>
            </a:r>
            <a:r>
              <a:rPr lang="cs-CZ" sz="2200" dirty="0">
                <a:solidFill>
                  <a:schemeClr val="accent1"/>
                </a:solidFill>
              </a:rPr>
              <a:t>půdu ornou, trvalé travní porosty </a:t>
            </a:r>
            <a:r>
              <a:rPr lang="cs-CZ" sz="2200" dirty="0"/>
              <a:t>(TTP), tj. louky a pastviny 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Podíl orné půdy na zemědělské půdě tvoří tzv. </a:t>
            </a:r>
            <a:r>
              <a:rPr lang="cs-CZ" sz="2200" dirty="0">
                <a:solidFill>
                  <a:schemeClr val="accent1"/>
                </a:solidFill>
              </a:rPr>
              <a:t>procento zornění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K </a:t>
            </a:r>
            <a:r>
              <a:rPr lang="cs-CZ" sz="2200" dirty="0">
                <a:solidFill>
                  <a:schemeClr val="accent1"/>
                </a:solidFill>
              </a:rPr>
              <a:t>orné půdě </a:t>
            </a:r>
            <a:r>
              <a:rPr lang="cs-CZ" sz="2200" dirty="0"/>
              <a:t>jsou řazena především pole, dále též zahrady, ovocné sady, vinice, chmelnice, plantáže a též úhory, </a:t>
            </a:r>
            <a:r>
              <a:rPr lang="cs-CZ" sz="2200" dirty="0">
                <a:solidFill>
                  <a:schemeClr val="accent1"/>
                </a:solidFill>
              </a:rPr>
              <a:t>pokud ovšem nejsou vyčleněny jako samostatné kategorie (trvalé kultury)!!!</a:t>
            </a:r>
          </a:p>
        </p:txBody>
      </p:sp>
    </p:spTree>
    <p:extLst>
      <p:ext uri="{BB962C8B-B14F-4D97-AF65-F5344CB8AC3E}">
        <p14:creationId xmlns:p14="http://schemas.microsoft.com/office/powerpoint/2010/main" val="395455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6326"/>
            <a:ext cx="8596668" cy="4990454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dirty="0"/>
              <a:t>Je dáno: 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stupněm zajištění výživy obyvatelstva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účastí na zahraničním obchodě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vztahy k ostatním odvětvím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podílem na tvorbě společenského a národního produktu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podílem obyvatelstva zaměstnaného v zemědělství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</a:rPr>
              <a:t>Zemědělství – základní výrobní orientace: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rostlinná výroba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živočišná výroba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</a:rPr>
              <a:t>Funkční (účelové) hledisko při členění struktury zemědělské výroby: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primární zemědělská výroba – (RV)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sekundární zemědělská výroba – (ŽV, včetně organických hnojiv, zásoby krmiv apod.)</a:t>
            </a:r>
          </a:p>
        </p:txBody>
      </p:sp>
    </p:spTree>
    <p:extLst>
      <p:ext uri="{BB962C8B-B14F-4D97-AF65-F5344CB8AC3E}">
        <p14:creationId xmlns:p14="http://schemas.microsoft.com/office/powerpoint/2010/main" val="367249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3818"/>
            <a:ext cx="8596668" cy="249203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Zemědělská výroba </a:t>
            </a:r>
            <a:r>
              <a:rPr lang="cs-CZ" sz="2400" dirty="0">
                <a:solidFill>
                  <a:schemeClr val="accent1"/>
                </a:solidFill>
              </a:rPr>
              <a:t>produkuje menší část z hrubé hodnoty materiálních statků vytvořených lidskou společností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Na celkové produkci materiální výroby se podílí 15–20 %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Problém stanovení skutečné produkce –  podíl naturální (samozásobitelské) produkce – odhady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V rámci světového průměru tak existují </a:t>
            </a:r>
            <a:r>
              <a:rPr lang="cs-CZ" sz="2400" dirty="0">
                <a:solidFill>
                  <a:schemeClr val="accent1"/>
                </a:solidFill>
              </a:rPr>
              <a:t>značné regionální diference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Absolutně </a:t>
            </a:r>
            <a:r>
              <a:rPr lang="cs-CZ" sz="2400" dirty="0">
                <a:solidFill>
                  <a:schemeClr val="accent1"/>
                </a:solidFill>
              </a:rPr>
              <a:t>objem zemědělské výroby stále roste, avšak podíl na materiální produkci se nadále snižuje</a:t>
            </a:r>
            <a:endParaRPr lang="cs-CZ" sz="1000" dirty="0">
              <a:solidFill>
                <a:schemeClr val="accent1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447A4CFF-F005-4D0A-B40F-DAA298999B5F}"/>
              </a:ext>
            </a:extLst>
          </p:cNvPr>
          <p:cNvSpPr txBox="1">
            <a:spLocks/>
          </p:cNvSpPr>
          <p:nvPr/>
        </p:nvSpPr>
        <p:spPr>
          <a:xfrm>
            <a:off x="677334" y="4099301"/>
            <a:ext cx="6702412" cy="2323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ZV se  rozvíjí pomaleji než průmyslová výroba, vliv 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700" dirty="0"/>
              <a:t>	přírodního prostředí, nižší produktivita práce apod.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Zemědělská výroba musí respektovat určitý rytmus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700" dirty="0"/>
              <a:t>	výrobního procesu s daleko menší kontrolovatelností vnějšího prostředí a vlivů.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Ani rychlý růst vkladů do ZV, nemusí vždy vést ke zvýšení tempa rozvoje</a:t>
            </a:r>
            <a:endParaRPr lang="cs-CZ" sz="1700" dirty="0">
              <a:solidFill>
                <a:schemeClr val="accent2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154CCE5-3340-4AAD-8BC7-616273FB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46" y="4333014"/>
            <a:ext cx="4838054" cy="252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3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31C69A3-5C4B-4CA1-B04C-A8E13351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44463"/>
            <a:ext cx="46466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78D07AE-C0DC-4000-A0DC-E0B4FD17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391025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8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Úvod do geografie zemědělství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6645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52DAF-2BF8-3386-D1CD-85B79FE45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CC5681B5-2C01-9403-0F88-E14D97F94C17}"/>
              </a:ext>
            </a:extLst>
          </p:cNvPr>
          <p:cNvSpPr txBox="1"/>
          <p:nvPr/>
        </p:nvSpPr>
        <p:spPr>
          <a:xfrm>
            <a:off x="816003" y="6451969"/>
            <a:ext cx="891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https://ourworldindata.org/grapher/agriculture-share-gdp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9A86BD1-1D13-7E3C-FD53-3B73490E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" y="794119"/>
            <a:ext cx="12182858" cy="565785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1C3E3F0-28D0-E33A-57D9-9308EB82795F}"/>
              </a:ext>
            </a:extLst>
          </p:cNvPr>
          <p:cNvSpPr txBox="1"/>
          <p:nvPr/>
        </p:nvSpPr>
        <p:spPr>
          <a:xfrm>
            <a:off x="2400300" y="133721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Podíl zemědělství na HDP, 2021</a:t>
            </a:r>
          </a:p>
        </p:txBody>
      </p:sp>
    </p:spTree>
    <p:extLst>
      <p:ext uri="{BB962C8B-B14F-4D97-AF65-F5344CB8AC3E}">
        <p14:creationId xmlns:p14="http://schemas.microsoft.com/office/powerpoint/2010/main" val="129387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803"/>
            <a:ext cx="8596668" cy="4719234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Růst zemědělské výroby byl v hospodářsky vyspělých zemích vyšší než přírůstek obyvatelstva – </a:t>
            </a:r>
            <a:r>
              <a:rPr lang="cs-CZ" dirty="0">
                <a:solidFill>
                  <a:schemeClr val="accent1"/>
                </a:solidFill>
              </a:rPr>
              <a:t>růst životní úrovně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mnoha hospodářsky méně vyspělých zemích však růst ZV za tímto přírůstkem </a:t>
            </a:r>
            <a:r>
              <a:rPr lang="cs-CZ" dirty="0">
                <a:solidFill>
                  <a:schemeClr val="accent1"/>
                </a:solidFill>
              </a:rPr>
              <a:t>zaostává</a:t>
            </a:r>
            <a:r>
              <a:rPr lang="cs-CZ" dirty="0"/>
              <a:t>, takže objem produkce na jednoho obyvatele je zde často nižší než před 2. světovou válkou – </a:t>
            </a:r>
            <a:r>
              <a:rPr lang="cs-CZ" dirty="0">
                <a:solidFill>
                  <a:schemeClr val="accent1"/>
                </a:solidFill>
              </a:rPr>
              <a:t>problém hladu ve světě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Snižování podílu ZV na produkci materiálních statků je v relaci s objektivním ekonomickým vývojem, který probíhá od první etapy průmyslové revoluce (jen hospodářsky vyspělé země)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Význam ZV však nelze hodnotit jen podle podílu na materiální produkci, respektive na národním důchodu, protože význam zemědělství je mnohem širší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hospodářství státu působí zemědělství jako důležitý </a:t>
            </a:r>
            <a:r>
              <a:rPr lang="cs-CZ" dirty="0">
                <a:solidFill>
                  <a:schemeClr val="accent1"/>
                </a:solidFill>
              </a:rPr>
              <a:t>stabilizační faktor, předpoklad celkově vyváženého rozvoje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Funkce zemědělství – </a:t>
            </a:r>
            <a:r>
              <a:rPr lang="cs-CZ" dirty="0">
                <a:solidFill>
                  <a:schemeClr val="accent1"/>
                </a:solidFill>
              </a:rPr>
              <a:t>ekonomická, krajinotvorná,  ekologická, osídlovací</a:t>
            </a:r>
            <a:r>
              <a:rPr lang="cs-CZ" dirty="0"/>
              <a:t>, atd. – TUZ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podmínkách celkově vyspělé ekonomiky je ZV typickým </a:t>
            </a:r>
            <a:r>
              <a:rPr lang="cs-CZ" dirty="0">
                <a:solidFill>
                  <a:schemeClr val="accent1"/>
                </a:solidFill>
              </a:rPr>
              <a:t>nabídkovým odvětvím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hospodářsky méně vyspělých zemích se zpravidla mění v </a:t>
            </a:r>
            <a:r>
              <a:rPr lang="cs-CZ" dirty="0">
                <a:solidFill>
                  <a:schemeClr val="accent1"/>
                </a:solidFill>
              </a:rPr>
              <a:t>poptávkové odvětví</a:t>
            </a:r>
          </a:p>
        </p:txBody>
      </p:sp>
    </p:spTree>
    <p:extLst>
      <p:ext uri="{BB962C8B-B14F-4D97-AF65-F5344CB8AC3E}">
        <p14:creationId xmlns:p14="http://schemas.microsoft.com/office/powerpoint/2010/main" val="341234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Zaměstnanost v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8800"/>
            <a:ext cx="9295826" cy="4889716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Skrytá nezaměstnanost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zaměstnanosti je ZV vedoucím odvětvím, zejména v hospodářsky méně vyspělých zemích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 celosvětového počtu ekonomicky činného obyvatelstva pracovalo v roce 1983 –    43,5 % v zemědělství, v roce 2000 – 45,2 %….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Podíl obyvatelstva zaměstnaného v zemědělství je zpravidla jedním z ukazatelů hospodářské vyspělosti státu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průmyslově vyspělých státech sice </a:t>
            </a:r>
            <a:r>
              <a:rPr lang="cs-CZ" dirty="0">
                <a:solidFill>
                  <a:schemeClr val="accent1"/>
                </a:solidFill>
              </a:rPr>
              <a:t>klesá počet obyvatelstva činného přímo v zemědělské výrobě</a:t>
            </a:r>
            <a:r>
              <a:rPr lang="cs-CZ" dirty="0"/>
              <a:t>, (zemědělská prvovýroba), ale na druhé straně pracuje pro zem. výrobu </a:t>
            </a:r>
            <a:r>
              <a:rPr lang="cs-CZ" dirty="0">
                <a:solidFill>
                  <a:schemeClr val="accent1"/>
                </a:solidFill>
              </a:rPr>
              <a:t>stále více osob v různých průmyslových odvětvích </a:t>
            </a:r>
            <a:r>
              <a:rPr lang="cs-CZ" dirty="0"/>
              <a:t>(zem. strojírenství, výroba hnojiv, chemické  prostředky, výroba krmiv, …) – agrokomplex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moderní </a:t>
            </a:r>
            <a:r>
              <a:rPr lang="cs-CZ" dirty="0">
                <a:solidFill>
                  <a:schemeClr val="accent1"/>
                </a:solidFill>
              </a:rPr>
              <a:t>ZV klesají nároky na množství pracovních sil, ale rostou požadavky na odborné kvalifikované síly </a:t>
            </a:r>
            <a:r>
              <a:rPr lang="cs-CZ" dirty="0"/>
              <a:t>– problematika zaměstnanosti žen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 většině rozvojových krajin je stále ZV na nízké úrovni agrotechniky a pak výrobce často vychází ve své činnosti pouze ze svých praktických zkušeností, které často ovlivňuje značný konzervatizmus, který je tak zpravidla i překážkou dalšího rozvoje zemědělské výroby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D2A0AB-A8E3-41C7-AC69-C1EE9D9A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09" y="0"/>
            <a:ext cx="38163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1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A622A95-2389-DE3D-4F65-67F8FA00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04"/>
            <a:ext cx="12192000" cy="638019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B360A01-6CEE-7A9A-918A-D77D7D6464D9}"/>
              </a:ext>
            </a:extLst>
          </p:cNvPr>
          <p:cNvSpPr txBox="1"/>
          <p:nvPr/>
        </p:nvSpPr>
        <p:spPr>
          <a:xfrm>
            <a:off x="165847" y="5584682"/>
            <a:ext cx="200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https://ourworldindata.org/agri-employment-sources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D6D431E-5E55-5298-B542-FA1E6FCFEEF1}"/>
              </a:ext>
            </a:extLst>
          </p:cNvPr>
          <p:cNvSpPr txBox="1"/>
          <p:nvPr/>
        </p:nvSpPr>
        <p:spPr>
          <a:xfrm>
            <a:off x="1395412" y="72989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Podíl zaměstnaných v zemědělství, 2019</a:t>
            </a:r>
          </a:p>
        </p:txBody>
      </p:sp>
    </p:spTree>
    <p:extLst>
      <p:ext uri="{BB962C8B-B14F-4D97-AF65-F5344CB8AC3E}">
        <p14:creationId xmlns:p14="http://schemas.microsoft.com/office/powerpoint/2010/main" val="226984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Rozdílnost zemědělství ve světe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Kontrast - potravinové přebytky vs. nedostatečná výživa v některých regionech světa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přes polovinu americké sklizně obilí jde pro dobytek</a:t>
            </a:r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průměrný 18-nácti letý Američan sní ve formě steaků a hamburgerů 2 x tolik proteinů, než jeho tělo může spotřebovat</a:t>
            </a:r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Pokud by to bylo stejně všude mohlo by při současné zemědělské produkci být zásobeno asi 1,2 mld. lidí</a:t>
            </a:r>
          </a:p>
        </p:txBody>
      </p:sp>
    </p:spTree>
    <p:extLst>
      <p:ext uri="{BB962C8B-B14F-4D97-AF65-F5344CB8AC3E}">
        <p14:creationId xmlns:p14="http://schemas.microsoft.com/office/powerpoint/2010/main" val="217496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Historie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803"/>
            <a:ext cx="8596668" cy="4243559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</a:t>
            </a:r>
            <a:r>
              <a:rPr lang="cs-CZ" sz="2000" dirty="0">
                <a:solidFill>
                  <a:schemeClr val="accent1"/>
                </a:solidFill>
              </a:rPr>
              <a:t>sběrné hospodářství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nejnižší stupeň hospodářské činnosti, člověk sbírá bez nástrojů potravu, nestará se o obnovu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</a:t>
            </a:r>
            <a:r>
              <a:rPr lang="cs-CZ" sz="2000" dirty="0">
                <a:solidFill>
                  <a:schemeClr val="accent1"/>
                </a:solidFill>
              </a:rPr>
              <a:t>lov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vyšší stupeň materiální kultury a hospodářské činnosti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člověk začal myslet a používat nástroje (zbraně)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Období, kdy končí lov a </a:t>
            </a:r>
            <a:r>
              <a:rPr lang="cs-CZ" sz="2000" dirty="0">
                <a:solidFill>
                  <a:schemeClr val="accent1"/>
                </a:solidFill>
              </a:rPr>
              <a:t>začíná se věnovat půdě </a:t>
            </a:r>
            <a:r>
              <a:rPr lang="cs-CZ" sz="2000" dirty="0"/>
              <a:t>= </a:t>
            </a:r>
            <a:r>
              <a:rPr lang="cs-CZ" sz="2000" dirty="0">
                <a:solidFill>
                  <a:schemeClr val="accent1"/>
                </a:solidFill>
              </a:rPr>
              <a:t>neolitická revoluce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Jihovýchodní Asii zřejmě člověk začal poprvé vědomě obdělávat půdy, odtud se zemědělství začalo šířit dál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Člověk se usazuje, začíná pěstovat plodiny a dokáže vytvořit </a:t>
            </a:r>
            <a:r>
              <a:rPr lang="cs-CZ" sz="2000" dirty="0">
                <a:solidFill>
                  <a:schemeClr val="accent1"/>
                </a:solidFill>
              </a:rPr>
              <a:t>nadprodukci </a:t>
            </a:r>
            <a:r>
              <a:rPr lang="cs-CZ" sz="2000" dirty="0"/>
              <a:t>= civilizační rozvoj – obyvatelstvo se mohlo věnovat obchodu, výrobě,… - dochází k první hierarchizaci a ke vzniku prvních států</a:t>
            </a:r>
          </a:p>
        </p:txBody>
      </p:sp>
    </p:spTree>
    <p:extLst>
      <p:ext uri="{BB962C8B-B14F-4D97-AF65-F5344CB8AC3E}">
        <p14:creationId xmlns:p14="http://schemas.microsoft.com/office/powerpoint/2010/main" val="311253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C. O. Sauer – teorie o šíření rolnictví ve světe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Zemědělství nevzniklo z nedostatku potravin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Ohniska zdomácnělých  zvířat a rostlin jsou v místech, kde je velká diferenciace a přirozená genetická variabilita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3. Nejstarší zemědělství bylo v pahorkatinách, ne v nivách (kvůli povodním)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4. Původně obývaná území byla zalesněná – likvidace lesů žďářením, vynález sekery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5. První zemědělci získali znalosti pomocí experimentů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6. Tvůrci zemědělství byli usedlí, protože to vyžadovala délka vegetačního období – budování trvalých osad a obydlí</a:t>
            </a:r>
          </a:p>
        </p:txBody>
      </p:sp>
    </p:spTree>
    <p:extLst>
      <p:ext uri="{BB962C8B-B14F-4D97-AF65-F5344CB8AC3E}">
        <p14:creationId xmlns:p14="http://schemas.microsoft.com/office/powerpoint/2010/main" val="253743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Centra domestikace a šíření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7546"/>
            <a:ext cx="10233474" cy="486646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Konec 19. stol.  - teorie Francouze De </a:t>
            </a:r>
            <a:r>
              <a:rPr lang="cs-CZ" sz="1500" dirty="0" err="1"/>
              <a:t>Candolle</a:t>
            </a:r>
            <a:r>
              <a:rPr lang="cs-CZ" sz="1500" dirty="0"/>
              <a:t>, který předpokládal, že pravlast kulturních plodin jsou oblasti, kde dodnes rostou tyto rostliny divoce, což vyvrátil A. I. </a:t>
            </a:r>
            <a:r>
              <a:rPr lang="cs-CZ" sz="1500" dirty="0" err="1"/>
              <a:t>Vavilov</a:t>
            </a:r>
            <a:r>
              <a:rPr lang="cs-CZ" sz="1500" dirty="0"/>
              <a:t> (1926) – za pravlast jednotlivých druhů kulturních rostlin považuje oblasti, kde je největší rozmanitost a diferenciace dnešních rostlin – 6 základních center původu dnešních rostlin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1. </a:t>
            </a:r>
            <a:r>
              <a:rPr lang="cs-CZ" sz="1500" dirty="0">
                <a:solidFill>
                  <a:schemeClr val="accent1"/>
                </a:solidFill>
              </a:rPr>
              <a:t>Jihozápadní Asie 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těžiště na horských svazích mezi </a:t>
            </a:r>
            <a:r>
              <a:rPr lang="cs-CZ" sz="1500" dirty="0" err="1"/>
              <a:t>Hindukúšem</a:t>
            </a:r>
            <a:r>
              <a:rPr lang="cs-CZ" sz="1500" dirty="0"/>
              <a:t> a Himalájemi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Obiloviny, len, hrách, luskoviny, čočka, meruňky, broskve, vinná réva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2. </a:t>
            </a:r>
            <a:r>
              <a:rPr lang="cs-CZ" sz="1500" dirty="0">
                <a:solidFill>
                  <a:schemeClr val="accent1"/>
                </a:solidFill>
              </a:rPr>
              <a:t>Přední a zadní Indie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Tropické rostliny – rýže, cukrová třtina, bavlna, kokos, mango, banány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3. </a:t>
            </a:r>
            <a:r>
              <a:rPr lang="cs-CZ" sz="1500" dirty="0">
                <a:solidFill>
                  <a:schemeClr val="accent1"/>
                </a:solidFill>
              </a:rPr>
              <a:t>Východní Asie </a:t>
            </a:r>
            <a:r>
              <a:rPr lang="cs-CZ" sz="1500" dirty="0"/>
              <a:t>– Severní Čína + Korea + Japonsko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Sója, ječmen, pšenice, oves, sezam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4. </a:t>
            </a:r>
            <a:r>
              <a:rPr lang="cs-CZ" sz="1500" dirty="0">
                <a:solidFill>
                  <a:schemeClr val="accent1"/>
                </a:solidFill>
              </a:rPr>
              <a:t>Středomoří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/>
              <a:t>– oblast Středozemního moře + Západní Asie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Oves, luskoviny, cukrová řepa, chmel, olivy, fíky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5. </a:t>
            </a:r>
            <a:r>
              <a:rPr lang="cs-CZ" sz="1500" dirty="0">
                <a:solidFill>
                  <a:schemeClr val="accent1"/>
                </a:solidFill>
              </a:rPr>
              <a:t>Severovýchodní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>
                <a:solidFill>
                  <a:schemeClr val="accent1"/>
                </a:solidFill>
              </a:rPr>
              <a:t>Afrika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/>
              <a:t>(hlavně Etiopie)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Káva, ječmen, pšenice, oves, sezam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6. </a:t>
            </a:r>
            <a:r>
              <a:rPr lang="cs-CZ" sz="1500" dirty="0">
                <a:solidFill>
                  <a:schemeClr val="accent1"/>
                </a:solidFill>
              </a:rPr>
              <a:t>Regiony nového světa </a:t>
            </a:r>
            <a:r>
              <a:rPr lang="cs-CZ" sz="1500" dirty="0"/>
              <a:t>(Střední a Jižní Amerika)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Brambory, tabák, podzemnice olejná, kaučukovník, batáty, kakaovník, agáve, rajčata, paprika, tykve, fazole, tabák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Rostliny a zvířata se postupně šířila všemi směry</a:t>
            </a:r>
          </a:p>
        </p:txBody>
      </p:sp>
    </p:spTree>
    <p:extLst>
      <p:ext uri="{BB962C8B-B14F-4D97-AF65-F5344CB8AC3E}">
        <p14:creationId xmlns:p14="http://schemas.microsoft.com/office/powerpoint/2010/main" val="244769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Vývoj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4814"/>
            <a:ext cx="9125344" cy="4858717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Nejstarší zemědělství – </a:t>
            </a:r>
            <a:r>
              <a:rPr lang="cs-CZ" dirty="0">
                <a:solidFill>
                  <a:schemeClr val="accent1"/>
                </a:solidFill>
              </a:rPr>
              <a:t>kopaničářská kultura</a:t>
            </a:r>
            <a:r>
              <a:rPr lang="cs-CZ" dirty="0"/>
              <a:t>, doplněná vegetativním rozmnožováním rostlin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Nejstarší forma zemědělství v Jihovýchodní Asii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Půda se neobhospodařuje celá, ale rozmnožovali rostliny pomocí klíčků a sazenic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Po vyčerpání půdy – přesun jinam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První rostlina, která se pěstovala – </a:t>
            </a:r>
            <a:r>
              <a:rPr lang="cs-CZ" sz="1800" dirty="0" err="1">
                <a:solidFill>
                  <a:schemeClr val="accent1"/>
                </a:solidFill>
              </a:rPr>
              <a:t>derris</a:t>
            </a:r>
            <a:r>
              <a:rPr lang="cs-CZ" sz="1800" dirty="0">
                <a:solidFill>
                  <a:schemeClr val="accent1"/>
                </a:solidFill>
              </a:rPr>
              <a:t> - </a:t>
            </a:r>
            <a:r>
              <a:rPr lang="cs-CZ" sz="1800" dirty="0" err="1">
                <a:solidFill>
                  <a:schemeClr val="accent1"/>
                </a:solidFill>
              </a:rPr>
              <a:t>kožnatec</a:t>
            </a:r>
            <a:r>
              <a:rPr lang="cs-CZ" sz="1800" dirty="0"/>
              <a:t> (způsobovala omráčení ryb a zlepšení rybolovu)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Nejstarší jedlá rostlina – taro (bohatý na škrob, cukr a vitamíny)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Bílkoviny získávány hlavně konzumací ryb a měkkýšů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První zdomácnělá zvířata – prase, vodní husy, kachny, pes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Zvířata nebyla chovaná za ekonomických cílem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Šíření z Jihovýchodní Asie na všechny strany (Jihozápadní Asie, Afrika – Guinea, Středomoří, Tichomořské ostrovy, Amerika)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Selekce pěstování při přesunech – hlavně díky klimatu</a:t>
            </a:r>
          </a:p>
        </p:txBody>
      </p:sp>
    </p:spTree>
    <p:extLst>
      <p:ext uri="{BB962C8B-B14F-4D97-AF65-F5344CB8AC3E}">
        <p14:creationId xmlns:p14="http://schemas.microsoft.com/office/powerpoint/2010/main" val="112545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Vývoj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9831"/>
            <a:ext cx="9830517" cy="512218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 kopaničářských oblastí se zemědělství šířilo do mírnějších oblastí a do vyšších nadmořských výšek – nové plodiny – brambory (umožnily vyšší hustotu zalidnění) – vznik </a:t>
            </a:r>
            <a:r>
              <a:rPr lang="cs-CZ" sz="1800" dirty="0">
                <a:solidFill>
                  <a:schemeClr val="accent1"/>
                </a:solidFill>
              </a:rPr>
              <a:t>semenářského zemědělství </a:t>
            </a:r>
            <a:r>
              <a:rPr lang="cs-CZ" sz="1800" dirty="0"/>
              <a:t>– lokalizace na okrajích kopaničářských oblastí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Člověk zjistil, že původní plevely jsou vhodné k potravě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1. oblast západoindická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Sprašová oblast Číny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Etiopská vysočina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Plodiny obsahující škroby (obiloviny), bílkoviny (luštěniny), tuky – tyto plodiny potřebují sezónní obdělávání – </a:t>
            </a:r>
            <a:r>
              <a:rPr lang="cs-CZ" sz="1800" dirty="0">
                <a:solidFill>
                  <a:schemeClr val="accent1"/>
                </a:solidFill>
              </a:rPr>
              <a:t>trvalejší usazování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Zdomácnění stádových zvířat – střední a jižní Irán – ovce, kozy, horský dobytek, kůň – původně tažná zvířata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Specifická semenářská kultura se formuje v Severní Americe u Indiánů – fazole, kukuřice, dýně; vyšší polohy Mexika a Severní Ameriky – krocan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>
                <a:solidFill>
                  <a:schemeClr val="accent1"/>
                </a:solidFill>
              </a:rPr>
              <a:t>Pastýřství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Mladší forma zemědělství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Formuje se na bázi semenářských kultur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Vzdalování od trvalých zemědělských oblastí, postupné odtržení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Osídlení chladnějších území a hor</a:t>
            </a:r>
          </a:p>
        </p:txBody>
      </p:sp>
    </p:spTree>
    <p:extLst>
      <p:ext uri="{BB962C8B-B14F-4D97-AF65-F5344CB8AC3E}">
        <p14:creationId xmlns:p14="http://schemas.microsoft.com/office/powerpoint/2010/main" val="35429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4EE1-CC05-4AFC-968E-CDA52A4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Geografie zemědělství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466B9B-966B-4C2E-B4A0-D2CE1C4C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6799231" cy="43929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Postavení v kontextu geografických věd: 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typická mezní, hraniční, disciplína, 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souvisí s některými dalšími tak těsně, že mezi nimi nelze vést zcela ostrou hranici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 marL="2730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/>
              <a:t>Proč se jí zabývat?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Pěstování a výroba potravin je nejzákladnější lidskou aktivitou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Růst poptávky po lokálních potravinách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Silná podpora zemědělství ze strany národní vlády a EU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Zemědělství úzce propojeno s mnoha dalšími odvětvími =&gt; agrobyznys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F7490A-CB17-4AB1-8F9E-AE27B7840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85635"/>
              </p:ext>
            </p:extLst>
          </p:nvPr>
        </p:nvGraphicFramePr>
        <p:xfrm>
          <a:off x="7476565" y="1930400"/>
          <a:ext cx="4511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532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Využití půdy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814"/>
            <a:ext cx="9147984" cy="4930679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Způsoby obdělávání půdy: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1. kopaničářství – půda se získá žďářením, rozmnožování zakopáním sazenice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2. Vyšší formy: 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>
                <a:solidFill>
                  <a:schemeClr val="accent1"/>
                </a:solidFill>
              </a:rPr>
              <a:t>přílohové zemědělství </a:t>
            </a:r>
            <a:r>
              <a:rPr lang="cs-CZ" sz="1900" dirty="0"/>
              <a:t>– část půdy pole, druhá část pastvina, pak výměna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>
                <a:solidFill>
                  <a:schemeClr val="accent1"/>
                </a:solidFill>
              </a:rPr>
              <a:t>úhorové zemědělství </a:t>
            </a:r>
            <a:r>
              <a:rPr lang="cs-CZ" sz="1900" dirty="0"/>
              <a:t>– úrodnost půdy se obnovuje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9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V období průmyslové revoluce, koncem 18. stol. – </a:t>
            </a:r>
            <a:r>
              <a:rPr lang="cs-CZ" sz="1900" dirty="0">
                <a:solidFill>
                  <a:schemeClr val="accent1"/>
                </a:solidFill>
              </a:rPr>
              <a:t>zemědělství zdokonaleno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Vytvořena </a:t>
            </a:r>
            <a:r>
              <a:rPr lang="cs-CZ" sz="1900" dirty="0">
                <a:solidFill>
                  <a:schemeClr val="accent1"/>
                </a:solidFill>
              </a:rPr>
              <a:t>nadprodukce</a:t>
            </a:r>
            <a:r>
              <a:rPr lang="cs-CZ" sz="1900" dirty="0"/>
              <a:t> – </a:t>
            </a:r>
            <a:r>
              <a:rPr lang="cs-CZ" sz="1900" dirty="0">
                <a:solidFill>
                  <a:schemeClr val="accent1"/>
                </a:solidFill>
              </a:rPr>
              <a:t>tržní hospodářství </a:t>
            </a:r>
            <a:r>
              <a:rPr lang="cs-CZ" sz="1900" dirty="0"/>
              <a:t>– rozčlenění obyvatelstva, nástup nových systémů – obyvatelstvo se stěhuje do měst, věnuje se průmyslu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Základní prvky 19. století: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Výrazná diferenciace společnosti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1. vysoce industrializované státy nejsou schopny pokrývat spotřebu vlastní výrobou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2. vytváří se </a:t>
            </a:r>
            <a:r>
              <a:rPr lang="cs-CZ" sz="1900" dirty="0">
                <a:solidFill>
                  <a:schemeClr val="accent1"/>
                </a:solidFill>
              </a:rPr>
              <a:t>specializované regiony </a:t>
            </a:r>
            <a:r>
              <a:rPr lang="cs-CZ" sz="1900" dirty="0"/>
              <a:t>– rozvoj dopravy (i lodní)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3. zavedení nových výživných produktů na trh západních krajin a jejich </a:t>
            </a:r>
            <a:r>
              <a:rPr lang="cs-CZ" sz="1900" dirty="0">
                <a:solidFill>
                  <a:schemeClr val="accent1"/>
                </a:solidFill>
              </a:rPr>
              <a:t>dovoz</a:t>
            </a:r>
          </a:p>
        </p:txBody>
      </p:sp>
      <p:grpSp>
        <p:nvGrpSpPr>
          <p:cNvPr id="4" name="Skupina 12">
            <a:extLst>
              <a:ext uri="{FF2B5EF4-FFF2-40B4-BE49-F238E27FC236}">
                <a16:creationId xmlns:a16="http://schemas.microsoft.com/office/drawing/2014/main" id="{D49257B7-688A-46E8-B4AB-83BCDF6BD928}"/>
              </a:ext>
            </a:extLst>
          </p:cNvPr>
          <p:cNvGrpSpPr>
            <a:grpSpLocks/>
          </p:cNvGrpSpPr>
          <p:nvPr/>
        </p:nvGrpSpPr>
        <p:grpSpPr bwMode="auto">
          <a:xfrm>
            <a:off x="309828" y="2490731"/>
            <a:ext cx="735012" cy="1081088"/>
            <a:chOff x="395288" y="1700213"/>
            <a:chExt cx="504825" cy="1081087"/>
          </a:xfrm>
        </p:grpSpPr>
        <p:sp>
          <p:nvSpPr>
            <p:cNvPr id="5" name="Obdélník 5">
              <a:extLst>
                <a:ext uri="{FF2B5EF4-FFF2-40B4-BE49-F238E27FC236}">
                  <a16:creationId xmlns:a16="http://schemas.microsoft.com/office/drawing/2014/main" id="{0E0CE37C-3CE5-4771-AFFA-6328DC55701D}"/>
                </a:ext>
              </a:extLst>
            </p:cNvPr>
            <p:cNvSpPr/>
            <p:nvPr/>
          </p:nvSpPr>
          <p:spPr>
            <a:xfrm>
              <a:off x="395288" y="1700213"/>
              <a:ext cx="504825" cy="3603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úhor</a:t>
              </a:r>
            </a:p>
          </p:txBody>
        </p:sp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id="{4BFDAA24-AD2C-41C9-BCDE-7DF7C3528796}"/>
                </a:ext>
              </a:extLst>
            </p:cNvPr>
            <p:cNvSpPr/>
            <p:nvPr/>
          </p:nvSpPr>
          <p:spPr>
            <a:xfrm>
              <a:off x="395288" y="2060576"/>
              <a:ext cx="504825" cy="36036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ozim</a:t>
              </a:r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440C0F45-7BB5-4D88-BA8A-976F34D5E006}"/>
                </a:ext>
              </a:extLst>
            </p:cNvPr>
            <p:cNvSpPr/>
            <p:nvPr/>
          </p:nvSpPr>
          <p:spPr>
            <a:xfrm>
              <a:off x="395288" y="2420937"/>
              <a:ext cx="504825" cy="3603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jař</a:t>
              </a:r>
            </a:p>
          </p:txBody>
        </p:sp>
      </p:grpSp>
      <p:grpSp>
        <p:nvGrpSpPr>
          <p:cNvPr id="12" name="Skupina 14">
            <a:extLst>
              <a:ext uri="{FF2B5EF4-FFF2-40B4-BE49-F238E27FC236}">
                <a16:creationId xmlns:a16="http://schemas.microsoft.com/office/drawing/2014/main" id="{8CD380C1-0E68-45AC-B76F-3EAC9DC5F837}"/>
              </a:ext>
            </a:extLst>
          </p:cNvPr>
          <p:cNvGrpSpPr>
            <a:grpSpLocks/>
          </p:cNvGrpSpPr>
          <p:nvPr/>
        </p:nvGrpSpPr>
        <p:grpSpPr bwMode="auto">
          <a:xfrm>
            <a:off x="9529335" y="2492319"/>
            <a:ext cx="884064" cy="1079500"/>
            <a:chOff x="8316913" y="3141663"/>
            <a:chExt cx="503237" cy="1079500"/>
          </a:xfrm>
        </p:grpSpPr>
        <p:sp>
          <p:nvSpPr>
            <p:cNvPr id="13" name="Obdélník 9">
              <a:extLst>
                <a:ext uri="{FF2B5EF4-FFF2-40B4-BE49-F238E27FC236}">
                  <a16:creationId xmlns:a16="http://schemas.microsoft.com/office/drawing/2014/main" id="{2DB45EFE-7561-4CF7-8AF7-0FFCCB97BDDE}"/>
                </a:ext>
              </a:extLst>
            </p:cNvPr>
            <p:cNvSpPr/>
            <p:nvPr/>
          </p:nvSpPr>
          <p:spPr>
            <a:xfrm>
              <a:off x="8316913" y="3141663"/>
              <a:ext cx="503237" cy="358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pícniny</a:t>
              </a:r>
            </a:p>
          </p:txBody>
        </p:sp>
        <p:sp>
          <p:nvSpPr>
            <p:cNvPr id="14" name="Obdélník 10">
              <a:extLst>
                <a:ext uri="{FF2B5EF4-FFF2-40B4-BE49-F238E27FC236}">
                  <a16:creationId xmlns:a16="http://schemas.microsoft.com/office/drawing/2014/main" id="{B48B967A-44B9-410C-9FAE-3D6CE7EDE8F0}"/>
                </a:ext>
              </a:extLst>
            </p:cNvPr>
            <p:cNvSpPr/>
            <p:nvPr/>
          </p:nvSpPr>
          <p:spPr>
            <a:xfrm>
              <a:off x="8316913" y="3500438"/>
              <a:ext cx="503237" cy="3603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ozim</a:t>
              </a:r>
            </a:p>
          </p:txBody>
        </p:sp>
        <p:sp>
          <p:nvSpPr>
            <p:cNvPr id="15" name="Obdélník 11">
              <a:extLst>
                <a:ext uri="{FF2B5EF4-FFF2-40B4-BE49-F238E27FC236}">
                  <a16:creationId xmlns:a16="http://schemas.microsoft.com/office/drawing/2014/main" id="{3DBF03E6-3372-4D9C-A238-10B9FBC3E384}"/>
                </a:ext>
              </a:extLst>
            </p:cNvPr>
            <p:cNvSpPr/>
            <p:nvPr/>
          </p:nvSpPr>
          <p:spPr>
            <a:xfrm>
              <a:off x="8316913" y="3860801"/>
              <a:ext cx="503237" cy="3603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jař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8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ezba-prumysl.JPG">
            <a:extLst>
              <a:ext uri="{FF2B5EF4-FFF2-40B4-BE49-F238E27FC236}">
                <a16:creationId xmlns:a16="http://schemas.microsoft.com/office/drawing/2014/main" id="{CA41B8F8-E884-433E-9F59-6994C6E8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4EE1-CC05-4AFC-968E-CDA52A4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Agrobyznys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466B9B-966B-4C2E-B4A0-D2CE1C4C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0312"/>
            <a:ext cx="4665375" cy="4528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Největší sektor světové ekonomiky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Zaměstnává cca 50 % pracovní síly ve světě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Klesá význam agrárního sektoru, ale </a:t>
            </a:r>
            <a:r>
              <a:rPr lang="cs-CZ" altLang="cs-CZ" sz="2000" dirty="0" err="1"/>
              <a:t>agrobyznysu</a:t>
            </a:r>
            <a:r>
              <a:rPr lang="cs-CZ" altLang="cs-CZ" sz="2000" dirty="0"/>
              <a:t> nikoliv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b="1" dirty="0"/>
              <a:t>Definice: </a:t>
            </a:r>
            <a:r>
              <a:rPr lang="cs-CZ" altLang="cs-CZ" sz="2000" dirty="0"/>
              <a:t>Souhrn všech činností týkajících se zpracování a distribuce produktů vyrobených na farmě  výrobní činnosti na farmě; skladování, zpracování, dopravu a prodej zemědělských komodit a produktů z nich vyrobených </a:t>
            </a:r>
          </a:p>
        </p:txBody>
      </p:sp>
      <p:pic>
        <p:nvPicPr>
          <p:cNvPr id="5" name="Zástupný symbol pro obsah 7">
            <a:extLst>
              <a:ext uri="{FF2B5EF4-FFF2-40B4-BE49-F238E27FC236}">
                <a16:creationId xmlns:a16="http://schemas.microsoft.com/office/drawing/2014/main" id="{E420BC23-279D-4538-B5A8-9E7A6D62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709630"/>
            <a:ext cx="5671071" cy="55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187CB-B6D8-4E30-A403-386FF513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Vývojové směry geografie zemědělství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54D3D1-B502-496D-8333-7BE5313B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7546"/>
            <a:ext cx="9551548" cy="463007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Popisný</a:t>
            </a:r>
            <a:r>
              <a:rPr lang="cs-CZ" altLang="cs-CZ" sz="1750" dirty="0"/>
              <a:t> – (1. pol. 19. stol.) – reprezentují ho první práce zaměřené na popis charakteru zemědělství daného regionu (HANG, GETZ)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Statistický</a:t>
            </a:r>
            <a:r>
              <a:rPr lang="cs-CZ" altLang="cs-CZ" sz="1750" dirty="0"/>
              <a:t> – (70. a 80. léta 19. stol.) – formulování základních, obecných a nových metodických postupů, s využitím prvních statistických údajů – užívají se kvantitativní metody (HAHN)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Ekonomický</a:t>
            </a:r>
            <a:r>
              <a:rPr lang="cs-CZ" altLang="cs-CZ" sz="1750" dirty="0"/>
              <a:t> – zbožíznalecký – studium ekonomických a tržních podmínek v hospodářství – pochopení a využití produkčních a tržních podmínek zemědělských produktů (CHISHOLM)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Historický</a:t>
            </a:r>
            <a:r>
              <a:rPr lang="cs-CZ" altLang="cs-CZ" sz="1750" dirty="0"/>
              <a:t> – (konec 19. a začátek 20. stol.) – vznik a šíření zemědělství jako hospodářské činnosti člověka – hledání center domestikace kulturních rostlin (HETTNER, DECANDOLLE, HAN, SAUER, VAVILOV)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dirty="0"/>
              <a:t>Výzkum zaměřený na </a:t>
            </a:r>
            <a:r>
              <a:rPr lang="cs-CZ" altLang="cs-CZ" sz="1750" u="sng" dirty="0"/>
              <a:t>využívání</a:t>
            </a:r>
            <a:r>
              <a:rPr lang="en-US" altLang="cs-CZ" sz="1750" u="sng" dirty="0"/>
              <a:t> </a:t>
            </a:r>
            <a:r>
              <a:rPr lang="cs-CZ" altLang="cs-CZ" sz="1750" u="sng" dirty="0"/>
              <a:t>země</a:t>
            </a:r>
            <a:r>
              <a:rPr lang="cs-CZ" altLang="cs-CZ" sz="1750" dirty="0"/>
              <a:t> (STAMP, KOSTROWICKI)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dirty="0"/>
              <a:t>Výzkum vztahů mezi zemědělstvím a obyvateli – zdůrazňuje se závislost zemědělství na kulturních i hospodářských podmínkách  (BERNHARD, KASTRO, SORE)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Regionalizace a zemědělská typologie </a:t>
            </a:r>
            <a:r>
              <a:rPr lang="cs-CZ" altLang="cs-CZ" sz="1750" dirty="0"/>
              <a:t>– (počátek 20. století) – rozsáhlé používání statistických údajů  kartografické vyjadřování sledovaných jevů (ENGELBRECHT, BAKER, FINCHE, KOSTROWICKI)</a:t>
            </a:r>
          </a:p>
        </p:txBody>
      </p:sp>
    </p:spTree>
    <p:extLst>
      <p:ext uri="{BB962C8B-B14F-4D97-AF65-F5344CB8AC3E}">
        <p14:creationId xmlns:p14="http://schemas.microsoft.com/office/powerpoint/2010/main" val="119158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Geografie zemědělství dnes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Více propojena s </a:t>
            </a:r>
            <a:r>
              <a:rPr lang="cs-CZ" altLang="cs-CZ" sz="2000" b="1" dirty="0"/>
              <a:t>geografií venkova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Hlavní témata geografie zemědělství ve vyspělých zemích dnes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Zemědělská politika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Dodavatelsko-odběratelské vztahy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Vývoj venkovského prostředí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Globální problém hladu	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Problematika rozvojových zemí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Precizní zemědělství: </a:t>
            </a:r>
            <a:r>
              <a:rPr lang="cs-CZ" altLang="cs-CZ" sz="1800" dirty="0">
                <a:hlinkClick r:id="rId2"/>
              </a:rPr>
              <a:t>https://www.sieusoil.eu/cs/sieusoil-cz/</a:t>
            </a:r>
            <a:endParaRPr lang="cs-CZ" altLang="cs-CZ" sz="1800" dirty="0"/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GMO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Geografie zemědělství - definice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827"/>
            <a:ext cx="9001358" cy="514270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je disciplína, jež se zabývá z geografického hlediska </a:t>
            </a:r>
            <a:r>
              <a:rPr lang="cs-CZ" sz="2000" dirty="0">
                <a:solidFill>
                  <a:schemeClr val="accent1"/>
                </a:solidFill>
              </a:rPr>
              <a:t>zemědělskou výrobou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se zabývá </a:t>
            </a:r>
            <a:r>
              <a:rPr lang="cs-CZ" sz="2000" dirty="0">
                <a:solidFill>
                  <a:schemeClr val="accent1"/>
                </a:solidFill>
              </a:rPr>
              <a:t>zákonitostmi rozmístění zemědělství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se zabývá studiem </a:t>
            </a:r>
            <a:r>
              <a:rPr lang="cs-CZ" sz="2000" dirty="0">
                <a:solidFill>
                  <a:schemeClr val="accent1"/>
                </a:solidFill>
              </a:rPr>
              <a:t>druhů a výsledků využití půdy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systémem rostlinné a živočišné výroby </a:t>
            </a:r>
            <a:r>
              <a:rPr lang="cs-CZ" sz="2000" dirty="0"/>
              <a:t>v jejich vztahu ke způsobu hospodaření</a:t>
            </a:r>
            <a:r>
              <a:rPr lang="cs-CZ" sz="2000" dirty="0">
                <a:solidFill>
                  <a:schemeClr val="accent1"/>
                </a:solidFill>
              </a:rPr>
              <a:t>,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faktorům přírodního prostředí, obyvatelstvu a jeho způsobům výroby a ostatním hospodářským odvětvím</a:t>
            </a:r>
            <a:r>
              <a:rPr lang="cs-CZ" sz="2000" dirty="0"/>
              <a:t>. Dále se zaměřuje na studium a klasifikaci forem </a:t>
            </a:r>
            <a:r>
              <a:rPr lang="cs-CZ" sz="2000" dirty="0">
                <a:solidFill>
                  <a:schemeClr val="accent1"/>
                </a:solidFill>
              </a:rPr>
              <a:t>územní organizace zemědělské výroby</a:t>
            </a:r>
            <a:r>
              <a:rPr lang="cs-CZ" sz="2000" dirty="0"/>
              <a:t>, na </a:t>
            </a:r>
            <a:r>
              <a:rPr lang="cs-CZ" sz="2000" dirty="0">
                <a:solidFill>
                  <a:schemeClr val="accent1"/>
                </a:solidFill>
              </a:rPr>
              <a:t>stanovení výrobních typů zemědělství zemědělskou regionalizaci a analýzu zemědělských regionů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(RAKITNIKOV 1970)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Předmětem studia je </a:t>
            </a:r>
            <a:r>
              <a:rPr lang="cs-CZ" sz="2000" dirty="0">
                <a:solidFill>
                  <a:schemeClr val="accent1"/>
                </a:solidFill>
              </a:rPr>
              <a:t>zemědělská výroba, a to především její rozmístění</a:t>
            </a:r>
            <a:r>
              <a:rPr lang="cs-CZ" sz="2000" dirty="0"/>
              <a:t>, na základě jejich jednotlivých forem, zaměření, struktury, intenzity apod. a dále </a:t>
            </a:r>
            <a:r>
              <a:rPr lang="cs-CZ" sz="2000" dirty="0">
                <a:solidFill>
                  <a:schemeClr val="accent1"/>
                </a:solidFill>
              </a:rPr>
              <a:t>podmínky a zákonitosti tohoto rozmístění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Při plnění těchto úkolů se při socioekonomicko-geografické interpretaci územních rozdílů zemědělské výroby hodnotí nejen rozdílnost podmínek přírodního prostředí, ale i stupeň intenzity a produktivity výroby </a:t>
            </a:r>
          </a:p>
        </p:txBody>
      </p:sp>
    </p:spTree>
    <p:extLst>
      <p:ext uri="{BB962C8B-B14F-4D97-AF65-F5344CB8AC3E}">
        <p14:creationId xmlns:p14="http://schemas.microsoft.com/office/powerpoint/2010/main" val="148280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Geografie a geografové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16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b="1" dirty="0"/>
              <a:t>Počátky na konci 18. a začátku 19. století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A. Smith, D. Ricardo - autor teorie o pozemkové rentě,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R. </a:t>
            </a:r>
            <a:r>
              <a:rPr lang="cs-CZ" dirty="0" err="1"/>
              <a:t>Malthus</a:t>
            </a:r>
            <a:r>
              <a:rPr lang="cs-CZ" dirty="0"/>
              <a:t> - problematika růstu obyvatelstva a jeho potravinové </a:t>
            </a:r>
            <a:r>
              <a:rPr lang="cs-CZ" dirty="0" err="1"/>
              <a:t>uživitelnosti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mezi zakladatele patří J. H. von </a:t>
            </a:r>
            <a:r>
              <a:rPr lang="cs-CZ" dirty="0" err="1"/>
              <a:t>Thünen</a:t>
            </a:r>
            <a:r>
              <a:rPr lang="cs-CZ" dirty="0"/>
              <a:t> (1826) - autor první teorie o rozmisťování zemědělské výroby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Česko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První práce na počátku 20. stol. (V. Dvorský, F. </a:t>
            </a:r>
            <a:r>
              <a:rPr lang="cs-CZ" sz="1800" dirty="0" err="1"/>
              <a:t>Štůla</a:t>
            </a:r>
            <a:r>
              <a:rPr lang="cs-CZ" sz="1800" dirty="0"/>
              <a:t>)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A. Götz – regionalizace zemědělství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A. Věžník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P. </a:t>
            </a:r>
            <a:r>
              <a:rPr lang="cs-CZ" sz="1800" dirty="0" err="1"/>
              <a:t>Spišiak</a:t>
            </a:r>
            <a:r>
              <a:rPr lang="cs-CZ" sz="1800" dirty="0"/>
              <a:t> (SR)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I. Bičík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V. Jančák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2E0AF1-960A-4B89-879F-EAFDF79E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01" y="3790119"/>
            <a:ext cx="4167333" cy="30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359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GVS01</Template>
  <TotalTime>79</TotalTime>
  <Words>2580</Words>
  <Application>Microsoft Office PowerPoint</Application>
  <PresentationFormat>Širokoúhlá obrazovka</PresentationFormat>
  <Paragraphs>240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Trebuchet MS</vt:lpstr>
      <vt:lpstr>Wingdings</vt:lpstr>
      <vt:lpstr>Wingdings 2</vt:lpstr>
      <vt:lpstr>Wingdings 3</vt:lpstr>
      <vt:lpstr>Fazeta</vt:lpstr>
      <vt:lpstr>Ze0116 Geografie výrobní sféry</vt:lpstr>
      <vt:lpstr>Úvod do geografie zemědělství</vt:lpstr>
      <vt:lpstr>Geografie zemědělství</vt:lpstr>
      <vt:lpstr>Prezentace aplikace PowerPoint</vt:lpstr>
      <vt:lpstr>Agrobyznys</vt:lpstr>
      <vt:lpstr>Vývojové směry geografie zemědělství</vt:lpstr>
      <vt:lpstr>Geografie zemědělství dnes</vt:lpstr>
      <vt:lpstr>Geografie zemědělství - definice</vt:lpstr>
      <vt:lpstr>Geografie a geografové zemědělství</vt:lpstr>
      <vt:lpstr>Zdroje dat o zemědělství</vt:lpstr>
      <vt:lpstr>Prezentace aplikace PowerPoint</vt:lpstr>
      <vt:lpstr>Zemědělství</vt:lpstr>
      <vt:lpstr>Specifikum zemědělství</vt:lpstr>
      <vt:lpstr>Multifunkčnost zemědělství</vt:lpstr>
      <vt:lpstr>Zemědělská výroba</vt:lpstr>
      <vt:lpstr>Půda</vt:lpstr>
      <vt:lpstr>Postavení zemědělství v NH</vt:lpstr>
      <vt:lpstr>Postavení zemědělství v NH</vt:lpstr>
      <vt:lpstr>Prezentace aplikace PowerPoint</vt:lpstr>
      <vt:lpstr>Prezentace aplikace PowerPoint</vt:lpstr>
      <vt:lpstr>Postavení zemědělství v NH</vt:lpstr>
      <vt:lpstr>Zaměstnanost v zemědělství</vt:lpstr>
      <vt:lpstr>Prezentace aplikace PowerPoint</vt:lpstr>
      <vt:lpstr>Rozdílnost zemědělství ve světe</vt:lpstr>
      <vt:lpstr>Historie zemědělství</vt:lpstr>
      <vt:lpstr>C. O. Sauer – teorie o šíření rolnictví ve světe</vt:lpstr>
      <vt:lpstr>Centra domestikace a šíření zemědělství</vt:lpstr>
      <vt:lpstr>Vývoj zemědělství</vt:lpstr>
      <vt:lpstr>Vývoj zemědělství</vt:lpstr>
      <vt:lpstr>Využití půdy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10</cp:revision>
  <dcterms:created xsi:type="dcterms:W3CDTF">2023-02-13T21:17:58Z</dcterms:created>
  <dcterms:modified xsi:type="dcterms:W3CDTF">2024-02-19T16:50:31Z</dcterms:modified>
</cp:coreProperties>
</file>