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2" r:id="rId2"/>
    <p:sldId id="312" r:id="rId3"/>
    <p:sldId id="316" r:id="rId4"/>
    <p:sldId id="317" r:id="rId5"/>
    <p:sldId id="318" r:id="rId6"/>
    <p:sldId id="326" r:id="rId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zef Lopuch" initials="JL" lastIdx="1" clrIdx="0">
    <p:extLst>
      <p:ext uri="{19B8F6BF-5375-455C-9EA6-DF929625EA0E}">
        <p15:presenceInfo xmlns:p15="http://schemas.microsoft.com/office/powerpoint/2012/main" userId="Jozef Lopu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bod\OneDrive\Po&#269;&#237;ta&#269;\UD-172926589004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Věková struktura obyvatelstva v obci Plzeň k</a:t>
            </a:r>
            <a:r>
              <a:rPr lang="sk-SK" baseline="0"/>
              <a:t> 31. 12. 2021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608016999136142"/>
          <c:y val="0.11058434399117974"/>
          <c:w val="0.79337030380660167"/>
          <c:h val="0.64245341713763182"/>
        </c:manualLayout>
      </c:layout>
      <c:barChart>
        <c:barDir val="bar"/>
        <c:grouping val="clustered"/>
        <c:varyColors val="0"/>
        <c:ser>
          <c:idx val="1"/>
          <c:order val="0"/>
          <c:tx>
            <c:v>Ženy</c:v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DATA!$D$29:$D$48</c:f>
              <c:strCache>
                <c:ptCount val="20"/>
                <c:pt idx="0">
                  <c:v>0 až 4 roky</c:v>
                </c:pt>
                <c:pt idx="1">
                  <c:v>5 až 9 let</c:v>
                </c:pt>
                <c:pt idx="2">
                  <c:v>10 až 14 let</c:v>
                </c:pt>
                <c:pt idx="3">
                  <c:v>15 až 19 let</c:v>
                </c:pt>
                <c:pt idx="4">
                  <c:v>20 až 24 let</c:v>
                </c:pt>
                <c:pt idx="5">
                  <c:v>25 až 29 let</c:v>
                </c:pt>
                <c:pt idx="6">
                  <c:v>30 až 34 let</c:v>
                </c:pt>
                <c:pt idx="7">
                  <c:v>35 až 39 let</c:v>
                </c:pt>
                <c:pt idx="8">
                  <c:v>40 až 44 let</c:v>
                </c:pt>
                <c:pt idx="9">
                  <c:v>45 až 49 let</c:v>
                </c:pt>
                <c:pt idx="10">
                  <c:v>50 až 54 let</c:v>
                </c:pt>
                <c:pt idx="11">
                  <c:v>55 až 59 let</c:v>
                </c:pt>
                <c:pt idx="12">
                  <c:v>60 až 64 let</c:v>
                </c:pt>
                <c:pt idx="13">
                  <c:v>65 až 69 let</c:v>
                </c:pt>
                <c:pt idx="14">
                  <c:v>70 až 74 let</c:v>
                </c:pt>
                <c:pt idx="15">
                  <c:v>75 až 79 let</c:v>
                </c:pt>
                <c:pt idx="16">
                  <c:v>80 až 84 let</c:v>
                </c:pt>
                <c:pt idx="17">
                  <c:v>85 až 89 let</c:v>
                </c:pt>
                <c:pt idx="18">
                  <c:v>90 až 94 let</c:v>
                </c:pt>
                <c:pt idx="19">
                  <c:v>95 a více let</c:v>
                </c:pt>
              </c:strCache>
            </c:strRef>
          </c:cat>
          <c:val>
            <c:numRef>
              <c:f>DATA!$F$29:$F$48</c:f>
              <c:numCache>
                <c:formatCode>###\ ###\ ##0</c:formatCode>
                <c:ptCount val="20"/>
                <c:pt idx="0">
                  <c:v>4428</c:v>
                </c:pt>
                <c:pt idx="1">
                  <c:v>4169</c:v>
                </c:pt>
                <c:pt idx="2">
                  <c:v>4309</c:v>
                </c:pt>
                <c:pt idx="3">
                  <c:v>3501</c:v>
                </c:pt>
                <c:pt idx="4">
                  <c:v>3551</c:v>
                </c:pt>
                <c:pt idx="5">
                  <c:v>4461</c:v>
                </c:pt>
                <c:pt idx="6">
                  <c:v>5733</c:v>
                </c:pt>
                <c:pt idx="7">
                  <c:v>5981</c:v>
                </c:pt>
                <c:pt idx="8">
                  <c:v>6605</c:v>
                </c:pt>
                <c:pt idx="9">
                  <c:v>7010</c:v>
                </c:pt>
                <c:pt idx="10">
                  <c:v>5208</c:v>
                </c:pt>
                <c:pt idx="11">
                  <c:v>5225</c:v>
                </c:pt>
                <c:pt idx="12">
                  <c:v>4960</c:v>
                </c:pt>
                <c:pt idx="13">
                  <c:v>5764</c:v>
                </c:pt>
                <c:pt idx="14">
                  <c:v>5395</c:v>
                </c:pt>
                <c:pt idx="15">
                  <c:v>4953</c:v>
                </c:pt>
                <c:pt idx="16">
                  <c:v>2862</c:v>
                </c:pt>
                <c:pt idx="17">
                  <c:v>1727</c:v>
                </c:pt>
                <c:pt idx="18">
                  <c:v>718</c:v>
                </c:pt>
                <c:pt idx="19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8B-4320-AF7E-1AA024AF12A5}"/>
            </c:ext>
          </c:extLst>
        </c:ser>
        <c:ser>
          <c:idx val="0"/>
          <c:order val="1"/>
          <c:tx>
            <c:v>Muži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DATA!$D$29:$D$48</c:f>
              <c:strCache>
                <c:ptCount val="20"/>
                <c:pt idx="0">
                  <c:v>0 až 4 roky</c:v>
                </c:pt>
                <c:pt idx="1">
                  <c:v>5 až 9 let</c:v>
                </c:pt>
                <c:pt idx="2">
                  <c:v>10 až 14 let</c:v>
                </c:pt>
                <c:pt idx="3">
                  <c:v>15 až 19 let</c:v>
                </c:pt>
                <c:pt idx="4">
                  <c:v>20 až 24 let</c:v>
                </c:pt>
                <c:pt idx="5">
                  <c:v>25 až 29 let</c:v>
                </c:pt>
                <c:pt idx="6">
                  <c:v>30 až 34 let</c:v>
                </c:pt>
                <c:pt idx="7">
                  <c:v>35 až 39 let</c:v>
                </c:pt>
                <c:pt idx="8">
                  <c:v>40 až 44 let</c:v>
                </c:pt>
                <c:pt idx="9">
                  <c:v>45 až 49 let</c:v>
                </c:pt>
                <c:pt idx="10">
                  <c:v>50 až 54 let</c:v>
                </c:pt>
                <c:pt idx="11">
                  <c:v>55 až 59 let</c:v>
                </c:pt>
                <c:pt idx="12">
                  <c:v>60 až 64 let</c:v>
                </c:pt>
                <c:pt idx="13">
                  <c:v>65 až 69 let</c:v>
                </c:pt>
                <c:pt idx="14">
                  <c:v>70 až 74 let</c:v>
                </c:pt>
                <c:pt idx="15">
                  <c:v>75 až 79 let</c:v>
                </c:pt>
                <c:pt idx="16">
                  <c:v>80 až 84 let</c:v>
                </c:pt>
                <c:pt idx="17">
                  <c:v>85 až 89 let</c:v>
                </c:pt>
                <c:pt idx="18">
                  <c:v>90 až 94 let</c:v>
                </c:pt>
                <c:pt idx="19">
                  <c:v>95 a více let</c:v>
                </c:pt>
              </c:strCache>
            </c:strRef>
          </c:cat>
          <c:val>
            <c:numRef>
              <c:f>DATA!$F$8:$F$27</c:f>
              <c:numCache>
                <c:formatCode>###\ ###\ ##0</c:formatCode>
                <c:ptCount val="20"/>
                <c:pt idx="0">
                  <c:v>-4580</c:v>
                </c:pt>
                <c:pt idx="1">
                  <c:v>-4368</c:v>
                </c:pt>
                <c:pt idx="2">
                  <c:v>-4323</c:v>
                </c:pt>
                <c:pt idx="3">
                  <c:v>-3751</c:v>
                </c:pt>
                <c:pt idx="4">
                  <c:v>-3644</c:v>
                </c:pt>
                <c:pt idx="5">
                  <c:v>-4723</c:v>
                </c:pt>
                <c:pt idx="6">
                  <c:v>-6110</c:v>
                </c:pt>
                <c:pt idx="7">
                  <c:v>-6479</c:v>
                </c:pt>
                <c:pt idx="8">
                  <c:v>-7000</c:v>
                </c:pt>
                <c:pt idx="9">
                  <c:v>-7243</c:v>
                </c:pt>
                <c:pt idx="10">
                  <c:v>-5345</c:v>
                </c:pt>
                <c:pt idx="11">
                  <c:v>-5142</c:v>
                </c:pt>
                <c:pt idx="12">
                  <c:v>-4284</c:v>
                </c:pt>
                <c:pt idx="13">
                  <c:v>-4969</c:v>
                </c:pt>
                <c:pt idx="14">
                  <c:v>-4026</c:v>
                </c:pt>
                <c:pt idx="15">
                  <c:v>-3290</c:v>
                </c:pt>
                <c:pt idx="16">
                  <c:v>-1888</c:v>
                </c:pt>
                <c:pt idx="17">
                  <c:v>-903</c:v>
                </c:pt>
                <c:pt idx="18">
                  <c:v>-280</c:v>
                </c:pt>
                <c:pt idx="19">
                  <c:v>-39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8B-4320-AF7E-1AA024AF1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44210639"/>
        <c:axId val="444211119"/>
      </c:barChart>
      <c:catAx>
        <c:axId val="44421063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Věkové kategorie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4211119"/>
        <c:crosses val="autoZero"/>
        <c:auto val="1"/>
        <c:lblAlgn val="ctr"/>
        <c:lblOffset val="100"/>
        <c:noMultiLvlLbl val="0"/>
      </c:catAx>
      <c:valAx>
        <c:axId val="444211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Počet obyvatel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#,##0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4210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08.11.2024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08.11.2024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34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88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099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88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08.11.2024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08.11.2024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08.11.2024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08.11.2024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08.11.2024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08.11.2024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08.11.2024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08.11.2024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08.11.2024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08.11.2024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08.11.2024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08.11.2024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historicky-lexikon-obci-1869-az-201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db.czso.cz/vdbvo2/faces/cs/index.jsf?page=profil-uzemi#w=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databaze-demografickych-udaju-za-obce-c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Zadání – struktura obyvatel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ZeC103 Humánní geografie 1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Struktura obyvatel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Zadání: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dirty="0"/>
              <a:t>Za svoji obec vyhledejte, graficky zpracuje a okomentujte data:</a:t>
            </a:r>
          </a:p>
          <a:p>
            <a:pPr>
              <a:spcBef>
                <a:spcPts val="600"/>
              </a:spcBef>
            </a:pPr>
            <a:r>
              <a:rPr lang="cs-CZ" altLang="cs-CZ" dirty="0"/>
              <a:t>1) Počet obyvatel ze SLDB 1869 - 2021</a:t>
            </a:r>
          </a:p>
          <a:p>
            <a:pPr>
              <a:spcBef>
                <a:spcPts val="600"/>
              </a:spcBef>
            </a:pPr>
            <a:r>
              <a:rPr lang="cs-CZ" altLang="cs-CZ" dirty="0"/>
              <a:t>2) Vývoj počtu obyvatel od roku 19</a:t>
            </a:r>
            <a:r>
              <a:rPr lang="en-US" altLang="cs-CZ" dirty="0"/>
              <a:t>9</a:t>
            </a:r>
            <a:r>
              <a:rPr lang="sk-SK" altLang="cs-CZ" dirty="0"/>
              <a:t>8</a:t>
            </a:r>
            <a:r>
              <a:rPr lang="cs-CZ" altLang="cs-CZ" dirty="0"/>
              <a:t> do současnosti (2023)</a:t>
            </a:r>
          </a:p>
          <a:p>
            <a:pPr>
              <a:spcBef>
                <a:spcPts val="600"/>
              </a:spcBef>
            </a:pPr>
            <a:r>
              <a:rPr lang="cs-CZ" altLang="cs-CZ" sz="2400" dirty="0"/>
              <a:t>3) Za svoji obec vyhledejte data, vytvořte věkovou pyramidu, komentujte</a:t>
            </a:r>
          </a:p>
          <a:p>
            <a:pPr marL="0" indent="0">
              <a:spcBef>
                <a:spcPts val="600"/>
              </a:spcBef>
              <a:buNone/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5420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Počet obyvatel ze SLDB 1869 – 2021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Historický lexikon obcí České republiky 1869 – 2011 + Veřejná databáze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dirty="0">
                <a:hlinkClick r:id="rId3"/>
              </a:rPr>
              <a:t>https://www.czso.cz/csu/czso/historicky-lexikon-obci-1869-az-2015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>
                <a:hlinkClick r:id="rId4"/>
              </a:rPr>
              <a:t>https://vdb.czso.cz/vdbvo2/faces/cs/index.jsf?page=profil-uzemi#w=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Graf (spojitý)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Komentář (vysvětlovat proč)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432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b="1" dirty="0"/>
              <a:t>Vývoj počtu obyvatel od roku 1998 do současnosti (202</a:t>
            </a:r>
            <a:r>
              <a:rPr lang="en-US" altLang="cs-CZ" b="1" dirty="0"/>
              <a:t>3</a:t>
            </a:r>
            <a:r>
              <a:rPr lang="sk-SK" altLang="cs-CZ" b="1" dirty="0"/>
              <a:t>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sk-SK" sz="2400" b="1" dirty="0"/>
              <a:t>ČSÚ: </a:t>
            </a:r>
            <a:r>
              <a:rPr lang="cs-CZ" sz="2400" dirty="0"/>
              <a:t>Databáze – registry, Databáze demografických údajů: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400" dirty="0">
                <a:hlinkClick r:id="rId3"/>
              </a:rPr>
              <a:t>https://www.czso.cz/csu/czso/databaze-demografickych-udaju-za-obce-cr</a:t>
            </a:r>
            <a:r>
              <a:rPr lang="cs-CZ" sz="2400" dirty="0"/>
              <a:t>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Výstup: graf počtu obyv. (spojitý)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Komentář (vysvětlovat proč)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1013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4740641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Věková pyramida obce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Zdroj dat: ČSÚ, Veřejná databáze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5-leté věkové kategorie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Komentář (vysvětlovat co ovlivnilo tvar pyramidy)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1942CAE5-6164-1F0A-01EB-86D54BCC48EC}"/>
              </a:ext>
            </a:extLst>
          </p:cNvPr>
          <p:cNvGraphicFramePr>
            <a:graphicFrameLocks/>
          </p:cNvGraphicFramePr>
          <p:nvPr/>
        </p:nvGraphicFramePr>
        <p:xfrm>
          <a:off x="6171201" y="2286000"/>
          <a:ext cx="5635317" cy="356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92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783B4103-A756-4D5B-BB3C-8F50DBAE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882" y="576262"/>
            <a:ext cx="599122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362435F-9E22-4538-909D-277DA5972902}"/>
              </a:ext>
            </a:extLst>
          </p:cNvPr>
          <p:cNvSpPr txBox="1"/>
          <p:nvPr/>
        </p:nvSpPr>
        <p:spPr>
          <a:xfrm>
            <a:off x="2297882" y="6211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Zdroj: https://www.czso.cz/csu/xl/150430vekove-slozeni-obyvatel-libereckeho-kraje-v-roce-2014</a:t>
            </a:r>
          </a:p>
        </p:txBody>
      </p:sp>
    </p:spTree>
    <p:extLst>
      <p:ext uri="{BB962C8B-B14F-4D97-AF65-F5344CB8AC3E}">
        <p14:creationId xmlns:p14="http://schemas.microsoft.com/office/powerpoint/2010/main" val="31264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926</TotalTime>
  <Words>236</Words>
  <Application>Microsoft Office PowerPoint</Application>
  <PresentationFormat>Širokouhlá</PresentationFormat>
  <Paragraphs>36</Paragraphs>
  <Slides>6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9" baseType="lpstr">
      <vt:lpstr>Calibri</vt:lpstr>
      <vt:lpstr>Wingdings</vt:lpstr>
      <vt:lpstr>Školní předměty 16×9</vt:lpstr>
      <vt:lpstr>Zadání – struktura obyvatel</vt:lpstr>
      <vt:lpstr>Zadání</vt:lpstr>
      <vt:lpstr>Zadání</vt:lpstr>
      <vt:lpstr>Zadání cvičení</vt:lpstr>
      <vt:lpstr>Zadání cvičení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Jozef Lopuch</cp:lastModifiedBy>
  <cp:revision>63</cp:revision>
  <dcterms:created xsi:type="dcterms:W3CDTF">2021-09-22T09:34:22Z</dcterms:created>
  <dcterms:modified xsi:type="dcterms:W3CDTF">2024-11-08T19:37:24Z</dcterms:modified>
</cp:coreProperties>
</file>