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71" r:id="rId3"/>
    <p:sldId id="257" r:id="rId4"/>
    <p:sldId id="264" r:id="rId5"/>
    <p:sldId id="259" r:id="rId6"/>
    <p:sldId id="269" r:id="rId7"/>
    <p:sldId id="262" r:id="rId8"/>
    <p:sldId id="263" r:id="rId9"/>
    <p:sldId id="266" r:id="rId10"/>
    <p:sldId id="267" r:id="rId11"/>
    <p:sldId id="273" r:id="rId12"/>
    <p:sldId id="274" r:id="rId13"/>
    <p:sldId id="276" r:id="rId14"/>
    <p:sldId id="277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DCE66-A429-400C-BEA0-0D97241D0DC5}" v="9" dt="2020-03-25T10:54:29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49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781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231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260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11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671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612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453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92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12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646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44169-9187-4A53-8367-8F17E53E74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654C5B9-4A8E-4666-B249-90286BE2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06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2FDF9410-E530-4E71-A2C0-4C24B4896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D6BEEA9-97F4-47C8-B0CB-9720FA367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584620-3C8C-4CAA-83D5-E6529F23C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966" y="1427304"/>
            <a:ext cx="8686800" cy="3722334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dirty="0"/>
              <a:t>INHIBITORY SODÍKO- GLUKÓZOVÉHO KONTRANSPORTÉRU 2</a:t>
            </a:r>
            <a:br>
              <a:rPr lang="cs-CZ" sz="5400" dirty="0"/>
            </a:br>
            <a:r>
              <a:rPr lang="cs-CZ" sz="3000" dirty="0"/>
              <a:t>SGLT-2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A840C1-0B35-4A6B-A14E-769AD99FD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966" y="5679808"/>
            <a:ext cx="8686800" cy="631270"/>
          </a:xfrm>
        </p:spPr>
        <p:txBody>
          <a:bodyPr>
            <a:normAutofit/>
          </a:bodyPr>
          <a:lstStyle/>
          <a:p>
            <a:r>
              <a:rPr lang="cs-CZ"/>
              <a:t>Tereza Konupková, F18068</a:t>
            </a:r>
            <a:endParaRPr lang="cs-CZ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CE06E001-0954-4F7D-A019-BD4A2D457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4" t="7249" r="15828" b="37306"/>
          <a:stretch/>
        </p:blipFill>
        <p:spPr>
          <a:xfrm>
            <a:off x="1750608" y="1065831"/>
            <a:ext cx="8689158" cy="153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BCC1F01-AE46-4AE3-BA99-4E3B256A7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4" t="7249" r="15828" b="37306"/>
          <a:stretch/>
        </p:blipFill>
        <p:spPr>
          <a:xfrm>
            <a:off x="1750608" y="5358070"/>
            <a:ext cx="8689158" cy="153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564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F85B5-4191-4EDF-A56F-B6C91956F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9" y="972873"/>
            <a:ext cx="10125075" cy="49122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000" b="1" dirty="0"/>
              <a:t>  </a:t>
            </a:r>
            <a:r>
              <a:rPr lang="cs-CZ" sz="3400" b="1" dirty="0"/>
              <a:t>DAPAGLIFLOZIN </a:t>
            </a:r>
          </a:p>
          <a:p>
            <a:r>
              <a:rPr lang="cs-CZ" dirty="0"/>
              <a:t>je hlavní transportér v trávicím traktu ovlivňující absorpci glukózy</a:t>
            </a:r>
            <a:endParaRPr lang="cs-CZ" b="1" dirty="0"/>
          </a:p>
          <a:p>
            <a:r>
              <a:rPr lang="cs-CZ" dirty="0"/>
              <a:t>SGLT‑2 je součástí hlavního transportního mechanismu odpovědného za reabsorpci glukózy z glomerulárního filtrátu zpět do krevního oběhu. </a:t>
            </a:r>
          </a:p>
          <a:p>
            <a:r>
              <a:rPr lang="cs-CZ" dirty="0"/>
              <a:t>struktura </a:t>
            </a:r>
            <a:r>
              <a:rPr lang="cs-CZ" dirty="0" err="1"/>
              <a:t>dapagliflozinu</a:t>
            </a:r>
            <a:r>
              <a:rPr lang="cs-CZ" dirty="0"/>
              <a:t> (přítomnost C‑aryl </a:t>
            </a:r>
            <a:r>
              <a:rPr lang="cs-CZ" dirty="0" err="1"/>
              <a:t>glukosidové</a:t>
            </a:r>
            <a:r>
              <a:rPr lang="cs-CZ" dirty="0"/>
              <a:t> vazby) jej činí rezistentním vůči štěpení </a:t>
            </a:r>
            <a:r>
              <a:rPr lang="el-GR" dirty="0"/>
              <a:t>β‑</a:t>
            </a:r>
            <a:r>
              <a:rPr lang="cs-CZ" dirty="0" err="1"/>
              <a:t>glukosidázovými</a:t>
            </a:r>
            <a:r>
              <a:rPr lang="cs-CZ" dirty="0"/>
              <a:t> enzymy v trávicím traktu, což vede k uspokojivému farmakokinetickému profilu a možnosti podávání 1× denně</a:t>
            </a:r>
          </a:p>
          <a:p>
            <a:r>
              <a:rPr lang="cs-CZ" dirty="0"/>
              <a:t>selektivita </a:t>
            </a:r>
            <a:r>
              <a:rPr lang="cs-CZ" dirty="0" err="1"/>
              <a:t>dapagliflozinu</a:t>
            </a:r>
            <a:r>
              <a:rPr lang="cs-CZ" dirty="0"/>
              <a:t> k SGLT‑2 je přibližně 1 200krát vyšší než k SGLT‑1 a ve srovnání s </a:t>
            </a:r>
            <a:r>
              <a:rPr lang="cs-CZ" dirty="0" err="1"/>
              <a:t>florizinem</a:t>
            </a:r>
            <a:r>
              <a:rPr lang="cs-CZ" dirty="0"/>
              <a:t> je 30krát účinnějším inhibitorem SGLT‑2</a:t>
            </a:r>
          </a:p>
          <a:p>
            <a:r>
              <a:rPr lang="cs-CZ" dirty="0"/>
              <a:t>z parametrů glukózového metabolismu došlo při podávání </a:t>
            </a:r>
            <a:r>
              <a:rPr lang="cs-CZ" dirty="0" err="1"/>
              <a:t>dapagliflozinu</a:t>
            </a:r>
            <a:r>
              <a:rPr lang="cs-CZ" dirty="0"/>
              <a:t> ke snížení glykémie na lačno i glykémie </a:t>
            </a:r>
            <a:r>
              <a:rPr lang="cs-CZ" dirty="0" err="1"/>
              <a:t>postprandiální</a:t>
            </a:r>
            <a:r>
              <a:rPr lang="cs-CZ" dirty="0"/>
              <a:t>, také k poklesu glykovaného hemoglobinu o 0,55–0,9 % ve srovnání s poklesem o 0,18 % u placebové, respektive o 0,73 % u </a:t>
            </a:r>
            <a:r>
              <a:rPr lang="cs-CZ" dirty="0" err="1"/>
              <a:t>metforminové</a:t>
            </a:r>
            <a:r>
              <a:rPr lang="cs-CZ" dirty="0"/>
              <a:t> skupiny</a:t>
            </a:r>
          </a:p>
          <a:p>
            <a:r>
              <a:rPr lang="cs-CZ" dirty="0"/>
              <a:t>používá se v kombinaci s </a:t>
            </a:r>
            <a:r>
              <a:rPr lang="cs-CZ" dirty="0" err="1"/>
              <a:t>metforminem</a:t>
            </a:r>
            <a:r>
              <a:rPr lang="cs-CZ" dirty="0"/>
              <a:t>, </a:t>
            </a:r>
            <a:r>
              <a:rPr lang="cs-CZ" dirty="0" err="1"/>
              <a:t>gliptiny</a:t>
            </a:r>
            <a:r>
              <a:rPr lang="cs-CZ" dirty="0"/>
              <a:t>, analogy GLP-1, deriváty </a:t>
            </a:r>
            <a:r>
              <a:rPr lang="cs-CZ" dirty="0" err="1"/>
              <a:t>sulfonylurey</a:t>
            </a:r>
            <a:r>
              <a:rPr lang="cs-CZ" dirty="0"/>
              <a:t> či s inzulinem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F56D1AE-C440-46A6-80E8-7947DB43B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867" y="937709"/>
            <a:ext cx="3334665" cy="92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04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D7FB1-8F8B-4D9B-9E9A-7791A7CBB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436" y="1276351"/>
            <a:ext cx="9603275" cy="3294576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 LÉČIVÝ PŘÍPRAVKEK</a:t>
            </a:r>
            <a:endParaRPr lang="cs-CZ" b="1" dirty="0"/>
          </a:p>
          <a:p>
            <a:r>
              <a:rPr lang="cs-CZ" b="1" dirty="0"/>
              <a:t> </a:t>
            </a:r>
            <a:r>
              <a:rPr lang="cs-CZ" b="1" dirty="0" err="1"/>
              <a:t>Forxiga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AstraZeneca</a:t>
            </a:r>
            <a:r>
              <a:rPr lang="cs-CZ" dirty="0"/>
              <a:t>, S)</a:t>
            </a:r>
            <a:br>
              <a:rPr lang="cs-CZ" dirty="0"/>
            </a:br>
            <a:r>
              <a:rPr lang="cs-CZ" dirty="0"/>
              <a:t>5 mg nebo 10 mg v 1 tabletě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 KOMBINOVANÉ PŘÍPRAVKY</a:t>
            </a:r>
          </a:p>
          <a:p>
            <a:r>
              <a:rPr lang="cs-CZ" b="1" dirty="0" err="1"/>
              <a:t>Qtern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AstraZeneca</a:t>
            </a:r>
            <a:r>
              <a:rPr lang="cs-CZ" dirty="0"/>
              <a:t>, S)</a:t>
            </a:r>
          </a:p>
          <a:p>
            <a:r>
              <a:rPr lang="cs-CZ" b="1" dirty="0" err="1"/>
              <a:t>Xigduo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AstraZeneca</a:t>
            </a:r>
            <a:r>
              <a:rPr lang="cs-CZ" dirty="0"/>
              <a:t>, S)</a:t>
            </a:r>
          </a:p>
        </p:txBody>
      </p:sp>
    </p:spTree>
    <p:extLst>
      <p:ext uri="{BB962C8B-B14F-4D97-AF65-F5344CB8AC3E}">
        <p14:creationId xmlns:p14="http://schemas.microsoft.com/office/powerpoint/2010/main" val="158688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5517C-4DFC-449B-8800-9771AEF4F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02" y="953324"/>
            <a:ext cx="9603275" cy="57914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CANAGLIFLOZIN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01D48-8D54-4C34-91B6-1A8EA3B5E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33" y="1550459"/>
            <a:ext cx="10005412" cy="4546600"/>
          </a:xfrm>
        </p:spPr>
        <p:txBody>
          <a:bodyPr>
            <a:normAutofit/>
          </a:bodyPr>
          <a:lstStyle/>
          <a:p>
            <a:r>
              <a:rPr lang="cs-CZ" dirty="0"/>
              <a:t>účinkuje nejen na vylučování glukózy močí jako předchozí </a:t>
            </a:r>
            <a:r>
              <a:rPr lang="cs-CZ" dirty="0" err="1"/>
              <a:t>glifloziny</a:t>
            </a:r>
            <a:r>
              <a:rPr lang="cs-CZ" dirty="0"/>
              <a:t>, ale snižuje i její vstřebávání v gastrointestinálním traktu</a:t>
            </a:r>
          </a:p>
          <a:p>
            <a:r>
              <a:rPr lang="cs-CZ" dirty="0"/>
              <a:t>používá se v kombinaci s </a:t>
            </a:r>
            <a:r>
              <a:rPr lang="cs-CZ" dirty="0" err="1"/>
              <a:t>metforminem</a:t>
            </a:r>
            <a:r>
              <a:rPr lang="cs-CZ" dirty="0"/>
              <a:t>, </a:t>
            </a:r>
            <a:r>
              <a:rPr lang="cs-CZ" dirty="0" err="1"/>
              <a:t>pioglitazonem</a:t>
            </a:r>
            <a:r>
              <a:rPr lang="cs-CZ" dirty="0"/>
              <a:t>, </a:t>
            </a:r>
            <a:r>
              <a:rPr lang="cs-CZ" dirty="0" err="1"/>
              <a:t>gliptiny</a:t>
            </a:r>
            <a:r>
              <a:rPr lang="cs-CZ" dirty="0"/>
              <a:t>, analogy GLP-1, deriváty </a:t>
            </a:r>
            <a:r>
              <a:rPr lang="cs-CZ" dirty="0" err="1"/>
              <a:t>sulfonylurey</a:t>
            </a:r>
            <a:r>
              <a:rPr lang="cs-CZ" dirty="0"/>
              <a:t> či s inzulinem 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>
                <a:solidFill>
                  <a:srgbClr val="0070C0"/>
                </a:solidFill>
              </a:rPr>
              <a:t>LÉČIVÝ PŘPRAVEK</a:t>
            </a:r>
          </a:p>
          <a:p>
            <a:r>
              <a:rPr lang="cs-CZ" b="1" dirty="0" err="1"/>
              <a:t>Invokana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Janssen-Cilag</a:t>
            </a:r>
            <a:r>
              <a:rPr lang="cs-CZ" dirty="0"/>
              <a:t>, B)</a:t>
            </a:r>
            <a:br>
              <a:rPr lang="cs-CZ" dirty="0"/>
            </a:br>
            <a:r>
              <a:rPr lang="cs-CZ" dirty="0"/>
              <a:t>100 mg nebo 300 mg v 1 tabletě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KOMBINOVANÝ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PŘÍPRAVEK</a:t>
            </a:r>
          </a:p>
          <a:p>
            <a:r>
              <a:rPr lang="cs-CZ" b="1" dirty="0" err="1"/>
              <a:t>Vokanamet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Janssen-Cilag</a:t>
            </a:r>
            <a:r>
              <a:rPr lang="cs-CZ" dirty="0"/>
              <a:t>, B)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54D770C-8CB3-4F78-A5EB-23D2BC51E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614" y="3657601"/>
            <a:ext cx="3885253" cy="125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34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6C7F3-E1D2-4242-B046-1301DF9F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/>
              <a:t> </a:t>
            </a:r>
            <a:r>
              <a:rPr lang="cs-CZ" sz="2900" b="1" dirty="0"/>
              <a:t>EMPAGLIFLOZIN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FD9BCC-F7FD-4F2F-B5BA-D1CEDD512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970" y="1477941"/>
            <a:ext cx="9603275" cy="4478867"/>
          </a:xfrm>
        </p:spPr>
        <p:txBody>
          <a:bodyPr>
            <a:normAutofit/>
          </a:bodyPr>
          <a:lstStyle/>
          <a:p>
            <a:r>
              <a:rPr lang="cs-CZ" dirty="0"/>
              <a:t>neinhibuje ostatní glukózové transportéry, místem jeho působení jsou ledviny</a:t>
            </a:r>
            <a:endParaRPr lang="cs-CZ" b="1" dirty="0"/>
          </a:p>
          <a:p>
            <a:r>
              <a:rPr lang="cs-CZ" dirty="0"/>
              <a:t>snižuje glykémii </a:t>
            </a:r>
            <a:r>
              <a:rPr lang="cs-CZ" dirty="0" err="1"/>
              <a:t>postprandiální</a:t>
            </a:r>
            <a:r>
              <a:rPr lang="cs-CZ" dirty="0"/>
              <a:t> i nalačno; po perorálním podání se prakticky úplně vstřebává; </a:t>
            </a:r>
            <a:r>
              <a:rPr lang="cs-CZ" dirty="0" err="1"/>
              <a:t>biotransformuje</a:t>
            </a:r>
            <a:r>
              <a:rPr lang="cs-CZ" dirty="0"/>
              <a:t> se v játrech transferázou UGT na neúčinné </a:t>
            </a:r>
            <a:r>
              <a:rPr lang="cs-CZ" dirty="0" err="1"/>
              <a:t>glukuronidy</a:t>
            </a:r>
            <a:r>
              <a:rPr lang="cs-CZ" dirty="0"/>
              <a:t>; vylučuje se ve formě </a:t>
            </a:r>
            <a:r>
              <a:rPr lang="cs-CZ" dirty="0" err="1"/>
              <a:t>glukuronidů</a:t>
            </a:r>
            <a:r>
              <a:rPr lang="cs-CZ" dirty="0"/>
              <a:t> močí (54 %) i žlučí (41 %)</a:t>
            </a:r>
          </a:p>
          <a:p>
            <a:r>
              <a:rPr lang="cs-CZ" dirty="0"/>
              <a:t>používá se v kombinaci s </a:t>
            </a:r>
            <a:r>
              <a:rPr lang="cs-CZ" dirty="0" err="1"/>
              <a:t>metforminem</a:t>
            </a:r>
            <a:r>
              <a:rPr lang="cs-CZ" dirty="0"/>
              <a:t>, </a:t>
            </a:r>
            <a:r>
              <a:rPr lang="cs-CZ" dirty="0" err="1"/>
              <a:t>pioglitazonem</a:t>
            </a:r>
            <a:r>
              <a:rPr lang="cs-CZ" dirty="0"/>
              <a:t>, </a:t>
            </a:r>
            <a:r>
              <a:rPr lang="cs-CZ" dirty="0" err="1"/>
              <a:t>gliptiny</a:t>
            </a:r>
            <a:r>
              <a:rPr lang="cs-CZ" dirty="0"/>
              <a:t>, analogy GLP-1, deriváty </a:t>
            </a:r>
            <a:r>
              <a:rPr lang="cs-CZ" dirty="0" err="1"/>
              <a:t>sulfonylurey</a:t>
            </a:r>
            <a:r>
              <a:rPr lang="cs-CZ" dirty="0"/>
              <a:t> či s inzulinem,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8B32FE-A526-40F9-9558-E39878CBE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335" y="4636999"/>
            <a:ext cx="3517598" cy="91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7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74E9C2-171D-4FFC-AF69-D8079F406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050994"/>
            <a:ext cx="9558795" cy="4340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  LÉČIVÝ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PŘÍPRAVEK</a:t>
            </a:r>
            <a:endParaRPr lang="cs-CZ" b="1" dirty="0"/>
          </a:p>
          <a:p>
            <a:r>
              <a:rPr lang="cs-CZ" b="1" dirty="0" err="1"/>
              <a:t>Jardiance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Boehringer</a:t>
            </a:r>
            <a:r>
              <a:rPr lang="cs-CZ" dirty="0"/>
              <a:t> </a:t>
            </a:r>
            <a:r>
              <a:rPr lang="cs-CZ" dirty="0" err="1"/>
              <a:t>Ingelheim</a:t>
            </a:r>
            <a:r>
              <a:rPr lang="cs-CZ" dirty="0"/>
              <a:t>, D)</a:t>
            </a:r>
            <a:br>
              <a:rPr lang="cs-CZ" dirty="0"/>
            </a:br>
            <a:r>
              <a:rPr lang="cs-CZ" dirty="0"/>
              <a:t>10 mg nebo 25 mg v 1 tabletě</a:t>
            </a:r>
          </a:p>
          <a:p>
            <a:pPr marL="0" indent="0">
              <a:buNone/>
            </a:pPr>
            <a:r>
              <a:rPr lang="cs-CZ" b="1" dirty="0"/>
              <a:t>   </a:t>
            </a:r>
            <a:r>
              <a:rPr lang="cs-CZ" dirty="0">
                <a:solidFill>
                  <a:srgbClr val="0070C0"/>
                </a:solidFill>
              </a:rPr>
              <a:t>KOMBINOVANÉ PŘÍPRAVKY</a:t>
            </a:r>
          </a:p>
          <a:p>
            <a:r>
              <a:rPr lang="cs-CZ" b="1" dirty="0" err="1"/>
              <a:t>Glyxambi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Boehringer</a:t>
            </a:r>
            <a:r>
              <a:rPr lang="cs-CZ" dirty="0"/>
              <a:t> </a:t>
            </a:r>
            <a:r>
              <a:rPr lang="cs-CZ" dirty="0" err="1"/>
              <a:t>Ingelheim</a:t>
            </a:r>
            <a:r>
              <a:rPr lang="cs-CZ" dirty="0"/>
              <a:t>, D)</a:t>
            </a:r>
          </a:p>
          <a:p>
            <a:r>
              <a:rPr lang="cs-CZ" b="1" dirty="0" err="1"/>
              <a:t>Synjardy</a:t>
            </a:r>
            <a:r>
              <a:rPr lang="cs-CZ" b="1" dirty="0"/>
              <a:t> 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</a:t>
            </a:r>
            <a:r>
              <a:rPr lang="cs-CZ" dirty="0" err="1"/>
              <a:t>flm</a:t>
            </a:r>
            <a:r>
              <a:rPr lang="cs-CZ" dirty="0"/>
              <a:t> (</a:t>
            </a:r>
            <a:r>
              <a:rPr lang="cs-CZ" dirty="0" err="1"/>
              <a:t>Boehringer</a:t>
            </a:r>
            <a:r>
              <a:rPr lang="cs-CZ" dirty="0"/>
              <a:t> </a:t>
            </a:r>
            <a:r>
              <a:rPr lang="cs-CZ" dirty="0" err="1"/>
              <a:t>Ingelheim</a:t>
            </a:r>
            <a:r>
              <a:rPr lang="cs-CZ" dirty="0"/>
              <a:t>, D)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51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79FD8-4454-4126-8185-4502BCC6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81F34-E54E-4880-BD10-BB73FB80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50" y="1611291"/>
            <a:ext cx="9685795" cy="3961395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/>
              <a:t>ŠKRHA,Prof</a:t>
            </a:r>
            <a:r>
              <a:rPr lang="cs-CZ" dirty="0"/>
              <a:t>. MUDr. Jan, DrSc. </a:t>
            </a:r>
            <a:r>
              <a:rPr lang="cs-CZ" i="1" dirty="0" err="1"/>
              <a:t>Remedia</a:t>
            </a:r>
            <a:r>
              <a:rPr lang="cs-CZ" i="1" dirty="0"/>
              <a:t>: Současné postavení inhibitorů SGLT2 v léčbě diabetu 2. typu</a:t>
            </a:r>
            <a:r>
              <a:rPr lang="cs-CZ" dirty="0"/>
              <a:t> [online]. 2016, 2 [cit. 2020-03-26]. Dostupné z: http://www.remedia.cz/Okruhy-temat/Diabetologie/Soucasne-postaveni-inhibitoru-SGLT2-v-lecbe-diabetu-2-typu/8-V-22Q.magarticle.aspx</a:t>
            </a:r>
          </a:p>
          <a:p>
            <a:r>
              <a:rPr lang="cs-CZ" dirty="0" err="1"/>
              <a:t>ŠKRHA,Prof</a:t>
            </a:r>
            <a:r>
              <a:rPr lang="cs-CZ" dirty="0"/>
              <a:t>. MUDr. Jan, DrSc. </a:t>
            </a:r>
            <a:r>
              <a:rPr lang="cs-CZ" i="1" dirty="0" err="1"/>
              <a:t>Remedia</a:t>
            </a:r>
            <a:r>
              <a:rPr lang="cs-CZ" i="1" dirty="0"/>
              <a:t>: Nová </a:t>
            </a:r>
            <a:r>
              <a:rPr lang="cs-CZ" i="1" dirty="0" err="1"/>
              <a:t>antidiabetika</a:t>
            </a:r>
            <a:r>
              <a:rPr lang="cs-CZ" i="1" dirty="0"/>
              <a:t> – možnosti účinnější terapie</a:t>
            </a:r>
            <a:r>
              <a:rPr lang="cs-CZ" dirty="0"/>
              <a:t> [online]. 2017, (1) [cit. 2020-03-26]. Dostupné z: http://www.remedia.cz/Archiv-rocniku/Rocnik-2017/1-2017/Nova-antidiabetika-moznosti-ucinnejsi-terapie/e-2eF-2eG-2eQ.magarticle.aspx</a:t>
            </a:r>
          </a:p>
          <a:p>
            <a:r>
              <a:rPr lang="cs-CZ" dirty="0"/>
              <a:t>HONKA, MUDr. Marek. </a:t>
            </a:r>
            <a:r>
              <a:rPr lang="cs-CZ" i="1" dirty="0" err="1"/>
              <a:t>Medical</a:t>
            </a:r>
            <a:r>
              <a:rPr lang="cs-CZ" i="1" dirty="0"/>
              <a:t> Tribune: Význam inhibitorů SGLT2 v léčbě diabetu 2. typu</a:t>
            </a:r>
            <a:r>
              <a:rPr lang="cs-CZ" dirty="0"/>
              <a:t> [online]. 2019, (2) [cit. 2020-03-26]. Dostupné z: https://www.tribune.cz/clanek/44584-vyznam-inhibitoru-sglt-v-lecbe-diabetu-typu</a:t>
            </a:r>
          </a:p>
          <a:p>
            <a:r>
              <a:rPr lang="cs-CZ" dirty="0"/>
              <a:t>ŠMAHELOVÁ, Alena. </a:t>
            </a:r>
            <a:r>
              <a:rPr lang="cs-CZ" i="1" dirty="0" err="1"/>
              <a:t>Medical</a:t>
            </a:r>
            <a:r>
              <a:rPr lang="cs-CZ" i="1" dirty="0"/>
              <a:t> Tribune: </a:t>
            </a:r>
            <a:r>
              <a:rPr lang="cs-CZ" i="1" dirty="0" err="1"/>
              <a:t>Glifloziny</a:t>
            </a:r>
            <a:r>
              <a:rPr lang="cs-CZ" i="1" dirty="0"/>
              <a:t> – součást moderní léčby diabetu</a:t>
            </a:r>
            <a:r>
              <a:rPr lang="cs-CZ" dirty="0"/>
              <a:t> [online]. 2015, (3) [cit. 2020-03-26]. Dostupné z: https://www.tribune.cz/clanek/37478-glifloziny-soucast-moderni-lecby-diabetu</a:t>
            </a:r>
          </a:p>
          <a:p>
            <a:r>
              <a:rPr lang="cs-CZ" i="1" dirty="0" err="1"/>
              <a:t>Medical</a:t>
            </a:r>
            <a:r>
              <a:rPr lang="cs-CZ" i="1" dirty="0"/>
              <a:t> Tribune: Inhibice SGLT ‑2 jako nový přístup v léčbě diabetes </a:t>
            </a:r>
            <a:r>
              <a:rPr lang="cs-CZ" i="1" dirty="0" err="1"/>
              <a:t>mellitus</a:t>
            </a:r>
            <a:r>
              <a:rPr lang="cs-CZ" i="1" dirty="0"/>
              <a:t> 2. typu</a:t>
            </a:r>
            <a:r>
              <a:rPr lang="cs-CZ" dirty="0"/>
              <a:t> [online]. 2013, (4) [cit. 2020-03-26]. Dostupné z: https://www.tribune.cz/clanek/31506-inhibice-sglt-jako-novy-pristup-v-lecbe-diabetes-mellitus-typu</a:t>
            </a:r>
          </a:p>
          <a:p>
            <a:r>
              <a:rPr lang="pl-PL" i="1" dirty="0"/>
              <a:t>Cukrovka.cz: Glifloziny</a:t>
            </a:r>
            <a:r>
              <a:rPr lang="pl-PL" dirty="0"/>
              <a:t> [online]. PANAX Co, 2017 [cit. 2020-03-26]. Dostupné z: https://www.cukrovka.cz/glifloziny</a:t>
            </a:r>
          </a:p>
        </p:txBody>
      </p:sp>
    </p:spTree>
    <p:extLst>
      <p:ext uri="{BB962C8B-B14F-4D97-AF65-F5344CB8AC3E}">
        <p14:creationId xmlns:p14="http://schemas.microsoft.com/office/powerpoint/2010/main" val="43538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26C8-DEF9-4F68-AE09-2D237E50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INHIBITORY SGLT-2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1AFC8A-6B67-4DF6-AD11-790898448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85994"/>
            <a:ext cx="9603275" cy="3294576"/>
          </a:xfrm>
        </p:spPr>
        <p:txBody>
          <a:bodyPr>
            <a:normAutofit/>
          </a:bodyPr>
          <a:lstStyle/>
          <a:p>
            <a:r>
              <a:rPr lang="cs-CZ" dirty="0"/>
              <a:t>inhibitory SGLT-2 neboli </a:t>
            </a:r>
            <a:r>
              <a:rPr lang="cs-CZ" b="1" dirty="0"/>
              <a:t>GLIFLOZINY </a:t>
            </a:r>
            <a:r>
              <a:rPr lang="cs-CZ" dirty="0"/>
              <a:t>jsou perorální </a:t>
            </a:r>
            <a:r>
              <a:rPr lang="cs-CZ" dirty="0" err="1"/>
              <a:t>antidiabetika</a:t>
            </a:r>
            <a:r>
              <a:rPr lang="cs-CZ" dirty="0"/>
              <a:t>, které inhibují reabsorpci glukózy v ledvinách zvýšeným vylučováním glukózy močí</a:t>
            </a:r>
          </a:p>
          <a:p>
            <a:r>
              <a:rPr lang="cs-CZ" dirty="0"/>
              <a:t>používají se v léčbě diabetes </a:t>
            </a:r>
            <a:r>
              <a:rPr lang="cs-CZ" dirty="0" err="1"/>
              <a:t>mellitus</a:t>
            </a:r>
            <a:r>
              <a:rPr lang="cs-CZ" dirty="0"/>
              <a:t> typu II</a:t>
            </a:r>
          </a:p>
        </p:txBody>
      </p:sp>
    </p:spTree>
    <p:extLst>
      <p:ext uri="{BB962C8B-B14F-4D97-AF65-F5344CB8AC3E}">
        <p14:creationId xmlns:p14="http://schemas.microsoft.com/office/powerpoint/2010/main" val="128280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113F4-3F50-4885-B610-5104C700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ÚČINKY GLIFLOZINŮ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3852F-4C5D-4997-973E-CB8AA341A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770" y="1477941"/>
            <a:ext cx="9603275" cy="3961395"/>
          </a:xfrm>
        </p:spPr>
        <p:txBody>
          <a:bodyPr>
            <a:normAutofit/>
          </a:bodyPr>
          <a:lstStyle/>
          <a:p>
            <a:r>
              <a:rPr lang="cs-CZ" dirty="0"/>
              <a:t>mají komplexní účinek </a:t>
            </a:r>
          </a:p>
          <a:p>
            <a:r>
              <a:rPr lang="cs-CZ" dirty="0"/>
              <a:t>snižují hodnotu glykovaného hemoglobinu, tělesnou hmotnost i krevní tlak, a to bez rizika vyvolání hypoglykémie</a:t>
            </a:r>
          </a:p>
          <a:p>
            <a:r>
              <a:rPr lang="cs-CZ" dirty="0"/>
              <a:t>podle souhrnů údajů o přípravku všech tří u nás používaných </a:t>
            </a:r>
            <a:r>
              <a:rPr lang="cs-CZ" dirty="0" err="1"/>
              <a:t>gliflozinů</a:t>
            </a:r>
            <a:r>
              <a:rPr lang="cs-CZ" dirty="0"/>
              <a:t> (</a:t>
            </a:r>
            <a:r>
              <a:rPr lang="cs-CZ" dirty="0" err="1"/>
              <a:t>dapagliflozinu</a:t>
            </a:r>
            <a:r>
              <a:rPr lang="cs-CZ" dirty="0"/>
              <a:t>, </a:t>
            </a:r>
            <a:r>
              <a:rPr lang="cs-CZ" dirty="0" err="1"/>
              <a:t>empagliflozinu</a:t>
            </a:r>
            <a:r>
              <a:rPr lang="cs-CZ" dirty="0"/>
              <a:t>, </a:t>
            </a:r>
            <a:r>
              <a:rPr lang="cs-CZ" dirty="0" err="1"/>
              <a:t>canagliflozinu</a:t>
            </a:r>
            <a:r>
              <a:rPr lang="cs-CZ" dirty="0"/>
              <a:t>) je pokles hodnot glykovaného hemoglobinu při léčbě každým z nich srovnatelný a v randomizovaných klinických studiích představoval ve srovnání s placebem snížení koncentrací HbA1c v průměru o 0,7–0,9 %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02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A80AE-723C-4438-B0E3-38B6EF2B2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73760"/>
            <a:ext cx="9883170" cy="503935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sz="2300" dirty="0">
                <a:solidFill>
                  <a:srgbClr val="0070C0"/>
                </a:solidFill>
              </a:rPr>
              <a:t>NEŽÁDOUCÍ ÚČINKY</a:t>
            </a:r>
          </a:p>
          <a:p>
            <a:r>
              <a:rPr lang="cs-CZ" dirty="0"/>
              <a:t>výrazná ztráta tekutin</a:t>
            </a:r>
          </a:p>
          <a:p>
            <a:r>
              <a:rPr lang="cs-CZ" dirty="0"/>
              <a:t>vyšší výskyt infekcí urogenitálního traktu</a:t>
            </a:r>
          </a:p>
          <a:p>
            <a:r>
              <a:rPr lang="cs-CZ" dirty="0"/>
              <a:t>mykotické infekce genitálu</a:t>
            </a:r>
          </a:p>
          <a:p>
            <a:r>
              <a:rPr lang="cs-CZ" dirty="0"/>
              <a:t>atypický obraz diabetické </a:t>
            </a:r>
            <a:r>
              <a:rPr lang="cs-CZ" dirty="0" err="1"/>
              <a:t>ketoacidózy</a:t>
            </a: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sz="2300" dirty="0">
                <a:solidFill>
                  <a:srgbClr val="0070C0"/>
                </a:solidFill>
              </a:rPr>
              <a:t>PŘÍZNIVÉ ÚČINKY</a:t>
            </a:r>
          </a:p>
          <a:p>
            <a:r>
              <a:rPr lang="cs-CZ" dirty="0"/>
              <a:t>snížení albuminurie</a:t>
            </a:r>
          </a:p>
          <a:p>
            <a:r>
              <a:rPr lang="cs-CZ" dirty="0"/>
              <a:t>snížení krevního tlaku</a:t>
            </a:r>
          </a:p>
          <a:p>
            <a:r>
              <a:rPr lang="cs-CZ" dirty="0"/>
              <a:t>snížení hmotnosti pacienta</a:t>
            </a:r>
          </a:p>
          <a:p>
            <a:r>
              <a:rPr lang="cs-CZ" dirty="0"/>
              <a:t>snížení výskytu kardiovaskulárních příhod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2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DBDF9-35FA-4069-BFED-E7DF1614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980" y="933449"/>
            <a:ext cx="9603275" cy="1049235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MECHANISMUS ÚČINKU IHIBITORŮ SGLT-2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EC2F4A-7FCD-4A6E-B5D1-AC3DC9C0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204" y="1458067"/>
            <a:ext cx="10635566" cy="46228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 nezávislý na inzulinu</a:t>
            </a:r>
          </a:p>
          <a:p>
            <a:r>
              <a:rPr lang="cs-CZ" dirty="0"/>
              <a:t>podstatou účinku je inhibice zpětného vstřebávání glukózy z primární moči</a:t>
            </a:r>
          </a:p>
          <a:p>
            <a:r>
              <a:rPr lang="cs-CZ" dirty="0" err="1"/>
              <a:t>glifloziny</a:t>
            </a:r>
            <a:r>
              <a:rPr lang="cs-CZ" dirty="0"/>
              <a:t> potlačují účinek tubulárních transportérů pro glukózu a sodík</a:t>
            </a:r>
          </a:p>
          <a:p>
            <a:r>
              <a:rPr lang="cs-CZ" dirty="0"/>
              <a:t>pro léčbu diabetu je důležitý především systém SGLT-2 (společný transportér pro sodík a glukózu typu 2), který je zodpovědný za reabsorpci více než 90 % glukózy z primární moči, za zbytek je zodpovědný přenašeč SGLT-1</a:t>
            </a:r>
          </a:p>
          <a:p>
            <a:r>
              <a:rPr lang="cs-CZ" dirty="0"/>
              <a:t>důsledkem inhibice SGLT-2 je zvýšené vylučování glukózy do moči provázené kalorickou ztrátou a v případě inhibice SGLT-1 i omezení absorpce glukózy z tenkého střeva</a:t>
            </a:r>
          </a:p>
          <a:p>
            <a:r>
              <a:rPr lang="cs-CZ" dirty="0"/>
              <a:t>glykosurie vyvolaná inhibitory SGLT-2 je závislá na dávce léčiva</a:t>
            </a:r>
          </a:p>
          <a:p>
            <a:r>
              <a:rPr lang="cs-CZ" dirty="0"/>
              <a:t>maximální ztráta glukózy močí představuje přibližně 40–80 g glukózy za den</a:t>
            </a:r>
          </a:p>
          <a:p>
            <a:r>
              <a:rPr lang="cs-CZ" dirty="0"/>
              <a:t>důsledkem inhibice SGLT-2 je zlepšení funkce buněk </a:t>
            </a:r>
            <a:r>
              <a:rPr lang="el-GR" dirty="0"/>
              <a:t>β </a:t>
            </a:r>
            <a:r>
              <a:rPr lang="cs-CZ" dirty="0"/>
              <a:t>a citlivosti na inzulin, přestože klesá sekrece inzulinu a nabídka glukózy tkáním, a také se zvyšuje endogenní tvorba glukózy</a:t>
            </a:r>
          </a:p>
          <a:p>
            <a:r>
              <a:rPr lang="cs-CZ" dirty="0"/>
              <a:t>snižuje se lačná i </a:t>
            </a:r>
            <a:r>
              <a:rPr lang="cs-CZ" dirty="0" err="1"/>
              <a:t>postprandiální</a:t>
            </a:r>
            <a:r>
              <a:rPr lang="cs-CZ" dirty="0"/>
              <a:t> glykémie</a:t>
            </a:r>
          </a:p>
        </p:txBody>
      </p:sp>
    </p:spTree>
    <p:extLst>
      <p:ext uri="{BB962C8B-B14F-4D97-AF65-F5344CB8AC3E}">
        <p14:creationId xmlns:p14="http://schemas.microsoft.com/office/powerpoint/2010/main" val="367588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FDA53-738D-4762-8634-09346DE8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E0940-FF49-41E1-A7EF-BDAEAAA60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45AB4B8-7A58-40FF-9320-13431DCDF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255" y="953324"/>
            <a:ext cx="9047620" cy="483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4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0B9A2-3245-46A4-9731-E49CA517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E5EE9-BC6E-4E2C-A4BA-ACF342C7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4" y="1600737"/>
            <a:ext cx="10080656" cy="4122964"/>
          </a:xfrm>
        </p:spPr>
        <p:txBody>
          <a:bodyPr>
            <a:normAutofit/>
          </a:bodyPr>
          <a:lstStyle/>
          <a:p>
            <a:r>
              <a:rPr lang="cs-CZ" dirty="0"/>
              <a:t>z farmakologického hlediska se liší jednotlivé molekuly inhibitorů selektivitou inhibice vůči transportním molekulám SGLT2 vs. SGLT1. </a:t>
            </a:r>
          </a:p>
          <a:p>
            <a:r>
              <a:rPr lang="cs-CZ" dirty="0"/>
              <a:t>inhibitory SGLT-2 byly původně vyvíjeny jako </a:t>
            </a:r>
            <a:r>
              <a:rPr lang="cs-CZ" dirty="0" err="1"/>
              <a:t>antidiabetika</a:t>
            </a:r>
            <a:r>
              <a:rPr lang="cs-CZ" dirty="0"/>
              <a:t>, ale inhibice </a:t>
            </a:r>
            <a:r>
              <a:rPr lang="cs-CZ" dirty="0" err="1"/>
              <a:t>sodíko</a:t>
            </a:r>
            <a:r>
              <a:rPr lang="cs-CZ" dirty="0"/>
              <a:t>‑glukózového </a:t>
            </a:r>
            <a:r>
              <a:rPr lang="cs-CZ" dirty="0" err="1"/>
              <a:t>kotransportéru</a:t>
            </a:r>
            <a:r>
              <a:rPr lang="cs-CZ" dirty="0"/>
              <a:t> 2 přináší široké spektrum účinků na funkci ledvin, homeostázu objemu plazmy i na celkový energetický metabolismus těla</a:t>
            </a:r>
          </a:p>
          <a:p>
            <a:r>
              <a:rPr lang="cs-CZ" dirty="0"/>
              <a:t>inhibitory SGLT-2 totiž působí nejen v rovině metabolismu glukózy, ale nyní jsou intenzivně studovány i na glukóze nezávislé účinky na množství tuku v organismu, na ledvinné funkce a na krevní tlak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69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752CC-DF57-4AA3-8EFF-C861FC5F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VZTAHY MEZI STRUKTUROU A AKTIVITOU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0716D-A6C9-4E23-85E1-AD7D0A73A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75" y="1564746"/>
            <a:ext cx="10062663" cy="3728508"/>
          </a:xfrm>
        </p:spPr>
        <p:txBody>
          <a:bodyPr>
            <a:normAutofit/>
          </a:bodyPr>
          <a:lstStyle/>
          <a:p>
            <a:r>
              <a:rPr lang="cs-CZ" dirty="0"/>
              <a:t>rozdíly ve strukturách (</a:t>
            </a:r>
            <a:r>
              <a:rPr lang="cs-CZ" dirty="0" err="1"/>
              <a:t>dapagliflozinu</a:t>
            </a:r>
            <a:r>
              <a:rPr lang="cs-CZ" dirty="0"/>
              <a:t>, </a:t>
            </a:r>
            <a:r>
              <a:rPr lang="cs-CZ" dirty="0" err="1"/>
              <a:t>empagliflozinu</a:t>
            </a:r>
            <a:r>
              <a:rPr lang="cs-CZ" dirty="0"/>
              <a:t> a </a:t>
            </a:r>
            <a:r>
              <a:rPr lang="cs-CZ" dirty="0" err="1"/>
              <a:t>canagliflozinu</a:t>
            </a:r>
            <a:r>
              <a:rPr lang="cs-CZ" dirty="0"/>
              <a:t>) jsou relativně malé</a:t>
            </a:r>
          </a:p>
          <a:p>
            <a:r>
              <a:rPr lang="cs-CZ" dirty="0"/>
              <a:t>obecná struktura obsahuje cukr glukózy s aromatickou skupinou v p-poloze na </a:t>
            </a:r>
            <a:r>
              <a:rPr lang="cs-CZ" dirty="0" err="1"/>
              <a:t>anomerní</a:t>
            </a:r>
            <a:r>
              <a:rPr lang="cs-CZ" dirty="0"/>
              <a:t> uhlík</a:t>
            </a:r>
          </a:p>
          <a:p>
            <a:r>
              <a:rPr lang="cs-CZ" dirty="0"/>
              <a:t>syntéza </a:t>
            </a:r>
            <a:r>
              <a:rPr lang="cs-CZ" dirty="0" err="1"/>
              <a:t>gliflozins</a:t>
            </a:r>
            <a:r>
              <a:rPr lang="cs-CZ" dirty="0"/>
              <a:t> zahrnuje tři kroky: 1) konstrukce arylového substituentu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2) zavedení arylové části na cukr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3) odstranění chránící skupiny a  modifikace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</a:t>
            </a:r>
            <a:r>
              <a:rPr lang="cs-CZ" dirty="0" err="1"/>
              <a:t>arylovaná</a:t>
            </a:r>
            <a:r>
              <a:rPr lang="cs-CZ" dirty="0"/>
              <a:t> </a:t>
            </a:r>
            <a:r>
              <a:rPr lang="cs-CZ" dirty="0" err="1"/>
              <a:t>anomerního</a:t>
            </a:r>
            <a:r>
              <a:rPr lang="cs-CZ" dirty="0"/>
              <a:t> středu cukru</a:t>
            </a:r>
          </a:p>
          <a:p>
            <a:endParaRPr 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F6CB8CF-CCF4-4887-B9B8-9D27AA0F7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4932">
            <a:off x="2009616" y="4716255"/>
            <a:ext cx="3455988" cy="89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837E3D49-0AE9-43E1-8D2D-5B46A07EC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307">
            <a:off x="795275" y="3917687"/>
            <a:ext cx="2327811" cy="75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4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487C5-2FA2-4106-A4C8-9998E468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545" y="848550"/>
            <a:ext cx="9318655" cy="277518"/>
          </a:xfrm>
        </p:spPr>
        <p:txBody>
          <a:bodyPr>
            <a:noAutofit/>
          </a:bodyPr>
          <a:lstStyle/>
          <a:p>
            <a:r>
              <a:rPr lang="cs-CZ" sz="2700" dirty="0">
                <a:solidFill>
                  <a:srgbClr val="0070C0"/>
                </a:solidFill>
              </a:rPr>
              <a:t>GLIFLOZINY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8585C-A459-40B2-A842-98465F5D2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071" y="1210754"/>
            <a:ext cx="11062329" cy="47986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000" b="1" dirty="0"/>
              <a:t>  FLOZIN</a:t>
            </a:r>
          </a:p>
          <a:p>
            <a:r>
              <a:rPr lang="cs-CZ" sz="2600" dirty="0"/>
              <a:t>byl prvním objeveným inhibitorem SGLT </a:t>
            </a:r>
          </a:p>
          <a:p>
            <a:r>
              <a:rPr lang="cs-CZ" sz="2600" dirty="0"/>
              <a:t>tato látka byla izolovaná z kůry jabloně a díky své hořké chuti byl původně                                                              používán jako antipyretikum a antimalarikum</a:t>
            </a:r>
          </a:p>
          <a:p>
            <a:r>
              <a:rPr lang="cs-CZ" sz="2600" dirty="0"/>
              <a:t>inhibuje transportéry SGLT‑2 i SGLT-1</a:t>
            </a:r>
          </a:p>
          <a:p>
            <a:r>
              <a:rPr lang="cs-CZ" sz="2600" dirty="0"/>
              <a:t>jeho podávání vede ke zlepšení glykémie </a:t>
            </a:r>
          </a:p>
          <a:p>
            <a:r>
              <a:rPr lang="cs-CZ" sz="2600" dirty="0"/>
              <a:t>je obsažen v nezanedbatelném množství i v samotných jablkách (především ve slupce) a v jablečné šťávě (vytváří její barvu), a je tedy součástí naší běžné stravy</a:t>
            </a:r>
          </a:p>
          <a:p>
            <a:r>
              <a:rPr lang="cs-CZ" sz="2600" dirty="0"/>
              <a:t>má i pozoruhodné účinky na centrální nervový systém -&gt; blokuje vstup glukózy do mozku, ale paradoxně zlepšuje učení a paměť</a:t>
            </a:r>
          </a:p>
          <a:p>
            <a:r>
              <a:rPr lang="cs-CZ" sz="2600" dirty="0"/>
              <a:t>využití v léčbě DM 2. typu je omezeno několika faktory: 1)špatná biologická dostupnost při </a:t>
            </a:r>
            <a:r>
              <a:rPr lang="cs-CZ" sz="2600" dirty="0" err="1"/>
              <a:t>peror</a:t>
            </a:r>
            <a:r>
              <a:rPr lang="cs-CZ" sz="2600" dirty="0"/>
              <a:t>. podávání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                                                  2) častější nežádoucí účinky </a:t>
            </a:r>
          </a:p>
          <a:p>
            <a:r>
              <a:rPr lang="cs-CZ" sz="2600" dirty="0"/>
              <a:t>modifikací molekuly </a:t>
            </a:r>
            <a:r>
              <a:rPr lang="cs-CZ" sz="2600" dirty="0" err="1"/>
              <a:t>florizinu</a:t>
            </a:r>
            <a:r>
              <a:rPr lang="cs-CZ" sz="2600" dirty="0"/>
              <a:t> byly vyrobeny syntetické inhibitory SGLT‑2, které se používají dnes!</a:t>
            </a:r>
          </a:p>
        </p:txBody>
      </p:sp>
      <p:pic>
        <p:nvPicPr>
          <p:cNvPr id="1032" name="Picture 8" descr="Obr. 4  Chemický strukturní vzorec florizinu. ">
            <a:extLst>
              <a:ext uri="{FF2B5EF4-FFF2-40B4-BE49-F238E27FC236}">
                <a16:creationId xmlns:a16="http://schemas.microsoft.com/office/drawing/2014/main" id="{64316ABF-69F3-4E98-A41D-82351C1BB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896" y="1306005"/>
            <a:ext cx="2137404" cy="158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935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1219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Galerie</vt:lpstr>
      <vt:lpstr>INHIBITORY SODÍKO- GLUKÓZOVÉHO KONTRANSPORTÉRU 2 SGLT-2 </vt:lpstr>
      <vt:lpstr>INHIBITORY SGLT-2</vt:lpstr>
      <vt:lpstr>ÚČINKY GLIFLOZINŮ </vt:lpstr>
      <vt:lpstr>Prezentace aplikace PowerPoint</vt:lpstr>
      <vt:lpstr>MECHANISMUS ÚČINKU IHIBITORŮ SGLT-2</vt:lpstr>
      <vt:lpstr>Prezentace aplikace PowerPoint</vt:lpstr>
      <vt:lpstr>VLASTNOSTI</vt:lpstr>
      <vt:lpstr>VZTAHY MEZI STRUKTUROU A AKTIVITOU</vt:lpstr>
      <vt:lpstr>GLIFLOZINY PODROBNĚJI</vt:lpstr>
      <vt:lpstr>Prezentace aplikace PowerPoint</vt:lpstr>
      <vt:lpstr>Prezentace aplikace PowerPoint</vt:lpstr>
      <vt:lpstr>CANAGLIFLOZIN  </vt:lpstr>
      <vt:lpstr> EMPAGLIFLOZIN 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INHIBITORY SODÍKO- GLUKOSOVÉHO KONTRANSPORTÉRU 2 SGLT-2 </dc:title>
  <dc:creator> </dc:creator>
  <cp:lastModifiedBy> </cp:lastModifiedBy>
  <cp:revision>9</cp:revision>
  <dcterms:created xsi:type="dcterms:W3CDTF">2020-03-26T19:08:05Z</dcterms:created>
  <dcterms:modified xsi:type="dcterms:W3CDTF">2020-03-26T20:12:03Z</dcterms:modified>
</cp:coreProperties>
</file>