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4" r:id="rId3"/>
    <p:sldId id="257" r:id="rId4"/>
    <p:sldId id="273" r:id="rId5"/>
    <p:sldId id="274" r:id="rId6"/>
    <p:sldId id="259" r:id="rId7"/>
    <p:sldId id="260" r:id="rId8"/>
    <p:sldId id="262" r:id="rId9"/>
    <p:sldId id="263" r:id="rId10"/>
    <p:sldId id="258" r:id="rId11"/>
    <p:sldId id="261" r:id="rId12"/>
    <p:sldId id="265" r:id="rId13"/>
    <p:sldId id="266" r:id="rId14"/>
    <p:sldId id="285" r:id="rId15"/>
    <p:sldId id="284" r:id="rId16"/>
    <p:sldId id="286" r:id="rId17"/>
    <p:sldId id="267" r:id="rId18"/>
    <p:sldId id="268" r:id="rId19"/>
    <p:sldId id="269" r:id="rId20"/>
    <p:sldId id="270" r:id="rId21"/>
    <p:sldId id="281" r:id="rId22"/>
    <p:sldId id="271" r:id="rId23"/>
    <p:sldId id="282" r:id="rId24"/>
    <p:sldId id="272" r:id="rId25"/>
    <p:sldId id="283" r:id="rId26"/>
    <p:sldId id="275" r:id="rId27"/>
    <p:sldId id="276" r:id="rId28"/>
    <p:sldId id="278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FFCC"/>
    <a:srgbClr val="CCFFFF"/>
    <a:srgbClr val="FFFF00"/>
    <a:srgbClr val="FF0000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A598B8-9EA4-4AE0-9BF4-06FAC73120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9154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2AA9F-42FB-461A-BDAA-05F2D31F9C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3274796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47E05-91F1-49A1-B2E8-C48B50E5D0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3913360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46F9-20F0-4EC7-A160-6592084377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9086842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A43B9-5A64-4928-AB2D-99A2EF7F2A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2271079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C085F-8248-4B68-9E5F-1E6DFFFE0C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6276731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9B156-D4C0-45D0-A35F-BFF2EA2F76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7478905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DA72C-598C-4A65-8EBA-3131123C87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0266761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901C1-1CF9-48E8-8288-31BA514614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7052492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C5A7-7FEA-4C6B-A12E-68B838B8ADF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433079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F4881-DB4A-4460-BF4B-10EE731F9F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7011448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4BB79-D425-43FE-A1E4-683E89FB45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046461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B8BBF-7B84-4C78-BC2A-B67B078EED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9922008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F0FFB7F-5FCC-4168-B18F-BB92F14D0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423F38-493A-4BFE-81F9-9D7926EB4243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00213"/>
            <a:ext cx="91440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Enzymes in Clinical Biochemistry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9D16A3-9177-46F1-9F56-B80C4D32617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Q. 6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644900"/>
            <a:ext cx="6400800" cy="1752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2500" smtClean="0"/>
              <a:t>Why are low activities of cellular enzymes detected even in serum of healthy people?</a:t>
            </a:r>
          </a:p>
        </p:txBody>
      </p:sp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8CA9D-F932-4BB8-88E8-AA84111403AC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A. 6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3500" smtClean="0"/>
              <a:t>Low activities of </a:t>
            </a:r>
            <a:r>
              <a:rPr lang="cs-CZ" altLang="cs-CZ" sz="3500" b="1" u="sng" smtClean="0">
                <a:solidFill>
                  <a:srgbClr val="FF0000"/>
                </a:solidFill>
              </a:rPr>
              <a:t>intracelular</a:t>
            </a:r>
            <a:r>
              <a:rPr lang="cs-CZ" altLang="cs-CZ" sz="3500" smtClean="0"/>
              <a:t> enzymes 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3500" smtClean="0"/>
              <a:t>in </a:t>
            </a:r>
            <a:r>
              <a:rPr lang="cs-CZ" altLang="cs-CZ" sz="3500" b="1" u="sng" smtClean="0">
                <a:solidFill>
                  <a:srgbClr val="FF0000"/>
                </a:solidFill>
              </a:rPr>
              <a:t>extracelular</a:t>
            </a:r>
            <a:r>
              <a:rPr lang="cs-CZ" altLang="cs-CZ" sz="3500" smtClean="0"/>
              <a:t> fluid (blood plasma, serum)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3500" smtClean="0"/>
              <a:t>are the consequence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cs-CZ" altLang="cs-CZ" sz="3500" smtClean="0"/>
              <a:t>of physiological cell disintegration.</a:t>
            </a:r>
          </a:p>
        </p:txBody>
      </p:sp>
    </p:spTree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AB10E7-D489-4341-AE11-5013A4CAA713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Main Tissue Distribution of Enzymes</a:t>
            </a:r>
          </a:p>
        </p:txBody>
      </p:sp>
      <p:graphicFrame>
        <p:nvGraphicFramePr>
          <p:cNvPr id="17454" name="Group 46"/>
          <p:cNvGraphicFramePr>
            <a:graphicFrameLocks noGrp="1"/>
          </p:cNvGraphicFramePr>
          <p:nvPr>
            <p:ph idx="1"/>
          </p:nvPr>
        </p:nvGraphicFramePr>
        <p:xfrm>
          <a:off x="1116013" y="1196975"/>
          <a:ext cx="7488237" cy="5163298"/>
        </p:xfrm>
        <a:graphic>
          <a:graphicData uri="http://schemas.openxmlformats.org/drawingml/2006/table">
            <a:tbl>
              <a:tblPr/>
              <a:tblGrid>
                <a:gridCol w="1511300"/>
                <a:gridCol w="5976937"/>
              </a:tblGrid>
              <a:tr h="5162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GMT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ACP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CHS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liver, myocard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liver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not specific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myocard, muscles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liver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biliary tract, bones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prostate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pancreas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pancreas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liver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40AA1-4CFA-4914-929C-FA0AA35ED33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22338"/>
          </a:xfrm>
        </p:spPr>
        <p:txBody>
          <a:bodyPr/>
          <a:lstStyle/>
          <a:p>
            <a:pPr eaLnBrk="1" hangingPunct="1"/>
            <a:r>
              <a:rPr lang="cs-CZ" altLang="cs-CZ" sz="3800" smtClean="0"/>
              <a:t>Intracellular Location of Enzymes</a:t>
            </a:r>
          </a:p>
        </p:txBody>
      </p:sp>
      <p:graphicFrame>
        <p:nvGraphicFramePr>
          <p:cNvPr id="20522" name="Group 4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80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049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Intracellular Location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Enzymes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713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Cytoplasm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Mitochondria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Golgi complex, 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Lysosome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Membrane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LD, </a:t>
                      </a: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ALT</a:t>
                      </a: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30 % 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70 % 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CHS, 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ACP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GMT, ALP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7994B5-BFC0-498F-90B4-C021239F1091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mtClean="0"/>
              <a:t>Consider the AST/ALT ratio</a:t>
            </a:r>
            <a:endParaRPr lang="cs-CZ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2981325"/>
          </a:xfrm>
        </p:spPr>
        <p:txBody>
          <a:bodyPr/>
          <a:lstStyle/>
          <a:p>
            <a:pPr eaLnBrk="1" hangingPunct="1"/>
            <a:r>
              <a:rPr lang="en-US" altLang="cs-CZ" smtClean="0"/>
              <a:t>AST/ALT  &gt;  1    ……… severe liver damage</a:t>
            </a:r>
          </a:p>
          <a:p>
            <a:pPr eaLnBrk="1" hangingPunct="1"/>
            <a:endParaRPr lang="en-US" altLang="cs-CZ" smtClean="0"/>
          </a:p>
          <a:p>
            <a:pPr eaLnBrk="1" hangingPunct="1"/>
            <a:endParaRPr lang="en-US" altLang="cs-CZ" smtClean="0"/>
          </a:p>
          <a:p>
            <a:pPr eaLnBrk="1" hangingPunct="1"/>
            <a:endParaRPr lang="en-US" altLang="cs-CZ" smtClean="0"/>
          </a:p>
          <a:p>
            <a:pPr eaLnBrk="1" hangingPunct="1"/>
            <a:r>
              <a:rPr lang="en-US" altLang="cs-CZ" smtClean="0"/>
              <a:t>AST/ALT  &lt;  1   ……… mild liver damage</a:t>
            </a:r>
          </a:p>
          <a:p>
            <a:pPr eaLnBrk="1" hangingPunct="1"/>
            <a:endParaRPr lang="en-US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ransition spd="slow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C47099-3338-4FCD-8285-260FD39A0F0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cs-CZ" sz="3600" smtClean="0"/>
              <a:t>Enzymes of Clinical Significance</a:t>
            </a:r>
            <a:endParaRPr lang="cs-CZ" altLang="cs-CZ" sz="3600" smtClean="0"/>
          </a:p>
        </p:txBody>
      </p:sp>
      <p:graphicFrame>
        <p:nvGraphicFramePr>
          <p:cNvPr id="49191" name="Group 39"/>
          <p:cNvGraphicFramePr>
            <a:graphicFrameLocks noGrp="1"/>
          </p:cNvGraphicFramePr>
          <p:nvPr>
            <p:ph idx="1"/>
          </p:nvPr>
        </p:nvGraphicFramePr>
        <p:xfrm>
          <a:off x="827088" y="1268413"/>
          <a:ext cx="7499350" cy="4945368"/>
        </p:xfrm>
        <a:graphic>
          <a:graphicData uri="http://schemas.openxmlformats.org/drawingml/2006/table">
            <a:tbl>
              <a:tblPr/>
              <a:tblGrid>
                <a:gridCol w="1738312"/>
                <a:gridCol w="5761038"/>
              </a:tblGrid>
              <a:tr h="472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Enzyme</a:t>
                      </a:r>
                      <a:endParaRPr kumimoji="0" lang="cs-CZ" altLang="cs-CZ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Source of blood elevation</a:t>
                      </a:r>
                      <a:endParaRPr kumimoji="0" lang="cs-CZ" altLang="cs-CZ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4726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GMT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ACP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CHS</a:t>
                      </a:r>
                      <a:endParaRPr kumimoji="0" lang="cs-CZ" altLang="cs-CZ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hepatopathy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MI, hepatopathy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hepatopathy (alcohol, drugs)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biliary tract diseases, bone diseases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prostatic cancer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 (CK-MB), muscle diseases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pancreatitis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pancreatitis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hepatopathy (alcohol, drugs) – decreased </a:t>
                      </a:r>
                      <a:endParaRPr kumimoji="0" lang="cs-CZ" altLang="cs-CZ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4DDBF2-1D50-4C82-8B98-83617B3900BD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600" smtClean="0"/>
              <a:t>Catalytic concentration of some enzymes</a:t>
            </a:r>
            <a:endParaRPr lang="cs-CZ" altLang="cs-CZ" sz="3600" smtClean="0"/>
          </a:p>
        </p:txBody>
      </p:sp>
      <p:graphicFrame>
        <p:nvGraphicFramePr>
          <p:cNvPr id="53276" name="Group 28"/>
          <p:cNvGraphicFramePr>
            <a:graphicFrameLocks noGrp="1"/>
          </p:cNvGraphicFramePr>
          <p:nvPr>
            <p:ph idx="1"/>
          </p:nvPr>
        </p:nvGraphicFramePr>
        <p:xfrm>
          <a:off x="1116013" y="1628775"/>
          <a:ext cx="6913562" cy="4032250"/>
        </p:xfrm>
        <a:graphic>
          <a:graphicData uri="http://schemas.openxmlformats.org/drawingml/2006/table">
            <a:tbl>
              <a:tblPr/>
              <a:tblGrid>
                <a:gridCol w="2232025"/>
                <a:gridCol w="4681537"/>
              </a:tblGrid>
              <a:tr h="7398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Enzym</a:t>
                      </a:r>
                      <a:r>
                        <a:rPr kumimoji="0" lang="en-US" altLang="cs-CZ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endParaRPr kumimoji="0" lang="cs-CZ" altLang="cs-CZ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Referen</a:t>
                      </a:r>
                      <a:r>
                        <a:rPr kumimoji="0" lang="en-US" altLang="cs-CZ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ce values</a:t>
                      </a:r>
                      <a:r>
                        <a:rPr kumimoji="0" lang="en-US" altLang="cs-CZ" sz="3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cs-CZ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(serum)</a:t>
                      </a:r>
                      <a:endParaRPr kumimoji="0" lang="cs-CZ" altLang="cs-CZ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2923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ALT</a:t>
                      </a:r>
                      <a:endParaRPr kumimoji="0" lang="en-US" altLang="cs-CZ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</a:t>
                      </a:r>
                      <a:endParaRPr kumimoji="0" lang="cs-CZ" altLang="cs-CZ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CK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0.1 - 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</a:t>
                      </a: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kat/l</a:t>
                      </a:r>
                      <a:endParaRPr kumimoji="0" lang="en-US" altLang="cs-CZ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0.1 -  0.7 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kat/l</a:t>
                      </a:r>
                      <a:endParaRPr kumimoji="0" lang="en-US" altLang="cs-CZ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up to 7.5 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kat/l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up to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4 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kumimoji="0" lang="cs-CZ" altLang="cs-CZ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kat/l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4" name="Text Box 29"/>
          <p:cNvSpPr txBox="1">
            <a:spLocks noChangeArrowheads="1"/>
          </p:cNvSpPr>
          <p:nvPr/>
        </p:nvSpPr>
        <p:spPr bwMode="auto">
          <a:xfrm>
            <a:off x="1908175" y="6021388"/>
            <a:ext cx="3887788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2400">
                <a:latin typeface="Palatino Linotype" panose="02040502050505030304" pitchFamily="18" charset="0"/>
              </a:rPr>
              <a:t>see also the lab manual</a:t>
            </a:r>
            <a:endParaRPr lang="cs-CZ" altLang="cs-CZ" sz="240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C7BAB9-E734-4808-94CA-AB785EE38417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Q. 7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284538"/>
            <a:ext cx="6400800" cy="2305050"/>
          </a:xfrm>
        </p:spPr>
        <p:txBody>
          <a:bodyPr/>
          <a:lstStyle/>
          <a:p>
            <a:pPr marL="476250" indent="-476250" algn="l" eaLnBrk="1" hangingPunct="1">
              <a:lnSpc>
                <a:spcPct val="130000"/>
              </a:lnSpc>
            </a:pPr>
            <a:r>
              <a:rPr lang="cs-CZ" altLang="cs-CZ" sz="2500" smtClean="0"/>
              <a:t>What enzymes might appear in blood</a:t>
            </a:r>
          </a:p>
          <a:p>
            <a:pPr marL="476250" indent="-476250" algn="l" eaLnBrk="1" hangingPunct="1">
              <a:lnSpc>
                <a:spcPct val="130000"/>
              </a:lnSpc>
              <a:buFontTx/>
              <a:buAutoNum type="alphaLcParenR"/>
            </a:pPr>
            <a:r>
              <a:rPr lang="cs-CZ" altLang="cs-CZ" sz="2500" smtClean="0"/>
              <a:t>In mild hepatocellular damage</a:t>
            </a:r>
          </a:p>
          <a:p>
            <a:pPr marL="476250" indent="-476250" algn="l" eaLnBrk="1" hangingPunct="1">
              <a:lnSpc>
                <a:spcPct val="130000"/>
              </a:lnSpc>
            </a:pPr>
            <a:r>
              <a:rPr lang="cs-CZ" altLang="cs-CZ" sz="2500" smtClean="0"/>
              <a:t>b)   In serious hepatocellular damage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D5F6F6-9326-4760-B066-8834A5B8EEE1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A. 7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403350" y="2276475"/>
            <a:ext cx="640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827088" y="1773238"/>
            <a:ext cx="6408737" cy="148113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600">
                <a:latin typeface="Times New Roman" panose="02020603050405020304" pitchFamily="18" charset="0"/>
              </a:rPr>
              <a:t>a) Mild hepatocellular damage: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600">
                <a:latin typeface="Times New Roman" panose="02020603050405020304" pitchFamily="18" charset="0"/>
              </a:rPr>
              <a:t>enzymes from cytoplasm and/or membrane are released into ECF – ALT, GMT, ALP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900113" y="4076700"/>
            <a:ext cx="7343775" cy="148113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2600">
                <a:latin typeface="Times New Roman" panose="02020603050405020304" pitchFamily="18" charset="0"/>
              </a:rPr>
              <a:t>b</a:t>
            </a:r>
            <a:r>
              <a:rPr lang="cs-CZ" altLang="cs-CZ" sz="2600">
                <a:latin typeface="Times New Roman" panose="02020603050405020304" pitchFamily="18" charset="0"/>
              </a:rPr>
              <a:t>) Severe hepatocellular damage: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600">
                <a:latin typeface="Times New Roman" panose="02020603050405020304" pitchFamily="18" charset="0"/>
              </a:rPr>
              <a:t>enzymes from mitochondria are released into ECF – AST</a:t>
            </a:r>
          </a:p>
        </p:txBody>
      </p:sp>
    </p:spTree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794482-3803-496B-82B4-C096354F96C2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Q. 8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97200"/>
            <a:ext cx="6400800" cy="2592388"/>
          </a:xfrm>
        </p:spPr>
        <p:txBody>
          <a:bodyPr/>
          <a:lstStyle/>
          <a:p>
            <a:pPr marL="476250" indent="-476250" algn="l" eaLnBrk="1" hangingPunct="1">
              <a:lnSpc>
                <a:spcPct val="110000"/>
              </a:lnSpc>
            </a:pPr>
            <a:r>
              <a:rPr lang="cs-CZ" altLang="cs-CZ" sz="2500" smtClean="0"/>
              <a:t>Write equations of reactions catalyzed by:</a:t>
            </a:r>
          </a:p>
          <a:p>
            <a:pPr marL="476250" indent="-476250" algn="l" eaLnBrk="1" hangingPunct="1">
              <a:lnSpc>
                <a:spcPct val="110000"/>
              </a:lnSpc>
            </a:pPr>
            <a:r>
              <a:rPr lang="cs-CZ" altLang="cs-CZ" sz="2500" smtClean="0"/>
              <a:t>ALT</a:t>
            </a:r>
          </a:p>
          <a:p>
            <a:pPr marL="476250" indent="-476250" algn="l" eaLnBrk="1" hangingPunct="1">
              <a:lnSpc>
                <a:spcPct val="110000"/>
              </a:lnSpc>
            </a:pPr>
            <a:r>
              <a:rPr lang="cs-CZ" altLang="cs-CZ" sz="2500" smtClean="0"/>
              <a:t>AST</a:t>
            </a:r>
          </a:p>
          <a:p>
            <a:pPr marL="476250" indent="-476250" algn="l" eaLnBrk="1" hangingPunct="1">
              <a:lnSpc>
                <a:spcPct val="110000"/>
              </a:lnSpc>
            </a:pPr>
            <a:r>
              <a:rPr lang="cs-CZ" altLang="cs-CZ" sz="2500" smtClean="0"/>
              <a:t>LD</a:t>
            </a: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15A1CA-CC0A-4E8E-B62F-6F3F531AB335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You are supposed to know …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8229600" cy="287972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cs-CZ" altLang="cs-CZ" smtClean="0"/>
              <a:t>Enzymes – main features</a:t>
            </a:r>
            <a:r>
              <a:rPr lang="en-US" altLang="cs-CZ" smtClean="0"/>
              <a:t>, properties</a:t>
            </a:r>
            <a:endParaRPr lang="cs-CZ" altLang="cs-CZ" smtClean="0"/>
          </a:p>
          <a:p>
            <a:pPr eaLnBrk="1" hangingPunct="1">
              <a:lnSpc>
                <a:spcPct val="140000"/>
              </a:lnSpc>
            </a:pPr>
            <a:r>
              <a:rPr lang="cs-CZ" altLang="cs-CZ" smtClean="0"/>
              <a:t>Coenzymes – structure</a:t>
            </a:r>
            <a:r>
              <a:rPr lang="en-US" altLang="cs-CZ" smtClean="0"/>
              <a:t>s</a:t>
            </a:r>
            <a:r>
              <a:rPr lang="cs-CZ" altLang="cs-CZ" smtClean="0"/>
              <a:t>, functions</a:t>
            </a:r>
          </a:p>
          <a:p>
            <a:pPr eaLnBrk="1" hangingPunct="1">
              <a:lnSpc>
                <a:spcPct val="140000"/>
              </a:lnSpc>
            </a:pPr>
            <a:r>
              <a:rPr lang="cs-CZ" altLang="cs-CZ" smtClean="0"/>
              <a:t>Enzyme kinetics</a:t>
            </a:r>
            <a:endParaRPr lang="en-US" altLang="cs-CZ" smtClean="0"/>
          </a:p>
          <a:p>
            <a:pPr eaLnBrk="1" hangingPunct="1">
              <a:lnSpc>
                <a:spcPct val="140000"/>
              </a:lnSpc>
            </a:pPr>
            <a:r>
              <a:rPr lang="en-US" altLang="cs-CZ" smtClean="0"/>
              <a:t>Enzyme activity</a:t>
            </a:r>
            <a:endParaRPr lang="cs-CZ" altLang="cs-CZ" smtClean="0"/>
          </a:p>
          <a:p>
            <a:pPr eaLnBrk="1" hangingPunct="1">
              <a:lnSpc>
                <a:spcPct val="140000"/>
              </a:lnSpc>
            </a:pPr>
            <a:endParaRPr lang="cs-CZ" altLang="cs-CZ" smtClean="0"/>
          </a:p>
        </p:txBody>
      </p:sp>
    </p:spTree>
  </p:cSld>
  <p:clrMapOvr>
    <a:masterClrMapping/>
  </p:clrMapOvr>
  <p:transition spd="slow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B5A47D-80FA-4352-B7B4-AB876BD7DDC3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ALT Reaction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alanine  </a:t>
            </a:r>
            <a:r>
              <a:rPr lang="en-US" altLang="cs-CZ" smtClean="0"/>
              <a:t> </a:t>
            </a:r>
            <a:r>
              <a:rPr lang="cs-CZ" altLang="cs-CZ" smtClean="0"/>
              <a:t>+ </a:t>
            </a:r>
            <a:r>
              <a:rPr lang="en-US" altLang="cs-CZ" smtClean="0"/>
              <a:t> </a:t>
            </a:r>
            <a:r>
              <a:rPr lang="cs-CZ" altLang="cs-CZ" smtClean="0"/>
              <a:t>2-oxoglutarate   </a:t>
            </a:r>
            <a:r>
              <a:rPr lang="cs-CZ" altLang="cs-CZ" smtClean="0">
                <a:sym typeface="Wingdings 3" panose="05040102010807070707" pitchFamily="18" charset="2"/>
              </a:rPr>
              <a:t>   </a:t>
            </a:r>
          </a:p>
        </p:txBody>
      </p:sp>
    </p:spTree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A2B1F6-9BCF-4E28-BF03-995D819ED85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ALT Reaction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7191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alanine  + </a:t>
            </a:r>
            <a:r>
              <a:rPr lang="en-US" altLang="cs-CZ" smtClean="0"/>
              <a:t> </a:t>
            </a:r>
            <a:r>
              <a:rPr lang="cs-CZ" altLang="cs-CZ" smtClean="0"/>
              <a:t>2-oxoglutarate   </a:t>
            </a:r>
            <a:r>
              <a:rPr lang="cs-CZ" altLang="cs-CZ" smtClean="0">
                <a:sym typeface="Wingdings 3" panose="05040102010807070707" pitchFamily="18" charset="2"/>
              </a:rPr>
              <a:t> </a:t>
            </a:r>
            <a:r>
              <a:rPr lang="en-US" altLang="cs-CZ" smtClean="0">
                <a:sym typeface="Wingdings 3" panose="05040102010807070707" pitchFamily="18" charset="2"/>
              </a:rPr>
              <a:t>  pyruvate  +  glutamate</a:t>
            </a:r>
            <a:r>
              <a:rPr lang="cs-CZ" altLang="cs-CZ" smtClean="0">
                <a:sym typeface="Wingdings 3" panose="05040102010807070707" pitchFamily="18" charset="2"/>
              </a:rPr>
              <a:t>  </a:t>
            </a:r>
          </a:p>
        </p:txBody>
      </p:sp>
    </p:spTree>
  </p:cSld>
  <p:clrMapOvr>
    <a:masterClrMapping/>
  </p:clrMapOvr>
  <p:transition spd="slow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0232D5-3DC4-42D4-A962-AFD8BE1E7ECE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AST reaction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cs-CZ" smtClean="0"/>
              <a:t>a</a:t>
            </a:r>
            <a:r>
              <a:rPr lang="cs-CZ" altLang="cs-CZ" smtClean="0"/>
              <a:t>spartate  +  2-oxoglutarate  </a:t>
            </a:r>
            <a:r>
              <a:rPr lang="cs-CZ" altLang="cs-CZ" smtClean="0">
                <a:sym typeface="Wingdings 3" panose="05040102010807070707" pitchFamily="18" charset="2"/>
              </a:rPr>
              <a:t></a:t>
            </a:r>
          </a:p>
        </p:txBody>
      </p:sp>
    </p:spTree>
  </p:cSld>
  <p:clrMapOvr>
    <a:masterClrMapping/>
  </p:clrMapOvr>
  <p:transition spd="slow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7973C1-421A-4243-BD46-9A3F4E1536B4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AST reaction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cs-CZ" smtClean="0"/>
              <a:t>a</a:t>
            </a:r>
            <a:r>
              <a:rPr lang="cs-CZ" altLang="cs-CZ" smtClean="0"/>
              <a:t>spartate  +  2-oxoglutarate  </a:t>
            </a:r>
            <a:r>
              <a:rPr lang="cs-CZ" altLang="cs-CZ" smtClean="0">
                <a:sym typeface="Wingdings 3" panose="05040102010807070707" pitchFamily="18" charset="2"/>
              </a:rPr>
              <a:t></a:t>
            </a:r>
            <a:r>
              <a:rPr lang="en-US" altLang="cs-CZ" smtClean="0">
                <a:sym typeface="Wingdings 3" panose="05040102010807070707" pitchFamily="18" charset="2"/>
              </a:rPr>
              <a:t>  oxaloacetate  +  glutamate</a:t>
            </a:r>
            <a:endParaRPr lang="cs-CZ" altLang="cs-CZ" smtClean="0">
              <a:sym typeface="Wingdings 3" panose="05040102010807070707" pitchFamily="18" charset="2"/>
            </a:endParaRPr>
          </a:p>
        </p:txBody>
      </p:sp>
    </p:spTree>
  </p:cSld>
  <p:clrMapOvr>
    <a:masterClrMapping/>
  </p:clrMapOvr>
  <p:transition spd="slow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9CA430-83BE-4B67-BBB6-25292C906268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LD reaction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lactate + NAD</a:t>
            </a:r>
            <a:r>
              <a:rPr lang="cs-CZ" altLang="cs-CZ" baseline="30000" smtClean="0"/>
              <a:t>+</a:t>
            </a:r>
            <a:r>
              <a:rPr lang="cs-CZ" altLang="cs-CZ" smtClean="0"/>
              <a:t>  </a:t>
            </a:r>
            <a:r>
              <a:rPr lang="cs-CZ" altLang="cs-CZ" smtClean="0">
                <a:sym typeface="Wingdings 3" panose="05040102010807070707" pitchFamily="18" charset="2"/>
              </a:rPr>
              <a:t></a:t>
            </a:r>
          </a:p>
        </p:txBody>
      </p:sp>
    </p:spTree>
  </p:cSld>
  <p:clrMapOvr>
    <a:masterClrMapping/>
  </p:clrMapOvr>
  <p:transition spd="slow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44D641-C607-413F-9D53-CBBE05203C4D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LD reaction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2073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mtClean="0"/>
              <a:t>lactate + NAD</a:t>
            </a:r>
            <a:r>
              <a:rPr lang="cs-CZ" altLang="cs-CZ" baseline="30000" smtClean="0"/>
              <a:t>+</a:t>
            </a:r>
            <a:r>
              <a:rPr lang="cs-CZ" altLang="cs-CZ" smtClean="0"/>
              <a:t>  </a:t>
            </a:r>
            <a:r>
              <a:rPr lang="cs-CZ" altLang="cs-CZ" smtClean="0">
                <a:sym typeface="Wingdings 3" panose="05040102010807070707" pitchFamily="18" charset="2"/>
              </a:rPr>
              <a:t></a:t>
            </a:r>
            <a:r>
              <a:rPr lang="en-US" altLang="cs-CZ" smtClean="0">
                <a:sym typeface="Wingdings 3" panose="05040102010807070707" pitchFamily="18" charset="2"/>
              </a:rPr>
              <a:t>  pyruvate  +  NADH  + H</a:t>
            </a:r>
            <a:r>
              <a:rPr lang="en-US" altLang="cs-CZ" baseline="30000" smtClean="0">
                <a:sym typeface="Wingdings 3" panose="05040102010807070707" pitchFamily="18" charset="2"/>
              </a:rPr>
              <a:t>+</a:t>
            </a:r>
            <a:endParaRPr lang="cs-CZ" altLang="cs-CZ" baseline="30000" smtClean="0">
              <a:sym typeface="Wingdings 3" panose="05040102010807070707" pitchFamily="18" charset="2"/>
            </a:endParaRPr>
          </a:p>
        </p:txBody>
      </p:sp>
    </p:spTree>
  </p:cSld>
  <p:clrMapOvr>
    <a:masterClrMapping/>
  </p:clrMapOvr>
  <p:transition spd="slow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7C8B0-F4C3-42FD-86FB-85491DE861CB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Q. 9</a:t>
            </a:r>
          </a:p>
        </p:txBody>
      </p:sp>
      <p:sp>
        <p:nvSpPr>
          <p:cNvPr id="3072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644900"/>
            <a:ext cx="6400800" cy="1752600"/>
          </a:xfrm>
        </p:spPr>
        <p:txBody>
          <a:bodyPr/>
          <a:lstStyle/>
          <a:p>
            <a:pPr algn="l" eaLnBrk="1" hangingPunct="1">
              <a:lnSpc>
                <a:spcPct val="140000"/>
              </a:lnSpc>
            </a:pPr>
            <a:r>
              <a:rPr lang="cs-CZ" altLang="cs-CZ" sz="2500" smtClean="0"/>
              <a:t>The levels of most blood enzymes are increased in newborns and infants. What enzyme persists elevated till puberty?</a:t>
            </a:r>
          </a:p>
        </p:txBody>
      </p:sp>
    </p:spTree>
  </p:cSld>
  <p:clrMapOvr>
    <a:masterClrMapping/>
  </p:clrMapOvr>
  <p:transition spd="slow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019939-E2D3-4110-AD3C-C1FBDF8B1050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A. 9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8229600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ALP – the bone isoenzyme activity persists till puberty</a:t>
            </a:r>
          </a:p>
        </p:txBody>
      </p:sp>
    </p:spTree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657169-11CB-45BE-8F9A-F454EFF3450F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Biochemical</a:t>
            </a:r>
            <a:r>
              <a:rPr lang="cs-CZ" altLang="cs-CZ" smtClean="0"/>
              <a:t> Diagnostic of MI</a:t>
            </a:r>
          </a:p>
        </p:txBody>
      </p:sp>
      <p:graphicFrame>
        <p:nvGraphicFramePr>
          <p:cNvPr id="41004" name="Group 44"/>
          <p:cNvGraphicFramePr>
            <a:graphicFrameLocks noGrp="1"/>
          </p:cNvGraphicFramePr>
          <p:nvPr>
            <p:ph idx="1"/>
          </p:nvPr>
        </p:nvGraphicFramePr>
        <p:xfrm>
          <a:off x="900113" y="1628775"/>
          <a:ext cx="7127875" cy="4503738"/>
        </p:xfrm>
        <a:graphic>
          <a:graphicData uri="http://schemas.openxmlformats.org/drawingml/2006/table">
            <a:tbl>
              <a:tblPr/>
              <a:tblGrid>
                <a:gridCol w="4032250"/>
                <a:gridCol w="3095625"/>
              </a:tblGrid>
              <a:tr h="585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Enzyme / Protein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Half-time (hrs)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184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Myoglobin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Troponine T </a:t>
                      </a: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cardial form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CK-MB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</a:t>
                      </a:r>
                      <a:r>
                        <a:rPr kumimoji="0" lang="cs-CZ" altLang="cs-CZ" sz="2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2" name="AutoShape 40"/>
          <p:cNvSpPr>
            <a:spLocks noChangeArrowheads="1"/>
          </p:cNvSpPr>
          <p:nvPr/>
        </p:nvSpPr>
        <p:spPr bwMode="auto">
          <a:xfrm>
            <a:off x="7308850" y="2781300"/>
            <a:ext cx="431800" cy="2879725"/>
          </a:xfrm>
          <a:prstGeom prst="downArrow">
            <a:avLst>
              <a:gd name="adj1" fmla="val 42583"/>
              <a:gd name="adj2" fmla="val 11874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DFBF04-7042-4BC6-BEBF-709689B68D01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Isoenzymes – General Features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424862" cy="48974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Genetically determined differences in primary structure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Catalyze the same reaction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May have </a:t>
            </a:r>
            <a:r>
              <a:rPr lang="cs-CZ" altLang="cs-CZ" b="1" u="sng" smtClean="0">
                <a:solidFill>
                  <a:srgbClr val="FF0000"/>
                </a:solidFill>
              </a:rPr>
              <a:t>different subcellular dist</a:t>
            </a:r>
            <a:r>
              <a:rPr lang="en-US" altLang="cs-CZ" b="1" u="sng" smtClean="0">
                <a:solidFill>
                  <a:srgbClr val="FF0000"/>
                </a:solidFill>
              </a:rPr>
              <a:t>r</a:t>
            </a:r>
            <a:r>
              <a:rPr lang="cs-CZ" altLang="cs-CZ" b="1" u="sng" smtClean="0">
                <a:solidFill>
                  <a:srgbClr val="FF0000"/>
                </a:solidFill>
              </a:rPr>
              <a:t>ibution</a:t>
            </a:r>
            <a:r>
              <a:rPr lang="cs-CZ" altLang="cs-CZ" smtClean="0"/>
              <a:t>                       (cytoplasm </a:t>
            </a:r>
            <a:r>
              <a:rPr lang="en-US" altLang="cs-CZ" smtClean="0"/>
              <a:t> </a:t>
            </a:r>
            <a:r>
              <a:rPr lang="en-US" altLang="cs-CZ" smtClean="0">
                <a:cs typeface="Times New Roman" panose="02020603050405020304" pitchFamily="18" charset="0"/>
              </a:rPr>
              <a:t>× </a:t>
            </a:r>
            <a:r>
              <a:rPr lang="cs-CZ" altLang="cs-CZ" smtClean="0"/>
              <a:t> mitochond</a:t>
            </a:r>
            <a:r>
              <a:rPr lang="en-US" altLang="cs-CZ" smtClean="0"/>
              <a:t>r</a:t>
            </a:r>
            <a:r>
              <a:rPr lang="cs-CZ" altLang="cs-CZ" smtClean="0"/>
              <a:t>ia)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May have </a:t>
            </a:r>
            <a:r>
              <a:rPr lang="cs-CZ" altLang="cs-CZ" b="1" u="sng" smtClean="0">
                <a:solidFill>
                  <a:srgbClr val="FF0000"/>
                </a:solidFill>
              </a:rPr>
              <a:t>different tissue distribution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May be combined from more subunits (quarternary struct</a:t>
            </a:r>
            <a:r>
              <a:rPr lang="en-US" altLang="cs-CZ" smtClean="0"/>
              <a:t>ure</a:t>
            </a:r>
            <a:r>
              <a:rPr lang="cs-CZ" altLang="cs-CZ" smtClean="0"/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May differ in kinetic properties (</a:t>
            </a:r>
            <a:r>
              <a:rPr lang="cs-CZ" altLang="cs-CZ" i="1" smtClean="0"/>
              <a:t>K</a:t>
            </a:r>
            <a:r>
              <a:rPr lang="cs-CZ" altLang="cs-CZ" baseline="-25000" smtClean="0"/>
              <a:t>M</a:t>
            </a:r>
            <a:r>
              <a:rPr lang="cs-CZ" altLang="cs-CZ" smtClean="0"/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Usually are determined by electrophoresis</a:t>
            </a:r>
          </a:p>
          <a:p>
            <a:pPr eaLnBrk="1" hangingPunct="1">
              <a:lnSpc>
                <a:spcPct val="130000"/>
              </a:lnSpc>
            </a:pPr>
            <a:endParaRPr lang="cs-CZ" altLang="cs-CZ" smtClean="0"/>
          </a:p>
        </p:txBody>
      </p:sp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4DE741-373E-406B-88B3-0410EFDADDEB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Q. 2</a:t>
            </a:r>
            <a:r>
              <a:rPr lang="en-US" altLang="cs-CZ" sz="4400" smtClean="0"/>
              <a:t> </a:t>
            </a:r>
            <a:r>
              <a:rPr lang="en-US" altLang="cs-CZ" sz="2000" smtClean="0"/>
              <a:t>(p. 27)</a:t>
            </a:r>
            <a:endParaRPr lang="cs-CZ" altLang="cs-CZ" sz="2000" smtClean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860800"/>
            <a:ext cx="7161212" cy="1752600"/>
          </a:xfrm>
        </p:spPr>
        <p:txBody>
          <a:bodyPr/>
          <a:lstStyle/>
          <a:p>
            <a:pPr algn="l" eaLnBrk="1" hangingPunct="1"/>
            <a:r>
              <a:rPr lang="cs-CZ" altLang="cs-CZ" sz="2500" smtClean="0"/>
              <a:t>Explain the terms: proenzyme, isoenzyme, isoform</a:t>
            </a:r>
          </a:p>
        </p:txBody>
      </p:sp>
    </p:spTree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04459F-0771-4184-82D9-18B99860F067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A. 2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24412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cs-CZ" altLang="cs-CZ" sz="2600" b="1" smtClean="0">
                <a:solidFill>
                  <a:srgbClr val="FF0000"/>
                </a:solidFill>
              </a:rPr>
              <a:t>Proenzyme</a:t>
            </a:r>
            <a:r>
              <a:rPr lang="cs-CZ" altLang="cs-CZ" sz="2600" smtClean="0"/>
              <a:t> (zymogen) – inactive form of enzyme that becomes active after partial proteolysis                              example: pepsinogen </a:t>
            </a:r>
            <a:r>
              <a:rPr lang="cs-CZ" altLang="cs-CZ" sz="2600" smtClean="0">
                <a:sym typeface="Symbol" panose="05050102010706020507" pitchFamily="18" charset="2"/>
              </a:rPr>
              <a:t> pepsin</a:t>
            </a:r>
          </a:p>
          <a:p>
            <a:pPr eaLnBrk="1" hangingPunct="1">
              <a:lnSpc>
                <a:spcPct val="160000"/>
              </a:lnSpc>
            </a:pPr>
            <a:r>
              <a:rPr lang="cs-CZ" altLang="cs-CZ" sz="2600" b="1" smtClean="0">
                <a:solidFill>
                  <a:srgbClr val="FF0000"/>
                </a:solidFill>
                <a:sym typeface="Symbol" panose="05050102010706020507" pitchFamily="18" charset="2"/>
              </a:rPr>
              <a:t>Isoenzyme</a:t>
            </a:r>
            <a:r>
              <a:rPr lang="cs-CZ" altLang="cs-CZ" sz="2600" smtClean="0">
                <a:sym typeface="Symbol" panose="05050102010706020507" pitchFamily="18" charset="2"/>
              </a:rPr>
              <a:t> – see previous page</a:t>
            </a:r>
          </a:p>
          <a:p>
            <a:pPr eaLnBrk="1" hangingPunct="1">
              <a:lnSpc>
                <a:spcPct val="160000"/>
              </a:lnSpc>
            </a:pPr>
            <a:r>
              <a:rPr lang="cs-CZ" altLang="cs-CZ" sz="2600" b="1" smtClean="0">
                <a:solidFill>
                  <a:srgbClr val="FF0000"/>
                </a:solidFill>
                <a:sym typeface="Symbol" panose="05050102010706020507" pitchFamily="18" charset="2"/>
              </a:rPr>
              <a:t>Isoform</a:t>
            </a:r>
            <a:r>
              <a:rPr lang="cs-CZ" altLang="cs-CZ" sz="2600" smtClean="0">
                <a:sym typeface="Symbol" panose="05050102010706020507" pitchFamily="18" charset="2"/>
              </a:rPr>
              <a:t> – more general term, includes true isoenzyme</a:t>
            </a:r>
            <a:r>
              <a:rPr lang="en-US" altLang="cs-CZ" sz="2600" smtClean="0">
                <a:sym typeface="Symbol" panose="05050102010706020507" pitchFamily="18" charset="2"/>
              </a:rPr>
              <a:t>s </a:t>
            </a:r>
            <a:r>
              <a:rPr lang="cs-CZ" altLang="cs-CZ" sz="2600" smtClean="0">
                <a:sym typeface="Symbol" panose="05050102010706020507" pitchFamily="18" charset="2"/>
              </a:rPr>
              <a:t>and pseudoisoenzymes</a:t>
            </a:r>
            <a:r>
              <a:rPr lang="en-US" altLang="cs-CZ" sz="2600" smtClean="0">
                <a:sym typeface="Symbol" panose="05050102010706020507" pitchFamily="18" charset="2"/>
              </a:rPr>
              <a:t> (posttranslational variations)</a:t>
            </a:r>
            <a:endParaRPr lang="cs-CZ" altLang="cs-CZ" sz="2600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160000"/>
              </a:lnSpc>
            </a:pPr>
            <a:endParaRPr lang="cs-CZ" altLang="cs-CZ" sz="26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0EF283-FD74-4704-A5B9-248935880D23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Lactate</a:t>
            </a:r>
            <a:r>
              <a:rPr lang="en-US" altLang="cs-CZ" smtClean="0"/>
              <a:t> </a:t>
            </a:r>
            <a:r>
              <a:rPr lang="cs-CZ" altLang="cs-CZ" smtClean="0"/>
              <a:t>dehydrogenase (LD)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9585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cs-CZ" altLang="cs-CZ" b="1" smtClean="0">
                <a:solidFill>
                  <a:srgbClr val="FF0000"/>
                </a:solidFill>
              </a:rPr>
              <a:t>Tetramer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Two different chains (H - heart, M - muscle)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Five isoenzymes:                                                                           </a:t>
            </a:r>
            <a:r>
              <a:rPr lang="cs-CZ" altLang="cs-CZ" b="1" smtClean="0">
                <a:solidFill>
                  <a:srgbClr val="0000CC"/>
                </a:solidFill>
              </a:rPr>
              <a:t>LD</a:t>
            </a:r>
            <a:r>
              <a:rPr lang="cs-CZ" altLang="cs-CZ" b="1" baseline="-25000" smtClean="0">
                <a:solidFill>
                  <a:srgbClr val="0000CC"/>
                </a:solidFill>
              </a:rPr>
              <a:t>1</a:t>
            </a:r>
            <a:r>
              <a:rPr lang="cs-CZ" altLang="cs-CZ" smtClean="0"/>
              <a:t> (H</a:t>
            </a:r>
            <a:r>
              <a:rPr lang="cs-CZ" altLang="cs-CZ" baseline="-25000" smtClean="0"/>
              <a:t>4</a:t>
            </a:r>
            <a:r>
              <a:rPr lang="cs-CZ" altLang="cs-CZ" smtClean="0"/>
              <a:t>), </a:t>
            </a:r>
            <a:r>
              <a:rPr lang="cs-CZ" altLang="cs-CZ" b="1" smtClean="0">
                <a:solidFill>
                  <a:srgbClr val="0000CC"/>
                </a:solidFill>
              </a:rPr>
              <a:t>LD</a:t>
            </a:r>
            <a:r>
              <a:rPr lang="cs-CZ" altLang="cs-CZ" b="1" baseline="-25000" smtClean="0">
                <a:solidFill>
                  <a:srgbClr val="0000CC"/>
                </a:solidFill>
              </a:rPr>
              <a:t>2</a:t>
            </a:r>
            <a:r>
              <a:rPr lang="cs-CZ" altLang="cs-CZ" smtClean="0"/>
              <a:t> (H</a:t>
            </a:r>
            <a:r>
              <a:rPr lang="cs-CZ" altLang="cs-CZ" baseline="-25000" smtClean="0"/>
              <a:t>3</a:t>
            </a:r>
            <a:r>
              <a:rPr lang="cs-CZ" altLang="cs-CZ" smtClean="0"/>
              <a:t>M), </a:t>
            </a:r>
            <a:r>
              <a:rPr lang="cs-CZ" altLang="cs-CZ" b="1" smtClean="0">
                <a:solidFill>
                  <a:srgbClr val="0000CC"/>
                </a:solidFill>
              </a:rPr>
              <a:t>LD</a:t>
            </a:r>
            <a:r>
              <a:rPr lang="cs-CZ" altLang="cs-CZ" b="1" baseline="-25000" smtClean="0">
                <a:solidFill>
                  <a:srgbClr val="0000CC"/>
                </a:solidFill>
              </a:rPr>
              <a:t>3</a:t>
            </a:r>
            <a:r>
              <a:rPr lang="cs-CZ" altLang="cs-CZ" smtClean="0"/>
              <a:t> (H</a:t>
            </a:r>
            <a:r>
              <a:rPr lang="cs-CZ" altLang="cs-CZ" baseline="-25000" smtClean="0"/>
              <a:t>2</a:t>
            </a:r>
            <a:r>
              <a:rPr lang="cs-CZ" altLang="cs-CZ" smtClean="0"/>
              <a:t>M</a:t>
            </a:r>
            <a:r>
              <a:rPr lang="cs-CZ" altLang="cs-CZ" baseline="-25000" smtClean="0"/>
              <a:t>2</a:t>
            </a:r>
            <a:r>
              <a:rPr lang="cs-CZ" altLang="cs-CZ" smtClean="0"/>
              <a:t>), </a:t>
            </a:r>
            <a:r>
              <a:rPr lang="cs-CZ" altLang="cs-CZ" b="1" smtClean="0">
                <a:solidFill>
                  <a:srgbClr val="0000CC"/>
                </a:solidFill>
              </a:rPr>
              <a:t>LD</a:t>
            </a:r>
            <a:r>
              <a:rPr lang="cs-CZ" altLang="cs-CZ" b="1" baseline="-25000" smtClean="0">
                <a:solidFill>
                  <a:srgbClr val="0000CC"/>
                </a:solidFill>
              </a:rPr>
              <a:t>4</a:t>
            </a:r>
            <a:r>
              <a:rPr lang="cs-CZ" altLang="cs-CZ" smtClean="0"/>
              <a:t> (HM</a:t>
            </a:r>
            <a:r>
              <a:rPr lang="cs-CZ" altLang="cs-CZ" baseline="-25000" smtClean="0"/>
              <a:t>3</a:t>
            </a:r>
            <a:r>
              <a:rPr lang="cs-CZ" altLang="cs-CZ" smtClean="0"/>
              <a:t>), </a:t>
            </a:r>
            <a:r>
              <a:rPr lang="cs-CZ" altLang="cs-CZ" b="1" smtClean="0">
                <a:solidFill>
                  <a:srgbClr val="0000CC"/>
                </a:solidFill>
              </a:rPr>
              <a:t>LD</a:t>
            </a:r>
            <a:r>
              <a:rPr lang="cs-CZ" altLang="cs-CZ" b="1" baseline="-25000" smtClean="0">
                <a:solidFill>
                  <a:srgbClr val="0000CC"/>
                </a:solidFill>
              </a:rPr>
              <a:t>5</a:t>
            </a:r>
            <a:r>
              <a:rPr lang="cs-CZ" altLang="cs-CZ" smtClean="0"/>
              <a:t> (M</a:t>
            </a:r>
            <a:r>
              <a:rPr lang="cs-CZ" altLang="cs-CZ" baseline="-25000" smtClean="0"/>
              <a:t>4</a:t>
            </a:r>
            <a:r>
              <a:rPr lang="cs-CZ" altLang="cs-CZ" smtClean="0"/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Widely distributed in body 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Total activity determination – nonspecific finding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 LD</a:t>
            </a:r>
            <a:r>
              <a:rPr lang="cs-CZ" altLang="cs-CZ" baseline="-25000" smtClean="0"/>
              <a:t>1</a:t>
            </a:r>
            <a:r>
              <a:rPr lang="cs-CZ" altLang="cs-CZ" smtClean="0"/>
              <a:t> + LD</a:t>
            </a:r>
            <a:r>
              <a:rPr lang="cs-CZ" altLang="cs-CZ" baseline="-25000" smtClean="0"/>
              <a:t>2</a:t>
            </a:r>
            <a:r>
              <a:rPr lang="cs-CZ" altLang="cs-CZ" smtClean="0"/>
              <a:t>  …..  marker of myocardial infarction</a:t>
            </a:r>
            <a:r>
              <a:rPr lang="en-US" altLang="cs-CZ" smtClean="0"/>
              <a:t> (MI)</a:t>
            </a:r>
            <a:endParaRPr lang="cs-CZ" altLang="cs-CZ" smtClean="0"/>
          </a:p>
          <a:p>
            <a:pPr eaLnBrk="1" hangingPunct="1">
              <a:lnSpc>
                <a:spcPct val="130000"/>
              </a:lnSpc>
            </a:pPr>
            <a:r>
              <a:rPr lang="cs-CZ" altLang="cs-CZ" smtClean="0"/>
              <a:t>Tod</a:t>
            </a:r>
            <a:r>
              <a:rPr lang="en-US" altLang="cs-CZ" smtClean="0"/>
              <a:t>a</a:t>
            </a:r>
            <a:r>
              <a:rPr lang="cs-CZ" altLang="cs-CZ" smtClean="0"/>
              <a:t>y is LD assay considered out-of-date</a:t>
            </a:r>
          </a:p>
        </p:txBody>
      </p:sp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1C4EA4-2401-4330-93DB-E2ED2A38C3C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Creatine</a:t>
            </a:r>
            <a:r>
              <a:rPr lang="en-US" altLang="cs-CZ" smtClean="0"/>
              <a:t> </a:t>
            </a:r>
            <a:r>
              <a:rPr lang="cs-CZ" altLang="cs-CZ" smtClean="0"/>
              <a:t>kinase (CK)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403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b="1" smtClean="0">
                <a:solidFill>
                  <a:srgbClr val="FF0000"/>
                </a:solidFill>
              </a:rPr>
              <a:t>Dimer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mtClean="0"/>
              <a:t>Two different chains (M – muscle, B – brain)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mtClean="0"/>
              <a:t>Three isoenzymes: </a:t>
            </a:r>
            <a:r>
              <a:rPr lang="cs-CZ" altLang="cs-CZ" b="1" smtClean="0">
                <a:solidFill>
                  <a:srgbClr val="0000CC"/>
                </a:solidFill>
              </a:rPr>
              <a:t>MM</a:t>
            </a:r>
            <a:r>
              <a:rPr lang="cs-CZ" altLang="cs-CZ" smtClean="0"/>
              <a:t> (muscle), </a:t>
            </a:r>
            <a:r>
              <a:rPr lang="cs-CZ" altLang="cs-CZ" b="1" smtClean="0">
                <a:solidFill>
                  <a:srgbClr val="0000CC"/>
                </a:solidFill>
              </a:rPr>
              <a:t>MB</a:t>
            </a:r>
            <a:r>
              <a:rPr lang="cs-CZ" altLang="cs-CZ" smtClean="0"/>
              <a:t> (heart), </a:t>
            </a:r>
            <a:r>
              <a:rPr lang="cs-CZ" altLang="cs-CZ" b="1" smtClean="0">
                <a:solidFill>
                  <a:srgbClr val="0000CC"/>
                </a:solidFill>
              </a:rPr>
              <a:t>BB</a:t>
            </a:r>
            <a:r>
              <a:rPr lang="cs-CZ" altLang="cs-CZ" smtClean="0"/>
              <a:t> (brain)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mtClean="0"/>
              <a:t>Major isoenzyme in blood is MM (95 %)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mtClean="0"/>
              <a:t>MB form in blood: 0 – 6 %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mtClean="0"/>
              <a:t>BB in blood: traces (BB cannot pass across blood-brain barrier)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mtClean="0"/>
              <a:t>MB isoenzyme …. excellent marker of myocardial infarction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EB5B47-2081-432E-BC30-99287A64F98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Enzymes in Blood</a:t>
            </a:r>
          </a:p>
        </p:txBody>
      </p:sp>
      <p:graphicFrame>
        <p:nvGraphicFramePr>
          <p:cNvPr id="12365" name="Group 7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11674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621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Feature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Plasmatic enzymes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Secretory enzymes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Intracellular enzymes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387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Example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Source organ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Function in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coag. factors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liver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blood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amylase, lipase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pancreas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AST, …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various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cells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8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Enzyme activity in blood after source organ damage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?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?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?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12B40-5F9F-4F33-B30B-30AFC278F25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Enzymes in Blood</a:t>
            </a:r>
          </a:p>
        </p:txBody>
      </p:sp>
      <p:graphicFrame>
        <p:nvGraphicFramePr>
          <p:cNvPr id="15399" name="Group 39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511674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621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Feature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Plasmatic enzymes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Secretory enzymes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Intracellular enzymes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387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Example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Source organ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Function in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coag. factors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liver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blood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amylase, lipase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pancreas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AST, 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various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cells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8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Enzyme activity in blood after source organ damage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334" name="AutoShape 26"/>
          <p:cNvSpPr>
            <a:spLocks noChangeArrowheads="1"/>
          </p:cNvSpPr>
          <p:nvPr/>
        </p:nvSpPr>
        <p:spPr bwMode="auto">
          <a:xfrm>
            <a:off x="3348038" y="5157788"/>
            <a:ext cx="287337" cy="504825"/>
          </a:xfrm>
          <a:prstGeom prst="downArrow">
            <a:avLst>
              <a:gd name="adj1" fmla="val 50000"/>
              <a:gd name="adj2" fmla="val 4392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5" name="AutoShape 27"/>
          <p:cNvSpPr>
            <a:spLocks noChangeArrowheads="1"/>
          </p:cNvSpPr>
          <p:nvPr/>
        </p:nvSpPr>
        <p:spPr bwMode="auto">
          <a:xfrm>
            <a:off x="5508625" y="5157788"/>
            <a:ext cx="287338" cy="504825"/>
          </a:xfrm>
          <a:prstGeom prst="upArrow">
            <a:avLst>
              <a:gd name="adj1" fmla="val 50000"/>
              <a:gd name="adj2" fmla="val 4392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6" name="AutoShape 28"/>
          <p:cNvSpPr>
            <a:spLocks noChangeArrowheads="1"/>
          </p:cNvSpPr>
          <p:nvPr/>
        </p:nvSpPr>
        <p:spPr bwMode="auto">
          <a:xfrm>
            <a:off x="7596188" y="5157788"/>
            <a:ext cx="287337" cy="504825"/>
          </a:xfrm>
          <a:prstGeom prst="upArrow">
            <a:avLst>
              <a:gd name="adj1" fmla="val 50000"/>
              <a:gd name="adj2" fmla="val 4392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798</Words>
  <Application>Microsoft Office PowerPoint</Application>
  <PresentationFormat>Předvádění na obrazovce (4:3)</PresentationFormat>
  <Paragraphs>226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Times New Roman</vt:lpstr>
      <vt:lpstr>Symbol</vt:lpstr>
      <vt:lpstr>Palatino Linotype</vt:lpstr>
      <vt:lpstr>Wingdings 3</vt:lpstr>
      <vt:lpstr>Výchozí návrh</vt:lpstr>
      <vt:lpstr>Enzymes in Clinical Biochemistry</vt:lpstr>
      <vt:lpstr>You are supposed to know …</vt:lpstr>
      <vt:lpstr>Isoenzymes – General Features</vt:lpstr>
      <vt:lpstr>Q. 2 (p. 27)</vt:lpstr>
      <vt:lpstr>A. 2</vt:lpstr>
      <vt:lpstr>Lactate dehydrogenase (LD)</vt:lpstr>
      <vt:lpstr>Creatine kinase (CK)</vt:lpstr>
      <vt:lpstr>Enzymes in Blood</vt:lpstr>
      <vt:lpstr>Enzymes in Blood</vt:lpstr>
      <vt:lpstr>Q. 6</vt:lpstr>
      <vt:lpstr>A. 6</vt:lpstr>
      <vt:lpstr>Main Tissue Distribution of Enzymes</vt:lpstr>
      <vt:lpstr>Intracellular Location of Enzymes</vt:lpstr>
      <vt:lpstr>Consider the AST/ALT ratio</vt:lpstr>
      <vt:lpstr>Enzymes of Clinical Significance</vt:lpstr>
      <vt:lpstr>Catalytic concentration of some enzymes</vt:lpstr>
      <vt:lpstr>Q. 7</vt:lpstr>
      <vt:lpstr>A. 7</vt:lpstr>
      <vt:lpstr>Q. 8</vt:lpstr>
      <vt:lpstr>ALT Reaction</vt:lpstr>
      <vt:lpstr>ALT Reaction</vt:lpstr>
      <vt:lpstr>AST reaction</vt:lpstr>
      <vt:lpstr>AST reaction</vt:lpstr>
      <vt:lpstr>LD reaction</vt:lpstr>
      <vt:lpstr>LD reaction</vt:lpstr>
      <vt:lpstr>Q. 9</vt:lpstr>
      <vt:lpstr>A. 9</vt:lpstr>
      <vt:lpstr>Biochemical Diagnostic of MI</vt:lpstr>
    </vt:vector>
  </TitlesOfParts>
  <Company>Biochemický ústav LF MU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Enzymes in clinical biochemistry</dc:title>
  <dc:creator>Jiří Dostál</dc:creator>
  <cp:lastModifiedBy>Marie Brazdova</cp:lastModifiedBy>
  <cp:revision>23</cp:revision>
  <dcterms:created xsi:type="dcterms:W3CDTF">2006-01-04T06:51:18Z</dcterms:created>
  <dcterms:modified xsi:type="dcterms:W3CDTF">2018-04-17T11:56:12Z</dcterms:modified>
</cp:coreProperties>
</file>