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88D"/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6270" autoAdjust="0"/>
  </p:normalViewPr>
  <p:slideViewPr>
    <p:cSldViewPr snapToGrid="0">
      <p:cViewPr varScale="1">
        <p:scale>
          <a:sx n="112" d="100"/>
          <a:sy n="112" d="100"/>
        </p:scale>
        <p:origin x="144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21C0F3C2-DEFB-9347-A6E8-5F038B9AE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5848A15-82B6-1647-9728-79B45EE59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E894693-AB55-CE40-B5EE-588C4CDE2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A83B4562-C922-6A4A-9A3E-35A073370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HARM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1" y="2012012"/>
            <a:ext cx="5389198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C319657-BF08-2A47-A3B7-5BB84EA90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DD525B-CA23-E543-BBB5-426C5704C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F9BE2421-CD5A-054F-BFEE-A015F4F2C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6452CBA-62E5-3444-88BA-0E1DFB32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81BC083B-6EA1-8042-852C-B90872B51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5">
            <a:extLst>
              <a:ext uri="{FF2B5EF4-FFF2-40B4-BE49-F238E27FC236}">
                <a16:creationId xmlns:a16="http://schemas.microsoft.com/office/drawing/2014/main" id="{7F0D5CFA-568C-F245-9B1D-9AFF54C50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7F44E55-AD30-E240-95E0-37159AB3C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79BB9ED-F547-3046-82DD-C7DD33105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Antiadrenergics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Goněc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Phe</a:t>
            </a: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noxybenzamine</a:t>
            </a:r>
            <a:endParaRPr lang="en-US" sz="2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irreversible alpha blocker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therapy of severe hypertension caused by pheochromocytoma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E6B171-2A17-FD12-F162-88CBA8603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4" y="3693368"/>
            <a:ext cx="3952875" cy="19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Prazosin</a:t>
            </a:r>
            <a:endParaRPr lang="en-US" sz="2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oral antihypertensive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night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m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are</a:t>
            </a:r>
            <a:r>
              <a:rPr lang="cs-CZ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related to post-traumatic stress disorder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worse side effects compared to other derivatives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E8FCB-7A1D-E22F-A498-A558AB318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562171"/>
            <a:ext cx="4848225" cy="27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Terazosin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oral antihypertensive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1927FB-DD73-9E17-B77B-DD64B2061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8" y="3633850"/>
            <a:ext cx="4708472" cy="26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Doxazosin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oral antihypertensive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96889F-AD86-3467-6E66-AC4DB585B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596898"/>
            <a:ext cx="5924550" cy="28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Alfuzosin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 – decrease of urethral and prostatic tonus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8A08E1-5C1E-5674-B0D9-4B56FD990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3766144"/>
            <a:ext cx="5905501" cy="2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Tamsulosin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 – decrease of urethral and prostatic tonus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helps with the passage of kidney stones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E04A48-B815-617C-8338-3523077D2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68966"/>
            <a:ext cx="5657850" cy="2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Silodosin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 – decrease of urethral and prostatic tonus</a:t>
            </a:r>
          </a:p>
          <a:p>
            <a:pPr marL="5400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48BFCA-7A4A-54AF-DD10-0BD447AA7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4" y="3665190"/>
            <a:ext cx="5257801" cy="2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Bunazosin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topic application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glaucoma therapy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b="1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altLang="cs-CZ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approved in Japan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D22E44CA-4E29-8B72-903A-E2E8D72E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3456276"/>
            <a:ext cx="4810125" cy="34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Urapidil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is </a:t>
            </a:r>
            <a:r>
              <a:rPr lang="en-US" altLang="cs-CZ" sz="2400" dirty="0">
                <a:latin typeface="Arial" panose="020B0604020202020204" pitchFamily="34" charset="0"/>
              </a:rPr>
              <a:t>also 5HT1A agonist – combined peripheral and central antihypertensive effect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arterial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117F59-D5B5-9649-BEEE-C76EFC20E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151434"/>
            <a:ext cx="5429250" cy="30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5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1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Naftopidil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enlarged prostate therapy – decrease of urethral and prostatic tonus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7BBDE033-C5D9-7665-BD67-B3683370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6" y="3429000"/>
            <a:ext cx="5591654" cy="27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Antiadrenergics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direct</a:t>
            </a:r>
            <a:r>
              <a:rPr lang="en-US" altLang="cs-CZ" sz="2400" dirty="0">
                <a:latin typeface="Arial" panose="020B0604020202020204" pitchFamily="34" charset="0"/>
              </a:rPr>
              <a:t> – competitive inhibitors on NA binding site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indirect</a:t>
            </a:r>
            <a:r>
              <a:rPr lang="en-US" altLang="cs-CZ" sz="2400" dirty="0">
                <a:latin typeface="Arial" panose="020B0604020202020204" pitchFamily="34" charset="0"/>
              </a:rPr>
              <a:t> – inhibitors of release/uptake of NA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blocking of adrenergic receptor causes: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vasodilation and blood pressure decrease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bradycardia (heart-rate decrease)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increase of uterus tonicity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prolactin release inhibition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decrease of intraocular pressure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02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cs typeface="Times New Roman" panose="02020603050405020304" pitchFamily="18" charset="0"/>
              </a:rPr>
              <a:t>selective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en-US" altLang="cs-CZ" dirty="0">
                <a:cs typeface="Times New Roman" panose="02020603050405020304" pitchFamily="18" charset="0"/>
              </a:rPr>
              <a:t>α</a:t>
            </a:r>
            <a:r>
              <a:rPr lang="cs-CZ" altLang="cs-CZ" baseline="-25000" dirty="0">
                <a:cs typeface="Times New Roman" panose="02020603050405020304" pitchFamily="18" charset="0"/>
              </a:rPr>
              <a:t>2</a:t>
            </a:r>
            <a:r>
              <a:rPr lang="en-US" altLang="cs-CZ" dirty="0">
                <a:cs typeface="Times New Roman" panose="02020603050405020304" pitchFamily="18" charset="0"/>
              </a:rPr>
              <a:t>-blockers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Yohimbine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specific increase of pelvic perfusion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therapy of erectile dysfunction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overcome by PDE V inhibitors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842EB4-4134-7439-BE81-76FED7852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3429000"/>
            <a:ext cx="4143375" cy="31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Current Use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Treatment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･Angina pectoris (chest pain associated with lack of oxygen to the heart)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･Arrhythmias (irregular heart rhythms)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･Heart attack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･Heart failure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･Hypertension (high blood pressure)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･</a:t>
            </a:r>
            <a:r>
              <a:rPr lang="en-US" altLang="cs-CZ" sz="2400" dirty="0">
                <a:latin typeface="Arial" panose="020B0604020202020204" pitchFamily="34" charset="0"/>
              </a:rPr>
              <a:t>Glaucoma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･Migraine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67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Current Use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Prevention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･Protects the heart in people who have coronary artery disease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･Reduces risk of stroke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･Prevents second myocardial infarction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･Protective prior to non-cardiac surgery in persons at high risk of complications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･Migraine prevention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67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SAR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6E7F662E-0791-FAF7-6EA4-5166E89B1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06580"/>
              </p:ext>
            </p:extLst>
          </p:nvPr>
        </p:nvGraphicFramePr>
        <p:xfrm>
          <a:off x="1544638" y="1516063"/>
          <a:ext cx="62515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532044" imgH="1165511" progId="ISISServer">
                  <p:embed/>
                </p:oleObj>
              </mc:Choice>
              <mc:Fallback>
                <p:oleObj name="ISIS/Draw Sketch" r:id="rId2" imgW="3532044" imgH="1165511" progId="ISISServer">
                  <p:embed/>
                  <p:pic>
                    <p:nvPicPr>
                      <p:cNvPr id="32771" name="Object 5">
                        <a:extLst>
                          <a:ext uri="{FF2B5EF4-FFF2-40B4-BE49-F238E27FC236}">
                            <a16:creationId xmlns:a16="http://schemas.microsoft.com/office/drawing/2014/main" id="{1CF899AE-270C-FE58-A94C-8FA03D027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516063"/>
                        <a:ext cx="62515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BAE3E9E4-D6D1-2FFF-02B9-39D6D3E9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7" y="3429000"/>
            <a:ext cx="6467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err="1">
                <a:latin typeface="Arial" panose="020B0604020202020204" pitchFamily="34" charset="0"/>
              </a:rPr>
              <a:t>Aryloxypropanolamines</a:t>
            </a:r>
            <a:r>
              <a:rPr lang="cs-CZ" altLang="cs-CZ" sz="2000" b="1" dirty="0">
                <a:latin typeface="Arial" panose="020B0604020202020204" pitchFamily="34" charset="0"/>
              </a:rPr>
              <a:t>                </a:t>
            </a:r>
            <a:r>
              <a:rPr lang="cs-CZ" altLang="cs-CZ" sz="2000" b="1" dirty="0" err="1">
                <a:latin typeface="Arial" panose="020B0604020202020204" pitchFamily="34" charset="0"/>
              </a:rPr>
              <a:t>Arylethanolamines</a:t>
            </a:r>
            <a:endParaRPr lang="en-GB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BBDCD36-7B7A-45CE-EE85-767FAE11DF0D}"/>
              </a:ext>
            </a:extLst>
          </p:cNvPr>
          <p:cNvSpPr txBox="1"/>
          <p:nvPr/>
        </p:nvSpPr>
        <p:spPr>
          <a:xfrm>
            <a:off x="431600" y="4093889"/>
            <a:ext cx="828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(-</a:t>
            </a:r>
            <a:r>
              <a:rPr lang="en-US" altLang="cs-CZ" sz="2400" dirty="0" err="1">
                <a:latin typeface="Arial" panose="020B0604020202020204" pitchFamily="34" charset="0"/>
              </a:rPr>
              <a:t>propoxy</a:t>
            </a:r>
            <a:r>
              <a:rPr lang="en-US" altLang="cs-CZ" sz="2400" dirty="0">
                <a:latin typeface="Arial" panose="020B0604020202020204" pitchFamily="34" charset="0"/>
              </a:rPr>
              <a:t>-) spacer -O- can be replaced by isosteric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-COO-; -NHCOO- or =C=N- group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R1: isopropyl-, </a:t>
            </a:r>
            <a:r>
              <a:rPr lang="en-US" altLang="cs-CZ" sz="2400" i="1" dirty="0" err="1">
                <a:latin typeface="Arial" panose="020B0604020202020204" pitchFamily="34" charset="0"/>
              </a:rPr>
              <a:t>ter</a:t>
            </a:r>
            <a:r>
              <a:rPr lang="cs-CZ" altLang="cs-CZ" sz="2400" i="1" dirty="0">
                <a:latin typeface="Arial" panose="020B0604020202020204" pitchFamily="34" charset="0"/>
              </a:rPr>
              <a:t>t</a:t>
            </a:r>
            <a:r>
              <a:rPr lang="en-US" altLang="cs-CZ" sz="2400" dirty="0">
                <a:latin typeface="Arial" panose="020B0604020202020204" pitchFamily="34" charset="0"/>
              </a:rPr>
              <a:t>butyl- or arylalkyl-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R2: various substituents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	</a:t>
            </a:r>
            <a:r>
              <a:rPr lang="en-US" altLang="cs-CZ" sz="2400" i="1" dirty="0">
                <a:latin typeface="Arial" panose="020B0604020202020204" pitchFamily="34" charset="0"/>
              </a:rPr>
              <a:t>o-</a:t>
            </a:r>
            <a:r>
              <a:rPr lang="en-US" altLang="cs-CZ" sz="2400" dirty="0">
                <a:latin typeface="Arial" panose="020B0604020202020204" pitchFamily="34" charset="0"/>
              </a:rPr>
              <a:t>substitution or another ring = </a:t>
            </a:r>
            <a:r>
              <a:rPr lang="en-US" altLang="cs-CZ" sz="2400" b="1" dirty="0">
                <a:latin typeface="Arial" panose="020B0604020202020204" pitchFamily="34" charset="0"/>
              </a:rPr>
              <a:t>non-selective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	</a:t>
            </a:r>
            <a:r>
              <a:rPr lang="en-US" altLang="cs-CZ" sz="2400" i="1" dirty="0">
                <a:latin typeface="Arial" panose="020B0604020202020204" pitchFamily="34" charset="0"/>
              </a:rPr>
              <a:t>p-</a:t>
            </a:r>
            <a:r>
              <a:rPr lang="en-US" altLang="cs-CZ" sz="2400" dirty="0">
                <a:latin typeface="Arial" panose="020B0604020202020204" pitchFamily="34" charset="0"/>
              </a:rPr>
              <a:t>substitution = </a:t>
            </a:r>
            <a:r>
              <a:rPr lang="en-US" altLang="cs-CZ" sz="2400" b="1" dirty="0">
                <a:latin typeface="Arial" panose="020B0604020202020204" pitchFamily="34" charset="0"/>
              </a:rPr>
              <a:t>cardio</a:t>
            </a:r>
            <a:r>
              <a:rPr lang="cs-CZ" altLang="cs-CZ" sz="2400" b="1" dirty="0">
                <a:latin typeface="Arial" panose="020B0604020202020204" pitchFamily="34" charset="0"/>
              </a:rPr>
              <a:t>-</a:t>
            </a:r>
            <a:r>
              <a:rPr lang="en-US" altLang="cs-CZ" sz="2400" b="1" dirty="0">
                <a:latin typeface="Arial" panose="020B0604020202020204" pitchFamily="34" charset="0"/>
              </a:rPr>
              <a:t>selective</a:t>
            </a:r>
          </a:p>
        </p:txBody>
      </p:sp>
    </p:spTree>
    <p:extLst>
      <p:ext uri="{BB962C8B-B14F-4D97-AF65-F5344CB8AC3E}">
        <p14:creationId xmlns:p14="http://schemas.microsoft.com/office/powerpoint/2010/main" val="119843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Absolute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configuration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56C765BE-ED02-9CD6-329E-183452DB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19955"/>
            <a:ext cx="7827650" cy="421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2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05402"/>
            <a:ext cx="828105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latin typeface="Arial" panose="020B0604020202020204" pitchFamily="34" charset="0"/>
              </a:rPr>
              <a:t>effect variation: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intrinsic </a:t>
            </a:r>
            <a:r>
              <a:rPr lang="en-US" altLang="cs-CZ" sz="2400" b="1" dirty="0" err="1">
                <a:latin typeface="Arial" panose="020B0604020202020204" pitchFamily="34" charset="0"/>
              </a:rPr>
              <a:t>sympatomimetic</a:t>
            </a:r>
            <a:r>
              <a:rPr lang="en-US" altLang="cs-CZ" sz="2400" b="1" dirty="0">
                <a:latin typeface="Arial" panose="020B0604020202020204" pitchFamily="34" charset="0"/>
              </a:rPr>
              <a:t> activity (ISA)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compounds with ISA partially stimulates adrenergic receptor,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but response is hundred times weaker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membrane stabilizing activity (MSA)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compounds with MSA acts like Na</a:t>
            </a:r>
            <a:r>
              <a:rPr lang="en-US" altLang="cs-CZ" sz="2400" baseline="30000" dirty="0">
                <a:latin typeface="Arial" panose="020B0604020202020204" pitchFamily="34" charset="0"/>
              </a:rPr>
              <a:t>+</a:t>
            </a:r>
            <a:r>
              <a:rPr lang="en-US" altLang="cs-CZ" sz="2400" dirty="0">
                <a:latin typeface="Arial" panose="020B0604020202020204" pitchFamily="34" charset="0"/>
              </a:rPr>
              <a:t> channel blockers (like local anesthetics) and such activity is useful for arrhythmia therapy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cardioselectivity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cardio</a:t>
            </a:r>
            <a:r>
              <a:rPr lang="cs-CZ" altLang="cs-CZ" sz="2400" dirty="0">
                <a:latin typeface="Arial" panose="020B0604020202020204" pitchFamily="34" charset="0"/>
              </a:rPr>
              <a:t>-</a:t>
            </a:r>
            <a:r>
              <a:rPr lang="en-US" altLang="cs-CZ" sz="2400" dirty="0">
                <a:latin typeface="Arial" panose="020B0604020202020204" pitchFamily="34" charset="0"/>
              </a:rPr>
              <a:t>selective compounds prefer myocardial β</a:t>
            </a:r>
            <a:r>
              <a:rPr lang="en-US" altLang="cs-CZ" sz="2400" baseline="-25000" dirty="0"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latin typeface="Arial" panose="020B0604020202020204" pitchFamily="34" charset="0"/>
              </a:rPr>
              <a:t>-adrenergic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receptors and has reduced affinity to bronchial β</a:t>
            </a:r>
            <a:r>
              <a:rPr lang="en-US" altLang="cs-CZ" sz="2400" baseline="-25000" dirty="0">
                <a:latin typeface="Arial" panose="020B0604020202020204" pitchFamily="34" charset="0"/>
              </a:rPr>
              <a:t>2</a:t>
            </a:r>
            <a:r>
              <a:rPr lang="en-US" altLang="cs-CZ" sz="2400" dirty="0">
                <a:latin typeface="Arial" panose="020B0604020202020204" pitchFamily="34" charset="0"/>
              </a:rPr>
              <a:t>-adrenergic receptors (no bronchial side-effects)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0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Metipranolol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in cardiology </a:t>
            </a:r>
            <a:r>
              <a:rPr lang="en-US" altLang="cs-CZ" sz="2400" dirty="0" err="1">
                <a:latin typeface="Arial" panose="020B0604020202020204" pitchFamily="34" charset="0"/>
              </a:rPr>
              <a:t>obsolent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glaucoma therapy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E1882C-D903-E855-DBF8-5BA0330F2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3738572"/>
            <a:ext cx="4324350" cy="22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5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Propranolol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migraine prevention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2C7D1B-7279-FFEC-FF1E-3B168EE26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4225502"/>
            <a:ext cx="4279033" cy="18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Carteolol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glaucoma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350BA7-7023-94E7-6172-02E1611BB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52" y="3429000"/>
            <a:ext cx="4641096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Nadolol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migraine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marL="5400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as racemic mixture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071E2F-2F86-E1F6-A04F-331928CE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4188242"/>
            <a:ext cx="3990976" cy="19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Antiadrenergics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 err="1">
                <a:latin typeface="Arial" panose="020B0604020202020204" pitchFamily="34" charset="0"/>
              </a:rPr>
              <a:t>Antiadrenergics</a:t>
            </a:r>
            <a:r>
              <a:rPr lang="en-US" altLang="cs-CZ" sz="2400" dirty="0">
                <a:latin typeface="Arial" panose="020B0604020202020204" pitchFamily="34" charset="0"/>
              </a:rPr>
              <a:t> are used in therapy as: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antihypertensives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vasodilators (angina pectoris, myocardial infarction)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antiarrhythmics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migraine prophylaxis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uterotonics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glaucoma therapy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529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Levobunolol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glaucoma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 L-</a:t>
            </a:r>
            <a:r>
              <a:rPr lang="en-US" sz="24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bunolol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83B568-3C58-ECFC-9289-310FE7333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18" y="3429000"/>
            <a:ext cx="4268564" cy="1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72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Tertatolol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antihypertensive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74702-4366-F184-2D27-E2B19D0B8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7" y="3429000"/>
            <a:ext cx="3984365" cy="16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0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Timolol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Arial" panose="020B0604020202020204" pitchFamily="34" charset="0"/>
              </a:rPr>
              <a:t> antihypertensive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glaucoma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EC1388-8C41-A808-812E-AD463E6A8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65" y="3152418"/>
            <a:ext cx="3695519" cy="24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ISA,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Mepindolol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glaucoma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on the market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169799-CB63-13E4-BB1A-C1989F03C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71" y="3429000"/>
            <a:ext cx="4098857" cy="18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Pindolol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combined with 5-HT1A inhibition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071AD9-D49B-BF04-B0B0-D9400D08A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84" y="3943350"/>
            <a:ext cx="4043231" cy="21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0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Bopindolol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prodrug of </a:t>
            </a:r>
            <a:r>
              <a:rPr lang="en-US" sz="24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dimethylpindolol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CED25132-ACFB-C6BC-98F8-9345A716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2" y="3518888"/>
            <a:ext cx="3010615" cy="33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0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Befunolol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glaucoma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marketed in Japan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347E51-AF85-B3BB-92A5-887CBE0C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8" y="3429000"/>
            <a:ext cx="3759584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1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Bucindolol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III clinical trials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combined effect on α</a:t>
            </a:r>
            <a:r>
              <a:rPr lang="en-US" sz="2400" kern="1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šíp&#10;&#10;Popis byl vytvořen automaticky">
            <a:extLst>
              <a:ext uri="{FF2B5EF4-FFF2-40B4-BE49-F238E27FC236}">
                <a16:creationId xmlns:a16="http://schemas.microsoft.com/office/drawing/2014/main" id="{352A6CC4-3B15-E1E4-78BD-662F231D0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3" y="3667125"/>
            <a:ext cx="5336194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5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Bupranolol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glaucoma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590680-2244-8A04-E2F4-6D5C3E9F1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1" y="3288209"/>
            <a:ext cx="4181474" cy="22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1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Oxprenolol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71375B-6FEA-CCA3-173B-97EBB8D8A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40" y="3429000"/>
            <a:ext cx="4088919" cy="16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1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Natural drugs – ergot alkaloids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BF0E0075-22BA-BA74-E60C-EA11A298A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7305"/>
              </p:ext>
            </p:extLst>
          </p:nvPr>
        </p:nvGraphicFramePr>
        <p:xfrm>
          <a:off x="213645" y="2300480"/>
          <a:ext cx="573405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380740" imgH="2429510" progId="ISISServer">
                  <p:embed/>
                </p:oleObj>
              </mc:Choice>
              <mc:Fallback>
                <p:oleObj name="ISIS/Draw Sketch" r:id="rId2" imgW="3380740" imgH="2429510" progId="ISISServer">
                  <p:embed/>
                  <p:pic>
                    <p:nvPicPr>
                      <p:cNvPr id="10245" name="Objekt 1">
                        <a:extLst>
                          <a:ext uri="{FF2B5EF4-FFF2-40B4-BE49-F238E27FC236}">
                            <a16:creationId xmlns:a16="http://schemas.microsoft.com/office/drawing/2014/main" id="{BE9E91CA-ECF9-225C-1E93-2E6765C02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45" y="2300480"/>
                        <a:ext cx="5734050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CF2E8266-3120-4095-373D-20C2AA97A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1460"/>
              </p:ext>
            </p:extLst>
          </p:nvPr>
        </p:nvGraphicFramePr>
        <p:xfrm>
          <a:off x="6307138" y="2029270"/>
          <a:ext cx="2836862" cy="371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1620520" imgH="2123440" progId="ISISServer">
                  <p:embed/>
                </p:oleObj>
              </mc:Choice>
              <mc:Fallback>
                <p:oleObj name="ISIS/Draw Sketch" r:id="rId4" imgW="1620520" imgH="2123440" progId="ISISServer">
                  <p:embed/>
                  <p:pic>
                    <p:nvPicPr>
                      <p:cNvPr id="10244" name="Object 7">
                        <a:extLst>
                          <a:ext uri="{FF2B5EF4-FFF2-40B4-BE49-F238E27FC236}">
                            <a16:creationId xmlns:a16="http://schemas.microsoft.com/office/drawing/2014/main" id="{3AF38538-9D55-8111-FA0F-90A39854B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029270"/>
                        <a:ext cx="2836862" cy="371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494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MSA,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Alprenolol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5HT1A + 5HT1B antagonist</a:t>
            </a:r>
            <a:endParaRPr lang="en-US" sz="2400" kern="12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šíp&#10;&#10;Popis byl vytvořen automaticky">
            <a:extLst>
              <a:ext uri="{FF2B5EF4-FFF2-40B4-BE49-F238E27FC236}">
                <a16:creationId xmlns:a16="http://schemas.microsoft.com/office/drawing/2014/main" id="{D2D7F94D-3404-A00F-6E63-3B00A8611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90" y="3429000"/>
            <a:ext cx="3301420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>
                <a:cs typeface="Times New Roman" panose="02020603050405020304" pitchFamily="18" charset="0"/>
              </a:rPr>
              <a:t>non-</a:t>
            </a:r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dirty="0">
                <a:cs typeface="Times New Roman" panose="02020603050405020304" pitchFamily="18" charset="0"/>
              </a:rPr>
              <a:t>-</a:t>
            </a:r>
            <a:r>
              <a:rPr lang="cs-CZ" altLang="cs-CZ" sz="3200" dirty="0" err="1">
                <a:cs typeface="Times New Roman" panose="02020603050405020304" pitchFamily="18" charset="0"/>
              </a:rPr>
              <a:t>blockers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MSA, ISA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Penbutolol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</p:txBody>
      </p:sp>
      <p:pic>
        <p:nvPicPr>
          <p:cNvPr id="6" name="Obrázek 5" descr="Obsah obrázku silueta&#10;&#10;Popis byl vytvořen automaticky">
            <a:extLst>
              <a:ext uri="{FF2B5EF4-FFF2-40B4-BE49-F238E27FC236}">
                <a16:creationId xmlns:a16="http://schemas.microsoft.com/office/drawing/2014/main" id="{1D2B9507-0E9F-FEAE-F2B7-01BF7236E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68" y="3429000"/>
            <a:ext cx="3498664" cy="18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1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Atenolol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migraine prevention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0D100B-5F7B-D0B3-B26F-CBE4D9FC0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424976"/>
            <a:ext cx="5543550" cy="17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6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Metoprolol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migraine prevention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myocardial infarction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3CF5C3-4201-D8D5-2F27-6620EF43B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38" y="4143376"/>
            <a:ext cx="5227123" cy="15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3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Betaxolol</a:t>
            </a:r>
            <a:r>
              <a:rPr lang="en-US" altLang="cs-CZ" sz="2400" b="1" dirty="0">
                <a:latin typeface="Arial" panose="020B0604020202020204" pitchFamily="34" charset="0"/>
              </a:rPr>
              <a:t>, Levobetaxolol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glaucoma - </a:t>
            </a:r>
            <a:r>
              <a:rPr lang="en-US" sz="2400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levobetoxalol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08ACB-5799-845C-BB98-7FD3EF9E7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36" y="3429000"/>
            <a:ext cx="5438728" cy="17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4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Arial" panose="020B0604020202020204" pitchFamily="34" charset="0"/>
              </a:rPr>
              <a:t>Celiprolol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400" kern="1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agonist, α</a:t>
            </a:r>
            <a:r>
              <a:rPr lang="en-US" sz="2400" kern="1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C43CA1-B836-A66E-029D-5F4B7A56B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97" y="3343276"/>
            <a:ext cx="577253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9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Acebutolol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C45F4C-2BE2-F885-1676-53A8F6526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12" y="3429000"/>
            <a:ext cx="54919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without</a:t>
            </a:r>
            <a:r>
              <a:rPr lang="cs-CZ" altLang="cs-CZ" sz="3200" dirty="0">
                <a:cs typeface="Times New Roman" panose="02020603050405020304" pitchFamily="18" charset="0"/>
              </a:rPr>
              <a:t> ISA and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190313-3396-7EF6-E5C4-BB8F5E79D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3429000"/>
            <a:ext cx="5857876" cy="17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pectoris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1E1F94-006C-85EF-D1C0-9911811C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934651"/>
            <a:ext cx="5314950" cy="29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0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sz="3200" dirty="0" err="1">
                <a:cs typeface="Times New Roman" panose="02020603050405020304" pitchFamily="18" charset="0"/>
              </a:rPr>
              <a:t>selective</a:t>
            </a:r>
            <a:r>
              <a:rPr lang="cs-CZ" altLang="cs-CZ" sz="3200" dirty="0">
                <a:cs typeface="Times New Roman" panose="02020603050405020304" pitchFamily="18" charset="0"/>
              </a:rPr>
              <a:t> </a:t>
            </a:r>
            <a:r>
              <a:rPr lang="el-GR" altLang="cs-CZ" sz="3200" dirty="0">
                <a:cs typeface="Times New Roman" panose="02020603050405020304" pitchFamily="18" charset="0"/>
              </a:rPr>
              <a:t>β</a:t>
            </a:r>
            <a:r>
              <a:rPr lang="cs-CZ" altLang="cs-CZ" sz="3200" baseline="-25000" dirty="0"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cs typeface="Times New Roman" panose="02020603050405020304" pitchFamily="18" charset="0"/>
              </a:rPr>
              <a:t>-blockers </a:t>
            </a:r>
            <a:r>
              <a:rPr lang="cs-CZ" altLang="cs-CZ" sz="3200" dirty="0" err="1">
                <a:cs typeface="Times New Roman" panose="02020603050405020304" pitchFamily="18" charset="0"/>
              </a:rPr>
              <a:t>with</a:t>
            </a:r>
            <a:r>
              <a:rPr lang="cs-CZ" altLang="cs-CZ" sz="3200" dirty="0">
                <a:cs typeface="Times New Roman" panose="02020603050405020304" pitchFamily="18" charset="0"/>
              </a:rPr>
              <a:t> MSA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Bevantolol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en-US" sz="2400" kern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blocking activity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longer on the market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9B202DB5-9107-4F4D-2EB2-A5F603F0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21" y="3429000"/>
            <a:ext cx="5824758" cy="22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0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Ergotamine, dihydroergotamine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α antagonistic, 5HT, D agonistic effect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strong vasoconstriction 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therapy of migraine attack 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nasal administration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511E8253-4914-5DEC-CB83-D3C432F2E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28" y="2415426"/>
            <a:ext cx="48371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04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dirty="0"/>
              <a:t>ultra-</a:t>
            </a:r>
            <a:r>
              <a:rPr lang="cs-CZ" altLang="cs-CZ" dirty="0" err="1"/>
              <a:t>short</a:t>
            </a:r>
            <a:r>
              <a:rPr lang="cs-CZ" altLang="cs-CZ" dirty="0"/>
              <a:t>-</a:t>
            </a:r>
            <a:r>
              <a:rPr lang="cs-CZ" altLang="cs-CZ" dirty="0" err="1"/>
              <a:t>acting</a:t>
            </a:r>
            <a:r>
              <a:rPr lang="cs-CZ" altLang="cs-CZ" dirty="0"/>
              <a:t> </a:t>
            </a:r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myocardial infarction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half-time 9 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intravenous application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E20CB7-278E-65A0-2B7B-0784994D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3100"/>
            <a:ext cx="3448050" cy="38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6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dirty="0"/>
              <a:t>ultra-</a:t>
            </a:r>
            <a:r>
              <a:rPr lang="cs-CZ" altLang="cs-CZ" dirty="0" err="1"/>
              <a:t>short</a:t>
            </a:r>
            <a:r>
              <a:rPr lang="cs-CZ" altLang="cs-CZ" dirty="0"/>
              <a:t>-</a:t>
            </a:r>
            <a:r>
              <a:rPr lang="cs-CZ" altLang="cs-CZ" dirty="0" err="1"/>
              <a:t>acting</a:t>
            </a:r>
            <a:r>
              <a:rPr lang="cs-CZ" altLang="cs-CZ" dirty="0"/>
              <a:t> </a:t>
            </a:r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Landiolol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myocardial infarction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half-time 3-4 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intravenous application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61B2BB-CBDE-FD2E-A59B-1BC9E47BC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3652527"/>
            <a:ext cx="4333876" cy="30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1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dirty="0" err="1"/>
              <a:t>combined</a:t>
            </a:r>
            <a:r>
              <a:rPr lang="cs-CZ" altLang="cs-CZ" dirty="0"/>
              <a:t> </a:t>
            </a:r>
            <a:r>
              <a:rPr lang="el-GR" altLang="cs-CZ" dirty="0">
                <a:cs typeface="Times New Roman" panose="02020603050405020304" pitchFamily="18" charset="0"/>
              </a:rPr>
              <a:t>α</a:t>
            </a:r>
            <a:r>
              <a:rPr lang="cs-CZ" altLang="cs-CZ" dirty="0">
                <a:cs typeface="Times New Roman" panose="02020603050405020304" pitchFamily="18" charset="0"/>
              </a:rPr>
              <a:t>- and </a:t>
            </a:r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Labetalol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pregnancy-induced hypertension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8FF218-E7AD-4AFE-995E-1FB92E910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0" y="3429000"/>
            <a:ext cx="4025579" cy="22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4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dirty="0" err="1"/>
              <a:t>combined</a:t>
            </a:r>
            <a:r>
              <a:rPr lang="cs-CZ" altLang="cs-CZ" dirty="0"/>
              <a:t> </a:t>
            </a:r>
            <a:r>
              <a:rPr lang="el-GR" altLang="cs-CZ" dirty="0">
                <a:cs typeface="Times New Roman" panose="02020603050405020304" pitchFamily="18" charset="0"/>
              </a:rPr>
              <a:t>α</a:t>
            </a:r>
            <a:r>
              <a:rPr lang="cs-CZ" altLang="cs-CZ" dirty="0">
                <a:cs typeface="Times New Roman" panose="02020603050405020304" pitchFamily="18" charset="0"/>
              </a:rPr>
              <a:t>- and </a:t>
            </a:r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1F9335-58F0-4BF5-752D-72D232773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571999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9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cs-CZ" altLang="cs-CZ" dirty="0" err="1"/>
              <a:t>combined</a:t>
            </a:r>
            <a:r>
              <a:rPr lang="cs-CZ" altLang="cs-CZ" dirty="0"/>
              <a:t> </a:t>
            </a:r>
            <a:r>
              <a:rPr lang="el-GR" altLang="cs-CZ" dirty="0">
                <a:cs typeface="Times New Roman" panose="02020603050405020304" pitchFamily="18" charset="0"/>
              </a:rPr>
              <a:t>α</a:t>
            </a:r>
            <a:r>
              <a:rPr lang="cs-CZ" altLang="cs-CZ" dirty="0">
                <a:cs typeface="Times New Roman" panose="02020603050405020304" pitchFamily="18" charset="0"/>
              </a:rPr>
              <a:t>- and </a:t>
            </a:r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Amosulalol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active on α</a:t>
            </a:r>
            <a:r>
              <a:rPr lang="en-US" sz="2400" kern="1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receptors, less on β receptors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marketed in Japan and Korea </a:t>
            </a:r>
          </a:p>
        </p:txBody>
      </p:sp>
      <p:pic>
        <p:nvPicPr>
          <p:cNvPr id="3" name="Obrázek 2" descr="Obsah obrázku šíp&#10;&#10;Popis byl vytvořen automaticky">
            <a:extLst>
              <a:ext uri="{FF2B5EF4-FFF2-40B4-BE49-F238E27FC236}">
                <a16:creationId xmlns:a16="http://schemas.microsoft.com/office/drawing/2014/main" id="{0A430458-E9DE-8EAE-B555-37330F861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3429000"/>
            <a:ext cx="5010150" cy="29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7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242050" cy="451576"/>
          </a:xfrm>
        </p:spPr>
        <p:txBody>
          <a:bodyPr/>
          <a:lstStyle/>
          <a:p>
            <a:r>
              <a:rPr lang="el-GR" altLang="cs-CZ" dirty="0"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cs typeface="Times New Roman" panose="02020603050405020304" pitchFamily="18" charset="0"/>
              </a:rPr>
              <a:t>-</a:t>
            </a:r>
            <a:r>
              <a:rPr lang="cs-CZ" altLang="cs-CZ" dirty="0" err="1">
                <a:cs typeface="Times New Roman" panose="02020603050405020304" pitchFamily="18" charset="0"/>
              </a:rPr>
              <a:t>blockers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with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</a:t>
            </a:r>
            <a:r>
              <a:rPr lang="cs-CZ" altLang="cs-CZ" baseline="30000" dirty="0" err="1">
                <a:cs typeface="Times New Roman" panose="02020603050405020304" pitchFamily="18" charset="0"/>
              </a:rPr>
              <a:t>+</a:t>
            </a:r>
            <a:r>
              <a:rPr lang="cs-CZ" altLang="cs-CZ" dirty="0" err="1">
                <a:cs typeface="Times New Roman" panose="02020603050405020304" pitchFamily="18" charset="0"/>
              </a:rPr>
              <a:t>channel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blocking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activity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325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Sotalol</a:t>
            </a:r>
            <a:endPara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marL="5400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0CCC78-F3DC-D64B-EEA3-FC8D46C26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4" y="3429000"/>
            <a:ext cx="5051371" cy="20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6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34F7E-9C5D-929E-DBB7-A4F11102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4217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400" b="1" dirty="0" err="1">
                <a:latin typeface="Arial" charset="0"/>
              </a:rPr>
              <a:t>Dihydroergotoxine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α</a:t>
            </a:r>
            <a:r>
              <a:rPr lang="en-US" sz="2400" baseline="-25000" dirty="0">
                <a:latin typeface="Arial" charset="0"/>
              </a:rPr>
              <a:t>1</a:t>
            </a:r>
            <a:r>
              <a:rPr lang="en-US" sz="2400" dirty="0">
                <a:latin typeface="Arial" charset="0"/>
              </a:rPr>
              <a:t>, 5HT antagonistic, D agonistic effect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strong vasodilator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mixture of al</a:t>
            </a:r>
            <a:r>
              <a:rPr lang="cs-CZ" sz="2400" dirty="0">
                <a:latin typeface="Arial" charset="0"/>
              </a:rPr>
              <a:t>k</a:t>
            </a:r>
            <a:r>
              <a:rPr lang="en-US" sz="2400" dirty="0" err="1">
                <a:latin typeface="Arial" charset="0"/>
              </a:rPr>
              <a:t>aloids</a:t>
            </a:r>
            <a:r>
              <a:rPr lang="en-US" sz="2400" dirty="0">
                <a:latin typeface="Arial" charset="0"/>
              </a:rPr>
              <a:t>: 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dihydroergocristine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400" dirty="0">
                <a:latin typeface="Arial" charset="0"/>
              </a:rPr>
              <a:t>	dihydroergocryptine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400" dirty="0">
                <a:latin typeface="Arial" charset="0"/>
              </a:rPr>
              <a:t>	dihydroergocornine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therapy of insufficient limbs perfusion, insufficient CNS perfusion, insufficient internal ear perfusion, </a:t>
            </a:r>
            <a:r>
              <a:rPr lang="en-US" sz="2400" dirty="0" err="1">
                <a:latin typeface="Arial" charset="0"/>
              </a:rPr>
              <a:t>Menier</a:t>
            </a:r>
            <a:r>
              <a:rPr lang="en-US" sz="2400" dirty="0">
                <a:latin typeface="Arial" charset="0"/>
              </a:rPr>
              <a:t>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5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400" b="1" dirty="0">
                <a:latin typeface="Arial" charset="0"/>
              </a:rPr>
              <a:t>Ajmalicine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+mj-lt"/>
              </a:rPr>
              <a:t>structurally related to Yohimbine</a:t>
            </a: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altLang="cs-CZ" sz="2400" dirty="0">
                <a:latin typeface="+mj-lt"/>
              </a:rPr>
              <a:t> antihypertensive effect - </a:t>
            </a:r>
            <a:r>
              <a:rPr lang="en-US" sz="2400" dirty="0">
                <a:latin typeface="+mj-lt"/>
              </a:rPr>
              <a:t>α</a:t>
            </a:r>
            <a:r>
              <a:rPr lang="en-US" sz="2400" baseline="-25000" dirty="0">
                <a:latin typeface="+mj-lt"/>
              </a:rPr>
              <a:t>1 </a:t>
            </a:r>
            <a:r>
              <a:rPr lang="en-US" sz="2400" dirty="0">
                <a:latin typeface="+mj-lt"/>
              </a:rPr>
              <a:t>- antagonist, α</a:t>
            </a:r>
            <a:r>
              <a:rPr lang="en-US" sz="2400" baseline="-25000" dirty="0">
                <a:latin typeface="+mj-lt"/>
              </a:rPr>
              <a:t>2 </a:t>
            </a:r>
            <a:r>
              <a:rPr lang="en-US" sz="2400" dirty="0">
                <a:latin typeface="+mj-lt"/>
              </a:rPr>
              <a:t>- agonist</a:t>
            </a:r>
            <a:endParaRPr lang="en-US" altLang="cs-CZ" sz="24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910608-6888-E8E7-BEF6-D968C3F3C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3429001"/>
            <a:ext cx="4162425" cy="31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Tolazoline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α antagonist, 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agonist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vasodilation in lungs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therapy of neonatal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pulmonar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hypertension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peripheral vasodilator – treatment of acrocyanosis – spasm of peripheral veins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E3C9B5-CEC5-C824-5747-4365ABC14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53" y="4495800"/>
            <a:ext cx="2456422" cy="14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8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E86210-F403-E3B6-F18A-8FB35C4B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cs typeface="Times New Roman" panose="02020603050405020304" pitchFamily="18" charset="0"/>
              </a:rPr>
              <a:t>α-blockers (non-selective)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B5FF4-4736-B9C9-6C26-4430306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Phe</a:t>
            </a:r>
            <a:r>
              <a:rPr 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ntolamine</a:t>
            </a:r>
            <a:endParaRPr lang="en-US" sz="2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dominantly α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antagonist - vasodilator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antihypertensive agent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limited use (hypertension crisis)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risk of reflexive tachycardia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1A14D1-1C44-728B-89E3-47256DC5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3558221"/>
            <a:ext cx="2628899" cy="31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97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1EFCE2EE-2B62-4F75-8947-18869BBA5A3F}" vid="{4065B6EE-C4B0-4949-89DB-2AC67B5AAFF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568</TotalTime>
  <Words>1123</Words>
  <Application>Microsoft Office PowerPoint</Application>
  <PresentationFormat>Předvádění na obrazovce (4:3)</PresentationFormat>
  <Paragraphs>286</Paragraphs>
  <Slides>56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Tahoma</vt:lpstr>
      <vt:lpstr>Wingdings</vt:lpstr>
      <vt:lpstr>Prezentace_MU_CZ</vt:lpstr>
      <vt:lpstr>ISIS/Draw Sketch</vt:lpstr>
      <vt:lpstr>Antiadrenergics</vt:lpstr>
      <vt:lpstr>Antiadrenergics</vt:lpstr>
      <vt:lpstr>Antiadrenergics</vt:lpstr>
      <vt:lpstr>α-blockers (non-selective)</vt:lpstr>
      <vt:lpstr>α-blockers (non-selective)</vt:lpstr>
      <vt:lpstr>α-blockers (non-selective)</vt:lpstr>
      <vt:lpstr>α-blockers (non-selective)</vt:lpstr>
      <vt:lpstr>α-blockers (non-selective)</vt:lpstr>
      <vt:lpstr>α-blockers (non-selective)</vt:lpstr>
      <vt:lpstr>α-blockers (non-selective)</vt:lpstr>
      <vt:lpstr>selective α1-blockers</vt:lpstr>
      <vt:lpstr>selective α1-blockers</vt:lpstr>
      <vt:lpstr>selective α1-blockers</vt:lpstr>
      <vt:lpstr>selective α1-blockers</vt:lpstr>
      <vt:lpstr>selective α1-blockers</vt:lpstr>
      <vt:lpstr>selective α1-blockers</vt:lpstr>
      <vt:lpstr>selective α1-blockers</vt:lpstr>
      <vt:lpstr>selective α1-blockers</vt:lpstr>
      <vt:lpstr>selective α1-blockers</vt:lpstr>
      <vt:lpstr>selective α2-blockers</vt:lpstr>
      <vt:lpstr>β-blockers</vt:lpstr>
      <vt:lpstr>β-blockers</vt:lpstr>
      <vt:lpstr>β-blockers</vt:lpstr>
      <vt:lpstr>β-blockers</vt:lpstr>
      <vt:lpstr>β-blockers</vt:lpstr>
      <vt:lpstr>non-selective β-blockers without ISA, MSA</vt:lpstr>
      <vt:lpstr>non-selective β-blockers without ISA, MSA</vt:lpstr>
      <vt:lpstr>non-selective β-blockers without ISA, MSA</vt:lpstr>
      <vt:lpstr>non-selective β-blockers without ISA, MSA</vt:lpstr>
      <vt:lpstr>non-selective β-blockers without ISA, MSA</vt:lpstr>
      <vt:lpstr>non-selective β-blockers without ISA, MSA</vt:lpstr>
      <vt:lpstr>non-selective β-blockers without ISA, MSA</vt:lpstr>
      <vt:lpstr>non-selective β-blockers without ISA, MSA</vt:lpstr>
      <vt:lpstr>non-selective β-blockers with ISA</vt:lpstr>
      <vt:lpstr>non-selective β-blockers with ISA</vt:lpstr>
      <vt:lpstr>non-selective β-blockers with ISA</vt:lpstr>
      <vt:lpstr>non-selective β-blockers with ISA</vt:lpstr>
      <vt:lpstr>non-selective β-blockers with MSA</vt:lpstr>
      <vt:lpstr>non-selective β-blockers with MSA</vt:lpstr>
      <vt:lpstr>non-selective β-blockers with MSA, ISA</vt:lpstr>
      <vt:lpstr>non-selective β-blockers with MSA, ISA</vt:lpstr>
      <vt:lpstr>selective β1-blockers without ISA and MSA</vt:lpstr>
      <vt:lpstr>selective β1-blockers without ISA and MSA</vt:lpstr>
      <vt:lpstr>selective β1-blockers without ISA and MSA</vt:lpstr>
      <vt:lpstr>selective β1-blockers without ISA and MSA</vt:lpstr>
      <vt:lpstr>selective β1-blockers without ISA and MSA</vt:lpstr>
      <vt:lpstr>selective β1-blockers without ISA and MSA</vt:lpstr>
      <vt:lpstr>selective β1-blockers with MSA</vt:lpstr>
      <vt:lpstr>selective β1-blockers with MSA</vt:lpstr>
      <vt:lpstr>ultra-short-acting β-blockers </vt:lpstr>
      <vt:lpstr>ultra-short-acting β-blockers </vt:lpstr>
      <vt:lpstr>combined α- and β-blockers </vt:lpstr>
      <vt:lpstr>combined α- and β-blockers </vt:lpstr>
      <vt:lpstr>combined α- and β-blockers </vt:lpstr>
      <vt:lpstr>β-blockers with K+channel blocking activity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Antiadrenergics</dc:title>
  <dc:creator>Tomáš Goněc</dc:creator>
  <cp:lastModifiedBy>Tomáš Goněc</cp:lastModifiedBy>
  <cp:revision>18</cp:revision>
  <dcterms:created xsi:type="dcterms:W3CDTF">2023-04-17T12:24:13Z</dcterms:created>
  <dcterms:modified xsi:type="dcterms:W3CDTF">2023-04-25T05:14:02Z</dcterms:modified>
</cp:coreProperties>
</file>