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1"/>
  </p:notesMasterIdLst>
  <p:sldIdLst>
    <p:sldId id="256" r:id="rId2"/>
    <p:sldId id="340" r:id="rId3"/>
    <p:sldId id="302" r:id="rId4"/>
    <p:sldId id="257" r:id="rId5"/>
    <p:sldId id="266" r:id="rId6"/>
    <p:sldId id="258" r:id="rId7"/>
    <p:sldId id="259" r:id="rId8"/>
    <p:sldId id="260" r:id="rId9"/>
    <p:sldId id="261" r:id="rId10"/>
    <p:sldId id="267" r:id="rId11"/>
    <p:sldId id="262" r:id="rId12"/>
    <p:sldId id="263" r:id="rId13"/>
    <p:sldId id="264" r:id="rId14"/>
    <p:sldId id="265"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3"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04" r:id="rId62"/>
    <p:sldId id="305" r:id="rId63"/>
    <p:sldId id="324" r:id="rId64"/>
    <p:sldId id="325" r:id="rId65"/>
    <p:sldId id="326" r:id="rId66"/>
    <p:sldId id="327" r:id="rId67"/>
    <p:sldId id="328" r:id="rId68"/>
    <p:sldId id="336" r:id="rId69"/>
    <p:sldId id="337" r:id="rId70"/>
    <p:sldId id="338" r:id="rId71"/>
    <p:sldId id="329" r:id="rId72"/>
    <p:sldId id="339" r:id="rId73"/>
    <p:sldId id="301" r:id="rId74"/>
    <p:sldId id="342" r:id="rId75"/>
    <p:sldId id="343" r:id="rId76"/>
    <p:sldId id="344" r:id="rId77"/>
    <p:sldId id="345" r:id="rId78"/>
    <p:sldId id="346" r:id="rId79"/>
    <p:sldId id="347"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9154" autoAdjust="0"/>
  </p:normalViewPr>
  <p:slideViewPr>
    <p:cSldViewPr snapToGrid="0">
      <p:cViewPr varScale="1">
        <p:scale>
          <a:sx n="82" d="100"/>
          <a:sy n="82" d="100"/>
        </p:scale>
        <p:origin x="1136" y="16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35D37-2A56-44A2-8BB1-9E60C09EF901}" type="datetimeFigureOut">
              <a:rPr lang="en-US" smtClean="0"/>
              <a:t>6/2/2024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86094-8608-42E7-9A56-9AEA2B28BB5C}" type="slidenum">
              <a:rPr lang="en-US" smtClean="0"/>
              <a:t>‹#›</a:t>
            </a:fld>
            <a:endParaRPr lang="en-US"/>
          </a:p>
        </p:txBody>
      </p:sp>
    </p:spTree>
    <p:extLst>
      <p:ext uri="{BB962C8B-B14F-4D97-AF65-F5344CB8AC3E}">
        <p14:creationId xmlns:p14="http://schemas.microsoft.com/office/powerpoint/2010/main" val="108047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5CCAD2-3B00-4B7D-914F-0CCFBCA4A67F}" type="slidenum">
              <a:rPr lang="en-US" smtClean="0"/>
              <a:t>79</a:t>
            </a:fld>
            <a:endParaRPr lang="en-US"/>
          </a:p>
        </p:txBody>
      </p:sp>
    </p:spTree>
    <p:extLst>
      <p:ext uri="{BB962C8B-B14F-4D97-AF65-F5344CB8AC3E}">
        <p14:creationId xmlns:p14="http://schemas.microsoft.com/office/powerpoint/2010/main" val="259393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6/2/2024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6/2/2024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ypathak1@usf.edu" TargetMode="External"/><Relationship Id="rId1" Type="http://schemas.openxmlformats.org/officeDocument/2006/relationships/slideLayout" Target="../slideLayouts/slideLayout1.xml"/><Relationship Id="rId5" Type="http://schemas.openxmlformats.org/officeDocument/2006/relationships/image" Target="cid:image001.jpg@01CB5982.57772E00"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hyperlink" Target="http://www.abaftconsultants.com/recent-developments.html" TargetMode="Externa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hetruthaboutcancer.com/questions-before-chemotherapy-treatment/"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ystemsbiology.org/news/2014/05/12/cancer-detection-a-systems-biology-approach/"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systemsbiology.org/about/what-is-systems-biology/"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www.cell.com/trends/cancer/fulltext/S2405-8033(17)30123-1"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pharmacologycorner.com/overview-on-monoclonal-antibody-therapy-ppt-images-and-video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hyperlink" Target="https://pharmaceuticalintelligence.com/2015/10/14/32589/"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clinicaltrials.gov/ct2/show/NCT01336842?term=Panobinostat&amp;rank=14" TargetMode="External"/><Relationship Id="rId3" Type="http://schemas.openxmlformats.org/officeDocument/2006/relationships/hyperlink" Target="http://clinicaltrials.gov/ct2/show/NCT00663832?term=Panobinostat&amp;rank=4" TargetMode="External"/><Relationship Id="rId7" Type="http://schemas.openxmlformats.org/officeDocument/2006/relationships/hyperlink" Target="http://clinicaltrials.gov/ct2/show/NCT00925132?term=Panobinostat&amp;rank=12" TargetMode="External"/><Relationship Id="rId2" Type="http://schemas.openxmlformats.org/officeDocument/2006/relationships/hyperlink" Target="http://clinicaltrials.gov/ct2/show/NCT01037257?term=Panobinostat&amp;rank=2" TargetMode="External"/><Relationship Id="rId1" Type="http://schemas.openxmlformats.org/officeDocument/2006/relationships/slideLayout" Target="../slideLayouts/slideLayout2.xml"/><Relationship Id="rId6" Type="http://schemas.openxmlformats.org/officeDocument/2006/relationships/hyperlink" Target="http://clinicaltrials.gov/ct2/show/NCT00967044?term=Panobinostat&amp;rank=11" TargetMode="External"/><Relationship Id="rId5" Type="http://schemas.openxmlformats.org/officeDocument/2006/relationships/hyperlink" Target="http://clinicaltrials.gov/ct2/show/NCT01238692?term=Panobinostat&amp;rank=9" TargetMode="External"/><Relationship Id="rId10" Type="http://schemas.openxmlformats.org/officeDocument/2006/relationships/image" Target="../media/image64.png"/><Relationship Id="rId4" Type="http://schemas.openxmlformats.org/officeDocument/2006/relationships/hyperlink" Target="http://clinicaltrials.gov/ct2/show/NCT01169636?term=Panobinostat&amp;rank=6" TargetMode="External"/><Relationship Id="rId9" Type="http://schemas.openxmlformats.org/officeDocument/2006/relationships/hyperlink" Target="http://clinicaltrials.gov/ct2/show/NCT00901147?term=Panobinostat&amp;rank=15"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clinicaltrials.gov/ct2/show/NCT01460940?term=Panobinostat&amp;rank=29" TargetMode="External"/><Relationship Id="rId13" Type="http://schemas.openxmlformats.org/officeDocument/2006/relationships/hyperlink" Target="https://www.cancer.gov/multimedia/infographics" TargetMode="External"/><Relationship Id="rId3" Type="http://schemas.openxmlformats.org/officeDocument/2006/relationships/hyperlink" Target="http://clinicaltrials.gov/ct2/show/NCT00840346?term=Panobinostat&amp;rank=21" TargetMode="External"/><Relationship Id="rId7" Type="http://schemas.openxmlformats.org/officeDocument/2006/relationships/hyperlink" Target="http://clinicaltrials.gov/ct2/show/NCT01301807?term=Panobinostat&amp;rank=28" TargetMode="External"/><Relationship Id="rId12" Type="http://schemas.openxmlformats.org/officeDocument/2006/relationships/image" Target="../media/image65.png"/><Relationship Id="rId2" Type="http://schemas.openxmlformats.org/officeDocument/2006/relationships/hyperlink" Target="http://clinicaltrials.gov/ct2/show/NCT01023308?term=Panobinostat&amp;rank=20" TargetMode="External"/><Relationship Id="rId1" Type="http://schemas.openxmlformats.org/officeDocument/2006/relationships/slideLayout" Target="../slideLayouts/slideLayout2.xml"/><Relationship Id="rId6" Type="http://schemas.openxmlformats.org/officeDocument/2006/relationships/hyperlink" Target="http://clinicaltrials.gov/ct2/show/NCT01282476?term=Panobinostat&amp;rank=27" TargetMode="External"/><Relationship Id="rId11" Type="http://schemas.openxmlformats.org/officeDocument/2006/relationships/hyperlink" Target="http://clinicaltrials.gov/ct2/show/NCT00891033?term=Panobinostat&amp;rank=36" TargetMode="External"/><Relationship Id="rId5" Type="http://schemas.openxmlformats.org/officeDocument/2006/relationships/hyperlink" Target="http://clinicaltrials.gov/ct2/show/NCT00788931?term=Panobinostat&amp;rank=26" TargetMode="External"/><Relationship Id="rId10" Type="http://schemas.openxmlformats.org/officeDocument/2006/relationships/hyperlink" Target="http://clinicaltrials.gov/ct2/show/NCT01463046?term=Panobinostat&amp;rank=33" TargetMode="External"/><Relationship Id="rId4" Type="http://schemas.openxmlformats.org/officeDocument/2006/relationships/hyperlink" Target="http://clinicaltrials.gov/ct2/show/NCT00878436?term=Panobinostat&amp;rank=22" TargetMode="External"/><Relationship Id="rId9" Type="http://schemas.openxmlformats.org/officeDocument/2006/relationships/hyperlink" Target="http://clinicaltrials.gov/ct2/show/NCT01496118?term=Panobinostat&amp;rank=3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everydayhealth.com/cancer/guid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jpeg"/><Relationship Id="rId7" Type="http://schemas.openxmlformats.org/officeDocument/2006/relationships/package" Target="../embeddings/Microsoft_Word_Document.docx"/><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apply.brio/" TargetMode="Externa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doi.org/10.3389/fonc.2022.867655"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mailto:ypathak1@usf.edu" TargetMode="Externa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g"/><Relationship Id="rId3" Type="http://schemas.openxmlformats.org/officeDocument/2006/relationships/image" Target="../media/image111.jpg"/><Relationship Id="rId7" Type="http://schemas.openxmlformats.org/officeDocument/2006/relationships/image" Target="../media/image115.jpg"/><Relationship Id="rId12" Type="http://schemas.openxmlformats.org/officeDocument/2006/relationships/image" Target="../media/image120.jpeg"/><Relationship Id="rId2" Type="http://schemas.openxmlformats.org/officeDocument/2006/relationships/image" Target="../media/image110.jpg"/><Relationship Id="rId1" Type="http://schemas.openxmlformats.org/officeDocument/2006/relationships/slideLayout" Target="../slideLayouts/slideLayout2.xml"/><Relationship Id="rId6" Type="http://schemas.openxmlformats.org/officeDocument/2006/relationships/image" Target="../media/image114.jpg"/><Relationship Id="rId11" Type="http://schemas.openxmlformats.org/officeDocument/2006/relationships/image" Target="../media/image119.jpeg"/><Relationship Id="rId5" Type="http://schemas.openxmlformats.org/officeDocument/2006/relationships/image" Target="../media/image113.jpg"/><Relationship Id="rId10" Type="http://schemas.openxmlformats.org/officeDocument/2006/relationships/image" Target="../media/image118.jpeg"/><Relationship Id="rId4" Type="http://schemas.openxmlformats.org/officeDocument/2006/relationships/image" Target="../media/image112.jpg"/><Relationship Id="rId9" Type="http://schemas.openxmlformats.org/officeDocument/2006/relationships/image" Target="../media/image117.jpg"/><Relationship Id="rId14" Type="http://schemas.openxmlformats.org/officeDocument/2006/relationships/image" Target="../media/image122.jpg"/></Relationships>
</file>

<file path=ppt/slides/_rels/slide77.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4.jpg"/><Relationship Id="rId7" Type="http://schemas.openxmlformats.org/officeDocument/2006/relationships/image" Target="../media/image128.jpeg"/><Relationship Id="rId12" Type="http://schemas.openxmlformats.org/officeDocument/2006/relationships/image" Target="../media/image133.jpg"/><Relationship Id="rId2" Type="http://schemas.openxmlformats.org/officeDocument/2006/relationships/image" Target="../media/image123.jpg"/><Relationship Id="rId1" Type="http://schemas.openxmlformats.org/officeDocument/2006/relationships/slideLayout" Target="../slideLayouts/slideLayout2.xml"/><Relationship Id="rId6" Type="http://schemas.openxmlformats.org/officeDocument/2006/relationships/image" Target="../media/image127.jpeg"/><Relationship Id="rId11" Type="http://schemas.openxmlformats.org/officeDocument/2006/relationships/image" Target="../media/image132.jpg"/><Relationship Id="rId5" Type="http://schemas.openxmlformats.org/officeDocument/2006/relationships/image" Target="../media/image126.jpg"/><Relationship Id="rId10" Type="http://schemas.openxmlformats.org/officeDocument/2006/relationships/image" Target="../media/image131.jpg"/><Relationship Id="rId4" Type="http://schemas.openxmlformats.org/officeDocument/2006/relationships/image" Target="../media/image125.jpg"/><Relationship Id="rId9" Type="http://schemas.openxmlformats.org/officeDocument/2006/relationships/image" Target="../media/image130.jpg"/></Relationships>
</file>

<file path=ppt/slides/_rels/slide78.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g"/><Relationship Id="rId3" Type="http://schemas.openxmlformats.org/officeDocument/2006/relationships/image" Target="../media/image135.jpg"/><Relationship Id="rId7" Type="http://schemas.openxmlformats.org/officeDocument/2006/relationships/image" Target="../media/image139.jpg"/><Relationship Id="rId12" Type="http://schemas.openxmlformats.org/officeDocument/2006/relationships/image" Target="../media/image144.jpeg"/><Relationship Id="rId2" Type="http://schemas.openxmlformats.org/officeDocument/2006/relationships/image" Target="../media/image134.jpg"/><Relationship Id="rId1" Type="http://schemas.openxmlformats.org/officeDocument/2006/relationships/slideLayout" Target="../slideLayouts/slideLayout2.xml"/><Relationship Id="rId6" Type="http://schemas.openxmlformats.org/officeDocument/2006/relationships/image" Target="../media/image138.jpg"/><Relationship Id="rId11" Type="http://schemas.openxmlformats.org/officeDocument/2006/relationships/image" Target="../media/image143.jpeg"/><Relationship Id="rId5" Type="http://schemas.openxmlformats.org/officeDocument/2006/relationships/image" Target="../media/image137.jpg"/><Relationship Id="rId10" Type="http://schemas.openxmlformats.org/officeDocument/2006/relationships/image" Target="../media/image142.jpeg"/><Relationship Id="rId4" Type="http://schemas.openxmlformats.org/officeDocument/2006/relationships/image" Target="../media/image136.jpg"/><Relationship Id="rId9" Type="http://schemas.openxmlformats.org/officeDocument/2006/relationships/image" Target="../media/image141.png"/><Relationship Id="rId14" Type="http://schemas.openxmlformats.org/officeDocument/2006/relationships/image" Target="../media/image146.jpg"/></Relationships>
</file>

<file path=ppt/slides/_rels/slide79.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2.png"/><Relationship Id="rId7" Type="http://schemas.openxmlformats.org/officeDocument/2006/relationships/image" Target="../media/image148.png"/><Relationship Id="rId12" Type="http://schemas.openxmlformats.org/officeDocument/2006/relationships/image" Target="../media/image15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cid:image001.jpg@01CB5982.57772E00" TargetMode="External"/><Relationship Id="rId10" Type="http://schemas.openxmlformats.org/officeDocument/2006/relationships/image" Target="../media/image151.jpeg"/><Relationship Id="rId4" Type="http://schemas.openxmlformats.org/officeDocument/2006/relationships/image" Target="../media/image3.jpeg"/><Relationship Id="rId9" Type="http://schemas.openxmlformats.org/officeDocument/2006/relationships/image" Target="../media/image15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513" y="464121"/>
            <a:ext cx="10341637" cy="2214590"/>
          </a:xfrm>
        </p:spPr>
        <p:txBody>
          <a:bodyPr>
            <a:normAutofit/>
          </a:bodyPr>
          <a:lstStyle/>
          <a:p>
            <a:pPr algn="ctr"/>
            <a:br>
              <a:rPr lang="en-US" sz="2400" dirty="0"/>
            </a:br>
            <a:r>
              <a:rPr lang="en-US" sz="4400" dirty="0"/>
              <a:t>Nano based value care solutions for Oncology practices </a:t>
            </a:r>
            <a:br>
              <a:rPr lang="en-US" sz="4400" dirty="0"/>
            </a:br>
            <a:r>
              <a:rPr lang="en-US" sz="3100" dirty="0"/>
              <a:t>with focus on herbal and nutraceuticals  </a:t>
            </a:r>
          </a:p>
        </p:txBody>
      </p:sp>
      <p:sp>
        <p:nvSpPr>
          <p:cNvPr id="3" name="Subtitle 2"/>
          <p:cNvSpPr>
            <a:spLocks noGrp="1"/>
          </p:cNvSpPr>
          <p:nvPr>
            <p:ph type="subTitle" idx="1"/>
          </p:nvPr>
        </p:nvSpPr>
        <p:spPr>
          <a:xfrm>
            <a:off x="7223760" y="3531204"/>
            <a:ext cx="4968240" cy="977621"/>
          </a:xfrm>
        </p:spPr>
        <p:txBody>
          <a:bodyPr>
            <a:normAutofit fontScale="25000" lnSpcReduction="20000"/>
          </a:bodyPr>
          <a:lstStyle/>
          <a:p>
            <a:r>
              <a:rPr lang="en-US" sz="9600" b="1" u="sng" dirty="0"/>
              <a:t>Yashwant V Pathak</a:t>
            </a:r>
            <a:endParaRPr lang="en-US" sz="9600" dirty="0"/>
          </a:p>
          <a:p>
            <a:r>
              <a:rPr lang="en-US" sz="5600" dirty="0"/>
              <a:t>M Pharm, Executive MBA, MSCM, PhD, FAAAS</a:t>
            </a:r>
          </a:p>
          <a:p>
            <a:r>
              <a:rPr lang="en-US" sz="5600" dirty="0"/>
              <a:t>Professor  and Associate Dean for Faculty Affairs,</a:t>
            </a:r>
          </a:p>
          <a:p>
            <a:r>
              <a:rPr lang="en-US" sz="4800" dirty="0"/>
              <a:t>USF Health Taneja College of Pharmacy, University of South Florida, 12901 Bruce B Downs Blvd, MDC 030 , Tampa FL 33612, USA</a:t>
            </a:r>
          </a:p>
          <a:p>
            <a:r>
              <a:rPr lang="en-US" sz="4800" dirty="0"/>
              <a:t>What’s app/ Cell Tel: 713-302-3765</a:t>
            </a:r>
          </a:p>
          <a:p>
            <a:r>
              <a:rPr lang="en-US" sz="4800" dirty="0"/>
              <a:t>E mail: </a:t>
            </a:r>
            <a:r>
              <a:rPr lang="en-US" sz="4800" u="sng" dirty="0">
                <a:hlinkClick r:id="rId2"/>
              </a:rPr>
              <a:t>ypathak1@usf.edu</a:t>
            </a:r>
            <a:endParaRPr lang="en-US" sz="4800" dirty="0"/>
          </a:p>
          <a:p>
            <a:r>
              <a:rPr lang="en-US" sz="5600" dirty="0"/>
              <a:t> </a:t>
            </a:r>
          </a:p>
          <a:p>
            <a:endParaRPr lang="en-US" dirty="0"/>
          </a:p>
        </p:txBody>
      </p:sp>
      <p:sp>
        <p:nvSpPr>
          <p:cNvPr id="4" name="TextBox 3"/>
          <p:cNvSpPr txBox="1"/>
          <p:nvPr/>
        </p:nvSpPr>
        <p:spPr>
          <a:xfrm>
            <a:off x="318655" y="4020014"/>
            <a:ext cx="5777345" cy="1569660"/>
          </a:xfrm>
          <a:prstGeom prst="rect">
            <a:avLst/>
          </a:prstGeom>
          <a:noFill/>
        </p:spPr>
        <p:txBody>
          <a:bodyPr wrap="square" rtlCol="0">
            <a:spAutoFit/>
          </a:bodyPr>
          <a:lstStyle/>
          <a:p>
            <a:r>
              <a:rPr lang="en-US" sz="2400" b="1" dirty="0">
                <a:solidFill>
                  <a:srgbClr val="FF0000"/>
                </a:solidFill>
              </a:rPr>
              <a:t>All the figures are taken from various web sources just to explain the ideas and concepts not to be used for sale or any other purpose except teaching </a:t>
            </a:r>
          </a:p>
        </p:txBody>
      </p:sp>
      <p:pic>
        <p:nvPicPr>
          <p:cNvPr id="5" name="il_fi" descr="http://health.usf.edu/NR/rdonlyres/6388E197-96F7-458A-9C54-BE7D1A5747BC/0/RXSeal_Final201105051inch.png"/>
          <p:cNvPicPr/>
          <p:nvPr/>
        </p:nvPicPr>
        <p:blipFill>
          <a:blip r:embed="rId3"/>
          <a:srcRect/>
          <a:stretch>
            <a:fillRect/>
          </a:stretch>
        </p:blipFill>
        <p:spPr bwMode="auto">
          <a:xfrm>
            <a:off x="10807151" y="209088"/>
            <a:ext cx="1143000" cy="914400"/>
          </a:xfrm>
          <a:prstGeom prst="rect">
            <a:avLst/>
          </a:prstGeom>
          <a:noFill/>
          <a:ln w="9525">
            <a:noFill/>
            <a:miter lim="800000"/>
            <a:headEnd/>
            <a:tailEnd/>
          </a:ln>
        </p:spPr>
      </p:pic>
      <p:pic>
        <p:nvPicPr>
          <p:cNvPr id="6" name="Picture 13" descr="miniUSF_Health_CMYK_logo"/>
          <p:cNvPicPr>
            <a:picLocks noChangeAspect="1" noChangeArrowheads="1"/>
          </p:cNvPicPr>
          <p:nvPr/>
        </p:nvPicPr>
        <p:blipFill>
          <a:blip r:embed="rId4" r:link="rId5"/>
          <a:srcRect/>
          <a:stretch>
            <a:fillRect/>
          </a:stretch>
        </p:blipFill>
        <p:spPr bwMode="auto">
          <a:xfrm>
            <a:off x="0" y="0"/>
            <a:ext cx="1263535" cy="1074807"/>
          </a:xfrm>
          <a:prstGeom prst="rect">
            <a:avLst/>
          </a:prstGeom>
          <a:noFill/>
          <a:ln w="9525">
            <a:noFill/>
            <a:miter lim="800000"/>
            <a:headEnd/>
            <a:tailEnd/>
          </a:ln>
        </p:spPr>
      </p:pic>
    </p:spTree>
    <p:extLst>
      <p:ext uri="{BB962C8B-B14F-4D97-AF65-F5344CB8AC3E}">
        <p14:creationId xmlns:p14="http://schemas.microsoft.com/office/powerpoint/2010/main" val="238208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696" y="89624"/>
            <a:ext cx="9603275" cy="1049235"/>
          </a:xfrm>
        </p:spPr>
        <p:txBody>
          <a:bodyPr/>
          <a:lstStyle/>
          <a:p>
            <a:r>
              <a:rPr lang="en-US" dirty="0"/>
              <a:t>Income disparity and cancer </a:t>
            </a:r>
          </a:p>
        </p:txBody>
      </p:sp>
      <p:sp>
        <p:nvSpPr>
          <p:cNvPr id="3" name="Content Placeholder 2"/>
          <p:cNvSpPr>
            <a:spLocks noGrp="1"/>
          </p:cNvSpPr>
          <p:nvPr>
            <p:ph idx="1"/>
          </p:nvPr>
        </p:nvSpPr>
        <p:spPr>
          <a:xfrm>
            <a:off x="5137264" y="751238"/>
            <a:ext cx="6913418" cy="3450613"/>
          </a:xfrm>
        </p:spPr>
        <p:txBody>
          <a:bodyPr>
            <a:noAutofit/>
          </a:bodyPr>
          <a:lstStyle/>
          <a:p>
            <a:r>
              <a:rPr lang="en-US" dirty="0"/>
              <a:t>They found significant variation in cancer death rates across income groups, with a mean (SD) rate of 229.7 (32.9) deaths per 100 000 person-years in low-income counties vs 204.9 (26.3) (difference, 24.8; 95% CI, 22.4-27.4) and 185.9 (24.4) (difference, 43.8; 95% CI, 41.0-46.7) per 100 000 person-years in medium- and high-income counties, respectively (</a:t>
            </a:r>
            <a:r>
              <a:rPr lang="en-US" i="1" dirty="0"/>
              <a:t>P</a:t>
            </a:r>
            <a:r>
              <a:rPr lang="en-US" dirty="0"/>
              <a:t> &lt; .001 for all pairwise comparisons). </a:t>
            </a:r>
          </a:p>
          <a:p>
            <a:r>
              <a:rPr lang="en-US" dirty="0"/>
              <a:t>They found geographic clusters, or hot spots, with the highest cancer death rates in the South, including the Mississippi River Delta, in addition to Appalachia (n = 507 counties in hot spots at a threshold of </a:t>
            </a:r>
            <a:r>
              <a:rPr lang="en-US" i="1" dirty="0"/>
              <a:t>P</a:t>
            </a:r>
            <a:r>
              <a:rPr lang="en-US" dirty="0"/>
              <a:t> &lt; .05) Many of these hot spots were constituted with low-income counties </a:t>
            </a:r>
          </a:p>
        </p:txBody>
      </p:sp>
      <p:pic>
        <p:nvPicPr>
          <p:cNvPr id="4" name="Picture 3" descr="An external file that holds a picture, illustration, etc.&#10;Object name is jamanetwopen-1-e183146-g002.jpg"/>
          <p:cNvPicPr/>
          <p:nvPr/>
        </p:nvPicPr>
        <p:blipFill>
          <a:blip r:embed="rId2">
            <a:extLst>
              <a:ext uri="{28A0092B-C50C-407E-A947-70E740481C1C}">
                <a14:useLocalDpi xmlns:a14="http://schemas.microsoft.com/office/drawing/2010/main" val="0"/>
              </a:ext>
            </a:extLst>
          </a:blip>
          <a:srcRect/>
          <a:stretch>
            <a:fillRect/>
          </a:stretch>
        </p:blipFill>
        <p:spPr bwMode="auto">
          <a:xfrm>
            <a:off x="-1" y="1402650"/>
            <a:ext cx="5137265" cy="4676775"/>
          </a:xfrm>
          <a:prstGeom prst="rect">
            <a:avLst/>
          </a:prstGeom>
          <a:noFill/>
          <a:ln>
            <a:noFill/>
          </a:ln>
        </p:spPr>
      </p:pic>
      <p:sp>
        <p:nvSpPr>
          <p:cNvPr id="5" name="TextBox 4"/>
          <p:cNvSpPr txBox="1"/>
          <p:nvPr/>
        </p:nvSpPr>
        <p:spPr>
          <a:xfrm>
            <a:off x="5353396" y="5303520"/>
            <a:ext cx="5843848" cy="646331"/>
          </a:xfrm>
          <a:prstGeom prst="rect">
            <a:avLst/>
          </a:prstGeom>
          <a:noFill/>
        </p:spPr>
        <p:txBody>
          <a:bodyPr wrap="square" rtlCol="0">
            <a:spAutoFit/>
          </a:bodyPr>
          <a:lstStyle/>
          <a:p>
            <a:r>
              <a:rPr lang="en-US" sz="1200" dirty="0"/>
              <a:t>Taken from https://www.ncbi.nlm.nih.gov/pmc/articles/PMC6324449/#:~:text=We%20found%20significant%20variation%20in,person%2Dyears%20in%20medium%2D%20and</a:t>
            </a:r>
          </a:p>
        </p:txBody>
      </p:sp>
    </p:spTree>
    <p:extLst>
      <p:ext uri="{BB962C8B-B14F-4D97-AF65-F5344CB8AC3E}">
        <p14:creationId xmlns:p14="http://schemas.microsoft.com/office/powerpoint/2010/main" val="3561226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80" y="448887"/>
            <a:ext cx="9603275" cy="1049235"/>
          </a:xfrm>
        </p:spPr>
        <p:txBody>
          <a:bodyPr/>
          <a:lstStyle/>
          <a:p>
            <a:r>
              <a:rPr lang="en-US" dirty="0"/>
              <a:t>US cancer Epidemic at a glance </a:t>
            </a:r>
          </a:p>
        </p:txBody>
      </p:sp>
      <p:sp>
        <p:nvSpPr>
          <p:cNvPr id="3" name="Content Placeholder 2"/>
          <p:cNvSpPr>
            <a:spLocks noGrp="1"/>
          </p:cNvSpPr>
          <p:nvPr>
            <p:ph idx="1"/>
          </p:nvPr>
        </p:nvSpPr>
        <p:spPr>
          <a:xfrm>
            <a:off x="3812997" y="1878676"/>
            <a:ext cx="2750439" cy="4239491"/>
          </a:xfrm>
        </p:spPr>
        <p:txBody>
          <a:bodyPr>
            <a:normAutofit/>
          </a:bodyPr>
          <a:lstStyle/>
          <a:p>
            <a:r>
              <a:rPr lang="en-US" sz="2400" b="1" dirty="0"/>
              <a:t>1,806,590</a:t>
            </a:r>
          </a:p>
          <a:p>
            <a:r>
              <a:rPr lang="en-US" sz="2400" dirty="0"/>
              <a:t>estimated new cancer cases will be diagnosed in 2020.</a:t>
            </a:r>
          </a:p>
          <a:p>
            <a:r>
              <a:rPr lang="en-US" sz="2400" b="1" dirty="0"/>
              <a:t>Source:</a:t>
            </a:r>
            <a:r>
              <a:rPr lang="en-US" sz="2400" dirty="0"/>
              <a:t> American Cancer Society, 2020</a:t>
            </a:r>
          </a:p>
          <a:p>
            <a:endParaRPr lang="en-US" dirty="0"/>
          </a:p>
        </p:txBody>
      </p:sp>
      <p:sp>
        <p:nvSpPr>
          <p:cNvPr id="5" name="TextBox 4"/>
          <p:cNvSpPr txBox="1"/>
          <p:nvPr/>
        </p:nvSpPr>
        <p:spPr>
          <a:xfrm>
            <a:off x="6660842" y="1878676"/>
            <a:ext cx="2360814" cy="3693319"/>
          </a:xfrm>
          <a:prstGeom prst="rect">
            <a:avLst/>
          </a:prstGeom>
          <a:noFill/>
        </p:spPr>
        <p:txBody>
          <a:bodyPr wrap="square" rtlCol="0">
            <a:spAutoFit/>
          </a:bodyPr>
          <a:lstStyle/>
          <a:p>
            <a:r>
              <a:rPr lang="en-US" sz="2400" b="1" dirty="0"/>
              <a:t>606,520</a:t>
            </a:r>
          </a:p>
          <a:p>
            <a:r>
              <a:rPr lang="en-US" sz="2400" dirty="0"/>
              <a:t>are expected to die from cancer in 2020.</a:t>
            </a:r>
          </a:p>
          <a:p>
            <a:endParaRPr lang="en-US" sz="2400" b="1" dirty="0"/>
          </a:p>
          <a:p>
            <a:endParaRPr lang="en-US" sz="2400" b="1" dirty="0"/>
          </a:p>
          <a:p>
            <a:r>
              <a:rPr lang="en-US" sz="2400" b="1" dirty="0"/>
              <a:t>Source:</a:t>
            </a:r>
            <a:r>
              <a:rPr lang="en-US" sz="2400" dirty="0"/>
              <a:t> American Cancer Society, 2020</a:t>
            </a:r>
          </a:p>
          <a:p>
            <a:endParaRPr lang="en-US" dirty="0"/>
          </a:p>
        </p:txBody>
      </p:sp>
      <p:sp>
        <p:nvSpPr>
          <p:cNvPr id="6" name="TextBox 5"/>
          <p:cNvSpPr txBox="1"/>
          <p:nvPr/>
        </p:nvSpPr>
        <p:spPr>
          <a:xfrm>
            <a:off x="9026219" y="1905062"/>
            <a:ext cx="3200400" cy="3693319"/>
          </a:xfrm>
          <a:prstGeom prst="rect">
            <a:avLst/>
          </a:prstGeom>
          <a:noFill/>
        </p:spPr>
        <p:txBody>
          <a:bodyPr wrap="square" rtlCol="0">
            <a:spAutoFit/>
          </a:bodyPr>
          <a:lstStyle/>
          <a:p>
            <a:r>
              <a:rPr lang="en-US" sz="2400" b="1" dirty="0"/>
              <a:t>40.1%</a:t>
            </a:r>
          </a:p>
          <a:p>
            <a:r>
              <a:rPr lang="en-US" sz="2400" dirty="0"/>
              <a:t>probability men in U.S. will face an invasive cancer diagnosis in their lifetime.</a:t>
            </a:r>
          </a:p>
          <a:p>
            <a:endParaRPr lang="en-US" sz="2400" b="1" dirty="0"/>
          </a:p>
          <a:p>
            <a:endParaRPr lang="en-US" sz="2400" b="1" dirty="0"/>
          </a:p>
          <a:p>
            <a:r>
              <a:rPr lang="en-US" sz="2400" b="1" dirty="0"/>
              <a:t>Source:</a:t>
            </a:r>
            <a:r>
              <a:rPr lang="en-US" sz="2400" dirty="0"/>
              <a:t> American Cancer Society, 2020</a:t>
            </a:r>
          </a:p>
          <a:p>
            <a:endParaRPr lang="en-US" dirty="0"/>
          </a:p>
        </p:txBody>
      </p:sp>
      <p:pic>
        <p:nvPicPr>
          <p:cNvPr id="8" name="Picture 7" descr="The Cancer Miracle Isn't a Cure. It's Prevention. | Harvard Public Health  Magazine | Harvard T.H. Chan School of Public Health"/>
          <p:cNvPicPr/>
          <p:nvPr/>
        </p:nvPicPr>
        <p:blipFill>
          <a:blip r:embed="rId2">
            <a:extLst>
              <a:ext uri="{28A0092B-C50C-407E-A947-70E740481C1C}">
                <a14:useLocalDpi xmlns:a14="http://schemas.microsoft.com/office/drawing/2010/main" val="0"/>
              </a:ext>
            </a:extLst>
          </a:blip>
          <a:srcRect/>
          <a:stretch>
            <a:fillRect/>
          </a:stretch>
        </p:blipFill>
        <p:spPr bwMode="auto">
          <a:xfrm>
            <a:off x="0" y="1878676"/>
            <a:ext cx="3812997" cy="4239491"/>
          </a:xfrm>
          <a:prstGeom prst="rect">
            <a:avLst/>
          </a:prstGeom>
          <a:noFill/>
          <a:ln>
            <a:noFill/>
          </a:ln>
        </p:spPr>
      </p:pic>
    </p:spTree>
    <p:extLst>
      <p:ext uri="{BB962C8B-B14F-4D97-AF65-F5344CB8AC3E}">
        <p14:creationId xmlns:p14="http://schemas.microsoft.com/office/powerpoint/2010/main" val="40204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758" y="139500"/>
            <a:ext cx="9603275" cy="1049235"/>
          </a:xfrm>
        </p:spPr>
        <p:txBody>
          <a:bodyPr/>
          <a:lstStyle/>
          <a:p>
            <a:r>
              <a:rPr lang="en-US" dirty="0"/>
              <a:t>US cancer Epidemic at a glance </a:t>
            </a:r>
          </a:p>
        </p:txBody>
      </p:sp>
      <p:sp>
        <p:nvSpPr>
          <p:cNvPr id="3" name="Content Placeholder 2"/>
          <p:cNvSpPr>
            <a:spLocks noGrp="1"/>
          </p:cNvSpPr>
          <p:nvPr>
            <p:ph idx="1"/>
          </p:nvPr>
        </p:nvSpPr>
        <p:spPr>
          <a:xfrm>
            <a:off x="3732415" y="1901978"/>
            <a:ext cx="2186245" cy="4247317"/>
          </a:xfrm>
        </p:spPr>
        <p:txBody>
          <a:bodyPr>
            <a:normAutofit fontScale="92500" lnSpcReduction="10000"/>
          </a:bodyPr>
          <a:lstStyle/>
          <a:p>
            <a:r>
              <a:rPr lang="en-US" sz="2600" b="1" dirty="0"/>
              <a:t>60%</a:t>
            </a:r>
          </a:p>
          <a:p>
            <a:r>
              <a:rPr lang="en-US" sz="2600" dirty="0"/>
              <a:t>of cancer patients </a:t>
            </a:r>
          </a:p>
          <a:p>
            <a:pPr marL="0" indent="0">
              <a:buNone/>
            </a:pPr>
            <a:r>
              <a:rPr lang="en-US" sz="2600" dirty="0"/>
              <a:t>    are 65 and older.</a:t>
            </a:r>
          </a:p>
          <a:p>
            <a:r>
              <a:rPr lang="en-US" sz="2600" b="1" dirty="0"/>
              <a:t>Source:</a:t>
            </a:r>
            <a:r>
              <a:rPr lang="en-US" sz="2600" dirty="0"/>
              <a:t> American Society of Clinical Oncology</a:t>
            </a:r>
          </a:p>
          <a:p>
            <a:endParaRPr lang="en-US" dirty="0"/>
          </a:p>
        </p:txBody>
      </p:sp>
      <p:sp>
        <p:nvSpPr>
          <p:cNvPr id="6" name="TextBox 5"/>
          <p:cNvSpPr txBox="1"/>
          <p:nvPr/>
        </p:nvSpPr>
        <p:spPr>
          <a:xfrm>
            <a:off x="5844843" y="1901978"/>
            <a:ext cx="2876203" cy="4154984"/>
          </a:xfrm>
          <a:prstGeom prst="rect">
            <a:avLst/>
          </a:prstGeom>
          <a:noFill/>
        </p:spPr>
        <p:txBody>
          <a:bodyPr wrap="square" rtlCol="0">
            <a:spAutoFit/>
          </a:bodyPr>
          <a:lstStyle/>
          <a:p>
            <a:r>
              <a:rPr lang="en-US" sz="2400" b="1" dirty="0"/>
              <a:t>2nd</a:t>
            </a:r>
          </a:p>
          <a:p>
            <a:r>
              <a:rPr lang="en-US" sz="2400" dirty="0"/>
              <a:t>leading cause of death in US is cancer behind heart disease.</a:t>
            </a:r>
          </a:p>
          <a:p>
            <a:endParaRPr lang="en-US" sz="2400" dirty="0"/>
          </a:p>
          <a:p>
            <a:endParaRPr lang="en-US" sz="2400" dirty="0"/>
          </a:p>
          <a:p>
            <a:endParaRPr lang="en-US" sz="2400" dirty="0"/>
          </a:p>
          <a:p>
            <a:endParaRPr lang="en-US" sz="2400" b="1" dirty="0"/>
          </a:p>
          <a:p>
            <a:r>
              <a:rPr lang="en-US" sz="2400" b="1" dirty="0"/>
              <a:t>Source:</a:t>
            </a:r>
            <a:r>
              <a:rPr lang="en-US" sz="2400" dirty="0"/>
              <a:t> Centers for Disease Control and Prevention</a:t>
            </a:r>
          </a:p>
        </p:txBody>
      </p:sp>
      <p:pic>
        <p:nvPicPr>
          <p:cNvPr id="9" name="Picture 8" descr="Heart icon"/>
          <p:cNvPicPr/>
          <p:nvPr/>
        </p:nvPicPr>
        <p:blipFill>
          <a:blip r:embed="rId2">
            <a:extLst>
              <a:ext uri="{28A0092B-C50C-407E-A947-70E740481C1C}">
                <a14:useLocalDpi xmlns:a14="http://schemas.microsoft.com/office/drawing/2010/main" val="0"/>
              </a:ext>
            </a:extLst>
          </a:blip>
          <a:srcRect/>
          <a:stretch>
            <a:fillRect/>
          </a:stretch>
        </p:blipFill>
        <p:spPr bwMode="auto">
          <a:xfrm>
            <a:off x="6790024" y="3363102"/>
            <a:ext cx="1133475" cy="1552575"/>
          </a:xfrm>
          <a:prstGeom prst="rect">
            <a:avLst/>
          </a:prstGeom>
          <a:noFill/>
          <a:ln>
            <a:noFill/>
          </a:ln>
        </p:spPr>
      </p:pic>
      <p:sp>
        <p:nvSpPr>
          <p:cNvPr id="7" name="TextBox 6"/>
          <p:cNvSpPr txBox="1"/>
          <p:nvPr/>
        </p:nvSpPr>
        <p:spPr>
          <a:xfrm>
            <a:off x="8764025" y="1901978"/>
            <a:ext cx="3225339" cy="4985980"/>
          </a:xfrm>
          <a:prstGeom prst="rect">
            <a:avLst/>
          </a:prstGeom>
          <a:noFill/>
        </p:spPr>
        <p:txBody>
          <a:bodyPr wrap="square" rtlCol="0">
            <a:spAutoFit/>
          </a:bodyPr>
          <a:lstStyle/>
          <a:p>
            <a:r>
              <a:rPr lang="en-US" sz="2400" b="1" dirty="0"/>
              <a:t>$150.8 billion</a:t>
            </a:r>
          </a:p>
          <a:p>
            <a:r>
              <a:rPr lang="en-US" sz="2400" dirty="0"/>
              <a:t>were spent nationally for cancer care in 2018.</a:t>
            </a:r>
          </a:p>
          <a:p>
            <a:endParaRPr lang="en-US" sz="2400" b="1" dirty="0"/>
          </a:p>
          <a:p>
            <a:endParaRPr lang="en-US" sz="2400" b="1" dirty="0"/>
          </a:p>
          <a:p>
            <a:endParaRPr lang="en-US" sz="2400" b="1" dirty="0"/>
          </a:p>
          <a:p>
            <a:endParaRPr lang="en-US" sz="2400" b="1" dirty="0"/>
          </a:p>
          <a:p>
            <a:endParaRPr lang="en-US" sz="2400" b="1" dirty="0"/>
          </a:p>
          <a:p>
            <a:endParaRPr lang="en-US" sz="2400" b="1" dirty="0"/>
          </a:p>
          <a:p>
            <a:r>
              <a:rPr lang="en-US" sz="2400" b="1" dirty="0"/>
              <a:t>Source:</a:t>
            </a:r>
            <a:r>
              <a:rPr lang="en-US" sz="2400" dirty="0"/>
              <a:t> National Cancer Institute, 2019</a:t>
            </a:r>
          </a:p>
          <a:p>
            <a:endParaRPr lang="en-US" dirty="0"/>
          </a:p>
          <a:p>
            <a:endParaRPr lang="en-US" dirty="0"/>
          </a:p>
          <a:p>
            <a:endParaRPr lang="en-US" dirty="0"/>
          </a:p>
        </p:txBody>
      </p:sp>
      <p:pic>
        <p:nvPicPr>
          <p:cNvPr id="11" name="Picture 10" descr="Icon money graph"/>
          <p:cNvPicPr/>
          <p:nvPr/>
        </p:nvPicPr>
        <p:blipFill>
          <a:blip r:embed="rId3">
            <a:extLst>
              <a:ext uri="{28A0092B-C50C-407E-A947-70E740481C1C}">
                <a14:useLocalDpi xmlns:a14="http://schemas.microsoft.com/office/drawing/2010/main" val="0"/>
              </a:ext>
            </a:extLst>
          </a:blip>
          <a:srcRect/>
          <a:stretch>
            <a:fillRect/>
          </a:stretch>
        </p:blipFill>
        <p:spPr bwMode="auto">
          <a:xfrm>
            <a:off x="8942502" y="3093287"/>
            <a:ext cx="1971675" cy="1638300"/>
          </a:xfrm>
          <a:prstGeom prst="rect">
            <a:avLst/>
          </a:prstGeom>
          <a:noFill/>
          <a:ln>
            <a:noFill/>
          </a:ln>
        </p:spPr>
      </p:pic>
      <p:pic>
        <p:nvPicPr>
          <p:cNvPr id="8" name="Picture 7" descr="An Update on Cancer Deaths in the United States | CDC"/>
          <p:cNvPicPr/>
          <p:nvPr/>
        </p:nvPicPr>
        <p:blipFill>
          <a:blip r:embed="rId4">
            <a:extLst>
              <a:ext uri="{28A0092B-C50C-407E-A947-70E740481C1C}">
                <a14:useLocalDpi xmlns:a14="http://schemas.microsoft.com/office/drawing/2010/main" val="0"/>
              </a:ext>
            </a:extLst>
          </a:blip>
          <a:srcRect/>
          <a:stretch>
            <a:fillRect/>
          </a:stretch>
        </p:blipFill>
        <p:spPr bwMode="auto">
          <a:xfrm>
            <a:off x="0" y="1901978"/>
            <a:ext cx="3732414" cy="3936025"/>
          </a:xfrm>
          <a:prstGeom prst="rect">
            <a:avLst/>
          </a:prstGeom>
          <a:noFill/>
          <a:ln>
            <a:noFill/>
          </a:ln>
        </p:spPr>
      </p:pic>
    </p:spTree>
    <p:extLst>
      <p:ext uri="{BB962C8B-B14F-4D97-AF65-F5344CB8AC3E}">
        <p14:creationId xmlns:p14="http://schemas.microsoft.com/office/powerpoint/2010/main" val="1003725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702" y="314068"/>
            <a:ext cx="9603275" cy="1049235"/>
          </a:xfrm>
        </p:spPr>
        <p:txBody>
          <a:bodyPr/>
          <a:lstStyle/>
          <a:p>
            <a:r>
              <a:rPr lang="en-US" dirty="0"/>
              <a:t>Post operative cost </a:t>
            </a:r>
          </a:p>
        </p:txBody>
      </p:sp>
      <p:sp>
        <p:nvSpPr>
          <p:cNvPr id="3" name="Content Placeholder 2"/>
          <p:cNvSpPr>
            <a:spLocks noGrp="1"/>
          </p:cNvSpPr>
          <p:nvPr>
            <p:ph idx="1"/>
          </p:nvPr>
        </p:nvSpPr>
        <p:spPr>
          <a:xfrm>
            <a:off x="4355869" y="1762194"/>
            <a:ext cx="7836131" cy="4069184"/>
          </a:xfrm>
        </p:spPr>
        <p:txBody>
          <a:bodyPr>
            <a:normAutofit fontScale="92500" lnSpcReduction="10000"/>
          </a:bodyPr>
          <a:lstStyle/>
          <a:p>
            <a:r>
              <a:rPr lang="en-US" sz="2800" dirty="0"/>
              <a:t>"People often only think up to surgery, but post-operative care is where the higher costs are. Dealing with complications and covering costs of scans, home care and follow-up treatments such as chemotherapy is when it gets really expensive."</a:t>
            </a:r>
          </a:p>
          <a:p>
            <a:r>
              <a:rPr lang="en-US" sz="2800" b="1" dirty="0"/>
              <a:t>Missy Miller</a:t>
            </a:r>
          </a:p>
          <a:p>
            <a:r>
              <a:rPr lang="en-US" sz="2800" dirty="0"/>
              <a:t>Medical Outreach Director at The Mesothelioma Center</a:t>
            </a:r>
          </a:p>
          <a:p>
            <a:endParaRPr lang="en-US" dirty="0"/>
          </a:p>
        </p:txBody>
      </p:sp>
      <p:pic>
        <p:nvPicPr>
          <p:cNvPr id="4" name="Picture 3" descr="Missy Miller, patient advocate for the Mesothelioma Center"/>
          <p:cNvPicPr/>
          <p:nvPr/>
        </p:nvPicPr>
        <p:blipFill>
          <a:blip r:embed="rId2">
            <a:extLst>
              <a:ext uri="{28A0092B-C50C-407E-A947-70E740481C1C}">
                <a14:useLocalDpi xmlns:a14="http://schemas.microsoft.com/office/drawing/2010/main" val="0"/>
              </a:ext>
            </a:extLst>
          </a:blip>
          <a:srcRect/>
          <a:stretch>
            <a:fillRect/>
          </a:stretch>
        </p:blipFill>
        <p:spPr bwMode="auto">
          <a:xfrm>
            <a:off x="365760" y="2015732"/>
            <a:ext cx="3823855" cy="3562108"/>
          </a:xfrm>
          <a:prstGeom prst="rect">
            <a:avLst/>
          </a:prstGeom>
          <a:noFill/>
          <a:ln>
            <a:noFill/>
          </a:ln>
        </p:spPr>
      </p:pic>
      <p:sp>
        <p:nvSpPr>
          <p:cNvPr id="5" name="Rectangle 4"/>
          <p:cNvSpPr/>
          <p:nvPr/>
        </p:nvSpPr>
        <p:spPr>
          <a:xfrm>
            <a:off x="4355869" y="5438585"/>
            <a:ext cx="7836131" cy="307777"/>
          </a:xfrm>
          <a:prstGeom prst="rect">
            <a:avLst/>
          </a:prstGeom>
        </p:spPr>
        <p:txBody>
          <a:bodyPr wrap="square">
            <a:spAutoFit/>
          </a:bodyPr>
          <a:lstStyle/>
          <a:p>
            <a:r>
              <a:rPr lang="en-US" sz="1400" dirty="0"/>
              <a:t>Taken from https://www.asbestos.com/featured-stories/high-cost-of-cancer-treatment</a:t>
            </a:r>
          </a:p>
        </p:txBody>
      </p:sp>
    </p:spTree>
    <p:extLst>
      <p:ext uri="{BB962C8B-B14F-4D97-AF65-F5344CB8AC3E}">
        <p14:creationId xmlns:p14="http://schemas.microsoft.com/office/powerpoint/2010/main" val="2250741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470" y="203454"/>
            <a:ext cx="9603275" cy="1049235"/>
          </a:xfrm>
        </p:spPr>
        <p:txBody>
          <a:bodyPr/>
          <a:lstStyle/>
          <a:p>
            <a:r>
              <a:rPr lang="en-US" dirty="0"/>
              <a:t>Cancer and costs involved </a:t>
            </a:r>
          </a:p>
        </p:txBody>
      </p:sp>
      <p:pic>
        <p:nvPicPr>
          <p:cNvPr id="3074" name="Picture 2" descr="Cancer Costs and Options for Care in the United States | Association for  Accessible Medic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3754"/>
            <a:ext cx="3810000" cy="428935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Americans Can't Keep Up with High Cost of Cancer Trea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73616"/>
            <a:ext cx="4926677" cy="4269489"/>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A multidisciplinary review of the policy, intellectual property rights, and  international trade environment for access and affordability to essential  cancer medications | Globalization and Health | Full Tex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811491" y="1787237"/>
            <a:ext cx="3380509" cy="43558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03671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587047" y="2015732"/>
            <a:ext cx="2467807" cy="3450613"/>
          </a:xfrm>
        </p:spPr>
        <p:txBody>
          <a:bodyPr/>
          <a:lstStyle/>
          <a:p>
            <a:endParaRPr lang="en-US" dirty="0"/>
          </a:p>
        </p:txBody>
      </p:sp>
      <p:pic>
        <p:nvPicPr>
          <p:cNvPr id="4" name="Picture 3" descr="Why are more people getting cancer?"/>
          <p:cNvPicPr/>
          <p:nvPr/>
        </p:nvPicPr>
        <p:blipFill>
          <a:blip r:embed="rId2">
            <a:extLst>
              <a:ext uri="{28A0092B-C50C-407E-A947-70E740481C1C}">
                <a14:useLocalDpi xmlns:a14="http://schemas.microsoft.com/office/drawing/2010/main" val="0"/>
              </a:ext>
            </a:extLst>
          </a:blip>
          <a:srcRect/>
          <a:stretch>
            <a:fillRect/>
          </a:stretch>
        </p:blipFill>
        <p:spPr bwMode="auto">
          <a:xfrm>
            <a:off x="1753985" y="74815"/>
            <a:ext cx="8628611" cy="5594465"/>
          </a:xfrm>
          <a:prstGeom prst="rect">
            <a:avLst/>
          </a:prstGeom>
          <a:noFill/>
          <a:ln>
            <a:noFill/>
          </a:ln>
        </p:spPr>
      </p:pic>
      <p:sp>
        <p:nvSpPr>
          <p:cNvPr id="5" name="TextBox 4"/>
          <p:cNvSpPr txBox="1"/>
          <p:nvPr/>
        </p:nvSpPr>
        <p:spPr>
          <a:xfrm>
            <a:off x="1328963" y="5669280"/>
            <a:ext cx="9725891" cy="369332"/>
          </a:xfrm>
          <a:prstGeom prst="rect">
            <a:avLst/>
          </a:prstGeom>
          <a:noFill/>
        </p:spPr>
        <p:txBody>
          <a:bodyPr wrap="square" rtlCol="0">
            <a:spAutoFit/>
          </a:bodyPr>
          <a:lstStyle/>
          <a:p>
            <a:r>
              <a:rPr lang="en-US" dirty="0"/>
              <a:t>Figure taken from https://news.cancerresearchuk.org/2015/02/04/why-are-cancer-rates-increasing/</a:t>
            </a:r>
          </a:p>
        </p:txBody>
      </p:sp>
    </p:spTree>
    <p:extLst>
      <p:ext uri="{BB962C8B-B14F-4D97-AF65-F5344CB8AC3E}">
        <p14:creationId xmlns:p14="http://schemas.microsoft.com/office/powerpoint/2010/main" val="255976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597833" y="2015732"/>
            <a:ext cx="3457021" cy="3450613"/>
          </a:xfrm>
        </p:spPr>
        <p:txBody>
          <a:bodyPr/>
          <a:lstStyle/>
          <a:p>
            <a:endParaRPr lang="en-US" dirty="0"/>
          </a:p>
        </p:txBody>
      </p:sp>
      <p:pic>
        <p:nvPicPr>
          <p:cNvPr id="4" name="Picture 3" descr="Smoking prevalence graph"/>
          <p:cNvPicPr/>
          <p:nvPr/>
        </p:nvPicPr>
        <p:blipFill>
          <a:blip r:embed="rId2">
            <a:extLst>
              <a:ext uri="{28A0092B-C50C-407E-A947-70E740481C1C}">
                <a14:useLocalDpi xmlns:a14="http://schemas.microsoft.com/office/drawing/2010/main" val="0"/>
              </a:ext>
            </a:extLst>
          </a:blip>
          <a:srcRect/>
          <a:stretch>
            <a:fillRect/>
          </a:stretch>
        </p:blipFill>
        <p:spPr bwMode="auto">
          <a:xfrm>
            <a:off x="1753985" y="103043"/>
            <a:ext cx="8753302" cy="5557924"/>
          </a:xfrm>
          <a:prstGeom prst="rect">
            <a:avLst/>
          </a:prstGeom>
          <a:noFill/>
          <a:ln>
            <a:noFill/>
          </a:ln>
        </p:spPr>
      </p:pic>
      <p:sp>
        <p:nvSpPr>
          <p:cNvPr id="5" name="TextBox 4"/>
          <p:cNvSpPr txBox="1"/>
          <p:nvPr/>
        </p:nvSpPr>
        <p:spPr>
          <a:xfrm>
            <a:off x="1451579" y="5660967"/>
            <a:ext cx="9504595" cy="369332"/>
          </a:xfrm>
          <a:prstGeom prst="rect">
            <a:avLst/>
          </a:prstGeom>
          <a:noFill/>
        </p:spPr>
        <p:txBody>
          <a:bodyPr wrap="square" rtlCol="0">
            <a:spAutoFit/>
          </a:bodyPr>
          <a:lstStyle/>
          <a:p>
            <a:r>
              <a:rPr lang="en-US" dirty="0"/>
              <a:t>Figure taken from https://news.cancerresearchuk.org/2015/02/04/why-are-cancer-rates-increasing</a:t>
            </a:r>
          </a:p>
        </p:txBody>
      </p:sp>
    </p:spTree>
    <p:extLst>
      <p:ext uri="{BB962C8B-B14F-4D97-AF65-F5344CB8AC3E}">
        <p14:creationId xmlns:p14="http://schemas.microsoft.com/office/powerpoint/2010/main" val="1589732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510" y="189377"/>
            <a:ext cx="9603275" cy="1049235"/>
          </a:xfrm>
        </p:spPr>
        <p:txBody>
          <a:bodyPr/>
          <a:lstStyle/>
          <a:p>
            <a:r>
              <a:rPr lang="en-US" dirty="0"/>
              <a:t>Value of cancer care</a:t>
            </a:r>
          </a:p>
        </p:txBody>
      </p:sp>
      <p:sp>
        <p:nvSpPr>
          <p:cNvPr id="3" name="Content Placeholder 2"/>
          <p:cNvSpPr>
            <a:spLocks noGrp="1"/>
          </p:cNvSpPr>
          <p:nvPr>
            <p:ph idx="1"/>
          </p:nvPr>
        </p:nvSpPr>
        <p:spPr>
          <a:xfrm>
            <a:off x="6357851" y="1238597"/>
            <a:ext cx="5834149" cy="3450613"/>
          </a:xfrm>
        </p:spPr>
        <p:txBody>
          <a:bodyPr>
            <a:noAutofit/>
          </a:bodyPr>
          <a:lstStyle/>
          <a:p>
            <a:r>
              <a:rPr lang="en-US" sz="2800" dirty="0"/>
              <a:t>As cancer survival rates rise, so do the price tags of life-saving treatments. Monthly drugs costs may reach $100,000, causing many Americans to struggle with the physical and emotional effects of high out-of-pocket medical costs. Even worse, others are completely priced out of the hope for a cure.</a:t>
            </a:r>
          </a:p>
        </p:txBody>
      </p:sp>
      <p:pic>
        <p:nvPicPr>
          <p:cNvPr id="4" name="Picture 3" descr="Americans Can't Keep Up with High Cost of Cancer Treatment"/>
          <p:cNvPicPr/>
          <p:nvPr/>
        </p:nvPicPr>
        <p:blipFill>
          <a:blip r:embed="rId2">
            <a:extLst>
              <a:ext uri="{28A0092B-C50C-407E-A947-70E740481C1C}">
                <a14:useLocalDpi xmlns:a14="http://schemas.microsoft.com/office/drawing/2010/main" val="0"/>
              </a:ext>
            </a:extLst>
          </a:blip>
          <a:srcRect/>
          <a:stretch>
            <a:fillRect/>
          </a:stretch>
        </p:blipFill>
        <p:spPr bwMode="auto">
          <a:xfrm>
            <a:off x="414251" y="1545128"/>
            <a:ext cx="5943600" cy="4074275"/>
          </a:xfrm>
          <a:prstGeom prst="rect">
            <a:avLst/>
          </a:prstGeom>
          <a:noFill/>
          <a:ln>
            <a:noFill/>
          </a:ln>
        </p:spPr>
      </p:pic>
    </p:spTree>
    <p:extLst>
      <p:ext uri="{BB962C8B-B14F-4D97-AF65-F5344CB8AC3E}">
        <p14:creationId xmlns:p14="http://schemas.microsoft.com/office/powerpoint/2010/main" val="337295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and cancer expenses </a:t>
            </a:r>
          </a:p>
        </p:txBody>
      </p:sp>
      <p:sp>
        <p:nvSpPr>
          <p:cNvPr id="3" name="Content Placeholder 2"/>
          <p:cNvSpPr>
            <a:spLocks noGrp="1"/>
          </p:cNvSpPr>
          <p:nvPr>
            <p:ph idx="1"/>
          </p:nvPr>
        </p:nvSpPr>
        <p:spPr>
          <a:xfrm>
            <a:off x="7649268" y="1329136"/>
            <a:ext cx="4542732" cy="4724345"/>
          </a:xfrm>
        </p:spPr>
        <p:txBody>
          <a:bodyPr>
            <a:normAutofit/>
          </a:bodyPr>
          <a:lstStyle/>
          <a:p>
            <a:r>
              <a:rPr lang="en-US" sz="2400" dirty="0"/>
              <a:t>According to a 2019 survey conducted by The Mesothelioma Center at Asbestos.com, the nation's most trusted mesothelioma resource, </a:t>
            </a:r>
            <a:r>
              <a:rPr lang="en-US" sz="2400" b="1" dirty="0"/>
              <a:t>63% of cancer patients and loved ones</a:t>
            </a:r>
            <a:r>
              <a:rPr lang="en-US" sz="2400" dirty="0"/>
              <a:t> reported financial struggles following a cancer diagnosis.</a:t>
            </a:r>
          </a:p>
          <a:p>
            <a:r>
              <a:rPr lang="en-US" sz="2400" b="1" dirty="0"/>
              <a:t>Source: </a:t>
            </a:r>
            <a:r>
              <a:rPr lang="en-US" sz="2400" dirty="0"/>
              <a:t>The Mesothelioma Center at Asbestos.com, 2019</a:t>
            </a:r>
          </a:p>
          <a:p>
            <a:endParaRPr lang="en-US" dirty="0"/>
          </a:p>
        </p:txBody>
      </p:sp>
      <p:sp>
        <p:nvSpPr>
          <p:cNvPr id="4" name="TextBox 3"/>
          <p:cNvSpPr txBox="1"/>
          <p:nvPr/>
        </p:nvSpPr>
        <p:spPr>
          <a:xfrm>
            <a:off x="648393" y="2385753"/>
            <a:ext cx="2177934" cy="1200329"/>
          </a:xfrm>
          <a:prstGeom prst="rect">
            <a:avLst/>
          </a:prstGeom>
          <a:noFill/>
        </p:spPr>
        <p:txBody>
          <a:bodyPr wrap="square" rtlCol="0">
            <a:spAutoFit/>
          </a:bodyPr>
          <a:lstStyle/>
          <a:p>
            <a:r>
              <a:rPr lang="en-US" dirty="0"/>
              <a:t>Average Monthly income Pretax</a:t>
            </a:r>
          </a:p>
          <a:p>
            <a:endParaRPr lang="en-US" dirty="0"/>
          </a:p>
          <a:p>
            <a:r>
              <a:rPr lang="en-US" dirty="0"/>
              <a:t>$ 3600</a:t>
            </a:r>
          </a:p>
        </p:txBody>
      </p:sp>
      <p:sp>
        <p:nvSpPr>
          <p:cNvPr id="5" name="TextBox 4"/>
          <p:cNvSpPr txBox="1"/>
          <p:nvPr/>
        </p:nvSpPr>
        <p:spPr>
          <a:xfrm>
            <a:off x="5878657" y="2177935"/>
            <a:ext cx="1868805" cy="3139321"/>
          </a:xfrm>
          <a:prstGeom prst="rect">
            <a:avLst/>
          </a:prstGeom>
          <a:noFill/>
        </p:spPr>
        <p:txBody>
          <a:bodyPr wrap="square" rtlCol="0">
            <a:spAutoFit/>
          </a:bodyPr>
          <a:lstStyle/>
          <a:p>
            <a:r>
              <a:rPr lang="en-US" dirty="0"/>
              <a:t>Average monthly cost of cancer treatments </a:t>
            </a:r>
          </a:p>
          <a:p>
            <a:r>
              <a:rPr lang="en-US" dirty="0"/>
              <a:t>Chemotherapy</a:t>
            </a:r>
          </a:p>
          <a:p>
            <a:r>
              <a:rPr lang="en-US" dirty="0"/>
              <a:t>$ 1000-12000</a:t>
            </a:r>
          </a:p>
          <a:p>
            <a:r>
              <a:rPr lang="en-US" dirty="0"/>
              <a:t>Radiation</a:t>
            </a:r>
          </a:p>
          <a:p>
            <a:r>
              <a:rPr lang="en-US" dirty="0"/>
              <a:t>$ 9000</a:t>
            </a:r>
          </a:p>
          <a:p>
            <a:endParaRPr lang="en-US" dirty="0"/>
          </a:p>
          <a:p>
            <a:r>
              <a:rPr lang="en-US" dirty="0"/>
              <a:t>Immunotherapy </a:t>
            </a:r>
          </a:p>
          <a:p>
            <a:endParaRPr lang="en-US" dirty="0"/>
          </a:p>
          <a:p>
            <a:r>
              <a:rPr lang="en-US" dirty="0"/>
              <a:t>$ 10,000-20,000</a:t>
            </a:r>
          </a:p>
        </p:txBody>
      </p:sp>
      <p:pic>
        <p:nvPicPr>
          <p:cNvPr id="6" name="Picture 5" descr="Totetude Tilted Scale Clip Art At Clker Com   Vector Clip Art Online"/>
          <p:cNvPicPr/>
          <p:nvPr/>
        </p:nvPicPr>
        <p:blipFill>
          <a:blip r:embed="rId2">
            <a:extLst>
              <a:ext uri="{28A0092B-C50C-407E-A947-70E740481C1C}">
                <a14:useLocalDpi xmlns:a14="http://schemas.microsoft.com/office/drawing/2010/main" val="0"/>
              </a:ext>
            </a:extLst>
          </a:blip>
          <a:srcRect/>
          <a:stretch>
            <a:fillRect/>
          </a:stretch>
        </p:blipFill>
        <p:spPr bwMode="auto">
          <a:xfrm>
            <a:off x="2078182" y="1928320"/>
            <a:ext cx="3800475" cy="3638550"/>
          </a:xfrm>
          <a:prstGeom prst="rect">
            <a:avLst/>
          </a:prstGeom>
          <a:noFill/>
          <a:ln>
            <a:noFill/>
          </a:ln>
        </p:spPr>
      </p:pic>
    </p:spTree>
    <p:extLst>
      <p:ext uri="{BB962C8B-B14F-4D97-AF65-F5344CB8AC3E}">
        <p14:creationId xmlns:p14="http://schemas.microsoft.com/office/powerpoint/2010/main" val="2133621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9" y="223866"/>
            <a:ext cx="12136341" cy="1877650"/>
          </a:xfrm>
        </p:spPr>
        <p:txBody>
          <a:bodyPr>
            <a:normAutofit/>
          </a:bodyPr>
          <a:lstStyle/>
          <a:p>
            <a:pPr algn="ctr"/>
            <a:r>
              <a:rPr lang="en-US" sz="4000" dirty="0"/>
              <a:t>Nanomedicine in Cancer Treatment: Recent Developments and Future Trend   </a:t>
            </a:r>
          </a:p>
        </p:txBody>
      </p:sp>
      <p:sp>
        <p:nvSpPr>
          <p:cNvPr id="3" name="Subtitle 2"/>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187788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2" y="107431"/>
            <a:ext cx="10515600" cy="673966"/>
          </a:xfrm>
        </p:spPr>
        <p:txBody>
          <a:bodyPr>
            <a:normAutofit/>
          </a:bodyPr>
          <a:lstStyle/>
          <a:p>
            <a:r>
              <a:rPr lang="en-US" dirty="0">
                <a:solidFill>
                  <a:srgbClr val="FF0000"/>
                </a:solidFill>
              </a:rPr>
              <a:t>Greetings from USF , Tampa,  Florida,   USA</a:t>
            </a:r>
          </a:p>
        </p:txBody>
      </p:sp>
      <p:pic>
        <p:nvPicPr>
          <p:cNvPr id="4" name="Picture 3" descr="C:\Users\ypathak1.FOREST\AppData\Local\Microsoft\Windows\INetCache\Content.MSO\E9B22444.tmp"/>
          <p:cNvPicPr/>
          <p:nvPr/>
        </p:nvPicPr>
        <p:blipFill>
          <a:blip r:embed="rId2">
            <a:extLst>
              <a:ext uri="{28A0092B-C50C-407E-A947-70E740481C1C}">
                <a14:useLocalDpi xmlns:a14="http://schemas.microsoft.com/office/drawing/2010/main" val="0"/>
              </a:ext>
            </a:extLst>
          </a:blip>
          <a:srcRect/>
          <a:stretch>
            <a:fillRect/>
          </a:stretch>
        </p:blipFill>
        <p:spPr bwMode="auto">
          <a:xfrm>
            <a:off x="81742" y="1188286"/>
            <a:ext cx="2686050" cy="1704975"/>
          </a:xfrm>
          <a:prstGeom prst="rect">
            <a:avLst/>
          </a:prstGeom>
          <a:noFill/>
          <a:ln>
            <a:noFill/>
          </a:ln>
        </p:spPr>
      </p:pic>
      <p:pic>
        <p:nvPicPr>
          <p:cNvPr id="5" name="Picture 4" descr="C:\Users\ypathak1.FOREST\AppData\Local\Microsoft\Windows\INetCache\Content.MSO\569BC6F2.tmp"/>
          <p:cNvPicPr/>
          <p:nvPr/>
        </p:nvPicPr>
        <p:blipFill>
          <a:blip r:embed="rId3">
            <a:extLst>
              <a:ext uri="{28A0092B-C50C-407E-A947-70E740481C1C}">
                <a14:useLocalDpi xmlns:a14="http://schemas.microsoft.com/office/drawing/2010/main" val="0"/>
              </a:ext>
            </a:extLst>
          </a:blip>
          <a:srcRect/>
          <a:stretch>
            <a:fillRect/>
          </a:stretch>
        </p:blipFill>
        <p:spPr bwMode="auto">
          <a:xfrm>
            <a:off x="81742" y="2893261"/>
            <a:ext cx="2686050" cy="1838325"/>
          </a:xfrm>
          <a:prstGeom prst="rect">
            <a:avLst/>
          </a:prstGeom>
          <a:noFill/>
          <a:ln>
            <a:noFill/>
          </a:ln>
        </p:spPr>
      </p:pic>
      <p:pic>
        <p:nvPicPr>
          <p:cNvPr id="6" name="Picture 5" descr="University Weathers Storm and Reopens – University of South Florida St.  Petersburg Campus"/>
          <p:cNvPicPr/>
          <p:nvPr/>
        </p:nvPicPr>
        <p:blipFill>
          <a:blip r:embed="rId4">
            <a:extLst>
              <a:ext uri="{28A0092B-C50C-407E-A947-70E740481C1C}">
                <a14:useLocalDpi xmlns:a14="http://schemas.microsoft.com/office/drawing/2010/main" val="0"/>
              </a:ext>
            </a:extLst>
          </a:blip>
          <a:srcRect/>
          <a:stretch>
            <a:fillRect/>
          </a:stretch>
        </p:blipFill>
        <p:spPr bwMode="auto">
          <a:xfrm>
            <a:off x="81742" y="4804756"/>
            <a:ext cx="2686050" cy="2053244"/>
          </a:xfrm>
          <a:prstGeom prst="rect">
            <a:avLst/>
          </a:prstGeom>
          <a:noFill/>
          <a:ln>
            <a:noFill/>
          </a:ln>
        </p:spPr>
      </p:pic>
      <p:pic>
        <p:nvPicPr>
          <p:cNvPr id="7" name="Picture 6" descr="USF - Village of Tampa - Tampa, FL | University of south florida, Colleges  in florida, University of sout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9602" y="1188285"/>
            <a:ext cx="2912312" cy="1837547"/>
          </a:xfrm>
          <a:prstGeom prst="rect">
            <a:avLst/>
          </a:prstGeom>
          <a:noFill/>
          <a:ln>
            <a:noFill/>
          </a:ln>
        </p:spPr>
      </p:pic>
      <p:pic>
        <p:nvPicPr>
          <p:cNvPr id="8" name="Picture 7" descr="New $1 million gift supports student center at USF in Water Street Tampa -  USF Health NewsUSF Health News"/>
          <p:cNvPicPr/>
          <p:nvPr/>
        </p:nvPicPr>
        <p:blipFill>
          <a:blip r:embed="rId6">
            <a:extLst>
              <a:ext uri="{28A0092B-C50C-407E-A947-70E740481C1C}">
                <a14:useLocalDpi xmlns:a14="http://schemas.microsoft.com/office/drawing/2010/main" val="0"/>
              </a:ext>
            </a:extLst>
          </a:blip>
          <a:srcRect/>
          <a:stretch>
            <a:fillRect/>
          </a:stretch>
        </p:blipFill>
        <p:spPr bwMode="auto">
          <a:xfrm>
            <a:off x="3039602" y="3097703"/>
            <a:ext cx="2912312" cy="1633883"/>
          </a:xfrm>
          <a:prstGeom prst="rect">
            <a:avLst/>
          </a:prstGeom>
          <a:noFill/>
          <a:ln>
            <a:noFill/>
          </a:ln>
        </p:spPr>
      </p:pic>
      <p:pic>
        <p:nvPicPr>
          <p:cNvPr id="10" name="Picture 9" descr="C:\Users\ypathak1.FOREST\AppData\Local\Microsoft\Windows\INetCache\Content.MSO\BEC68AC7.tmp"/>
          <p:cNvPicPr/>
          <p:nvPr/>
        </p:nvPicPr>
        <p:blipFill>
          <a:blip r:embed="rId7">
            <a:extLst>
              <a:ext uri="{28A0092B-C50C-407E-A947-70E740481C1C}">
                <a14:useLocalDpi xmlns:a14="http://schemas.microsoft.com/office/drawing/2010/main" val="0"/>
              </a:ext>
            </a:extLst>
          </a:blip>
          <a:srcRect/>
          <a:stretch>
            <a:fillRect/>
          </a:stretch>
        </p:blipFill>
        <p:spPr bwMode="auto">
          <a:xfrm>
            <a:off x="3039602" y="4803457"/>
            <a:ext cx="2912312" cy="2054543"/>
          </a:xfrm>
          <a:prstGeom prst="rect">
            <a:avLst/>
          </a:prstGeom>
          <a:noFill/>
          <a:ln>
            <a:noFill/>
          </a:ln>
        </p:spPr>
      </p:pic>
      <p:pic>
        <p:nvPicPr>
          <p:cNvPr id="11" name="Picture 10" descr="C:\Users\ypathak1.FOREST\AppData\Local\Microsoft\Windows\INetCache\Content.MSO\8792876D.tmp"/>
          <p:cNvPicPr/>
          <p:nvPr/>
        </p:nvPicPr>
        <p:blipFill>
          <a:blip r:embed="rId8">
            <a:extLst>
              <a:ext uri="{28A0092B-C50C-407E-A947-70E740481C1C}">
                <a14:useLocalDpi xmlns:a14="http://schemas.microsoft.com/office/drawing/2010/main" val="0"/>
              </a:ext>
            </a:extLst>
          </a:blip>
          <a:srcRect/>
          <a:stretch>
            <a:fillRect/>
          </a:stretch>
        </p:blipFill>
        <p:spPr bwMode="auto">
          <a:xfrm>
            <a:off x="6083098" y="1188286"/>
            <a:ext cx="2619375" cy="1909418"/>
          </a:xfrm>
          <a:prstGeom prst="rect">
            <a:avLst/>
          </a:prstGeom>
          <a:noFill/>
          <a:ln>
            <a:noFill/>
          </a:ln>
        </p:spPr>
      </p:pic>
      <p:pic>
        <p:nvPicPr>
          <p:cNvPr id="12" name="Picture 11" descr="Hair Restoration, Replacement &amp; Regrowth in Tamp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3098" y="3097704"/>
            <a:ext cx="2619375" cy="1705754"/>
          </a:xfrm>
          <a:prstGeom prst="rect">
            <a:avLst/>
          </a:prstGeom>
          <a:noFill/>
          <a:ln>
            <a:noFill/>
          </a:ln>
        </p:spPr>
      </p:pic>
      <p:pic>
        <p:nvPicPr>
          <p:cNvPr id="14" name="Picture 13" descr="C:\Users\ypathak1.FOREST\AppData\Local\Microsoft\Windows\INetCache\Content.MSO\D9F9D728.tmp"/>
          <p:cNvPicPr/>
          <p:nvPr/>
        </p:nvPicPr>
        <p:blipFill>
          <a:blip r:embed="rId10">
            <a:extLst>
              <a:ext uri="{28A0092B-C50C-407E-A947-70E740481C1C}">
                <a14:useLocalDpi xmlns:a14="http://schemas.microsoft.com/office/drawing/2010/main" val="0"/>
              </a:ext>
            </a:extLst>
          </a:blip>
          <a:srcRect/>
          <a:stretch>
            <a:fillRect/>
          </a:stretch>
        </p:blipFill>
        <p:spPr bwMode="auto">
          <a:xfrm>
            <a:off x="6058161" y="4803457"/>
            <a:ext cx="2644312" cy="2054543"/>
          </a:xfrm>
          <a:prstGeom prst="rect">
            <a:avLst/>
          </a:prstGeom>
          <a:noFill/>
          <a:ln>
            <a:noFill/>
          </a:ln>
        </p:spPr>
      </p:pic>
      <p:pic>
        <p:nvPicPr>
          <p:cNvPr id="15" name="Picture 14" descr="Clearwater Has Much More To Offer Than Just World-Class Beache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08720" y="1188285"/>
            <a:ext cx="3294611" cy="1909418"/>
          </a:xfrm>
          <a:prstGeom prst="rect">
            <a:avLst/>
          </a:prstGeom>
          <a:noFill/>
          <a:ln>
            <a:noFill/>
          </a:ln>
        </p:spPr>
      </p:pic>
      <p:pic>
        <p:nvPicPr>
          <p:cNvPr id="16" name="Picture 15" descr="551 S Gulfview Blvd, Clearwater Beach, FL 33767 - Land for Sale |  LoopNet.com"/>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08720" y="3119264"/>
            <a:ext cx="3294611" cy="1684194"/>
          </a:xfrm>
          <a:prstGeom prst="rect">
            <a:avLst/>
          </a:prstGeom>
          <a:noFill/>
          <a:ln>
            <a:noFill/>
          </a:ln>
        </p:spPr>
      </p:pic>
      <p:pic>
        <p:nvPicPr>
          <p:cNvPr id="17" name="Picture 16" descr="Florida's Clearwater Beach tops list of 2019's best beaches | TribLIVE.com"/>
          <p:cNvPicPr/>
          <p:nvPr/>
        </p:nvPicPr>
        <p:blipFill>
          <a:blip r:embed="rId13">
            <a:extLst>
              <a:ext uri="{28A0092B-C50C-407E-A947-70E740481C1C}">
                <a14:useLocalDpi xmlns:a14="http://schemas.microsoft.com/office/drawing/2010/main" val="0"/>
              </a:ext>
            </a:extLst>
          </a:blip>
          <a:srcRect/>
          <a:stretch>
            <a:fillRect/>
          </a:stretch>
        </p:blipFill>
        <p:spPr bwMode="auto">
          <a:xfrm>
            <a:off x="8808720" y="4825018"/>
            <a:ext cx="3294611" cy="2032981"/>
          </a:xfrm>
          <a:prstGeom prst="rect">
            <a:avLst/>
          </a:prstGeom>
          <a:noFill/>
          <a:ln>
            <a:noFill/>
          </a:ln>
        </p:spPr>
      </p:pic>
    </p:spTree>
    <p:extLst>
      <p:ext uri="{BB962C8B-B14F-4D97-AF65-F5344CB8AC3E}">
        <p14:creationId xmlns:p14="http://schemas.microsoft.com/office/powerpoint/2010/main" val="1430560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1895"/>
          </a:xfrm>
        </p:spPr>
        <p:txBody>
          <a:bodyPr/>
          <a:lstStyle/>
          <a:p>
            <a:r>
              <a:rPr lang="en-US" dirty="0"/>
              <a:t>Anticancer nano medicine development </a:t>
            </a:r>
          </a:p>
        </p:txBody>
      </p:sp>
      <p:pic>
        <p:nvPicPr>
          <p:cNvPr id="1026" name="Picture 2" descr="https://ars.els-cdn.com/content/image/1-s2.0-S0169409X16301351-fx1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1" y="806367"/>
            <a:ext cx="10506075" cy="532973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0" y="6272463"/>
            <a:ext cx="11353799" cy="923330"/>
          </a:xfrm>
          <a:prstGeom prst="rect">
            <a:avLst/>
          </a:prstGeom>
          <a:noFill/>
        </p:spPr>
        <p:txBody>
          <a:bodyPr wrap="square" rtlCol="0">
            <a:spAutoFit/>
          </a:bodyPr>
          <a:lstStyle/>
          <a:p>
            <a:r>
              <a:rPr lang="en-US" dirty="0"/>
              <a:t>Challenges and strategies in anti-cancer nano-medicine development: An industry perspective,  </a:t>
            </a:r>
          </a:p>
          <a:p>
            <a:r>
              <a:rPr lang="en-US" dirty="0"/>
              <a:t>JI Hare et al, Advanced Drug Delivery reviews , 208, 25-38, 2017 </a:t>
            </a:r>
          </a:p>
          <a:p>
            <a:endParaRPr lang="en-US" dirty="0"/>
          </a:p>
        </p:txBody>
      </p:sp>
    </p:spTree>
    <p:extLst>
      <p:ext uri="{BB962C8B-B14F-4D97-AF65-F5344CB8AC3E}">
        <p14:creationId xmlns:p14="http://schemas.microsoft.com/office/powerpoint/2010/main" val="3806272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86" y="131898"/>
            <a:ext cx="10515600" cy="565317"/>
          </a:xfrm>
        </p:spPr>
        <p:txBody>
          <a:bodyPr>
            <a:noAutofit/>
          </a:bodyPr>
          <a:lstStyle/>
          <a:p>
            <a:r>
              <a:rPr lang="en-US" sz="4800" dirty="0"/>
              <a:t>Statistical data </a:t>
            </a:r>
            <a:br>
              <a:rPr lang="en-US" sz="4800" dirty="0"/>
            </a:br>
            <a:endParaRPr lang="en-US" sz="4800" dirty="0"/>
          </a:p>
        </p:txBody>
      </p:sp>
      <p:pic>
        <p:nvPicPr>
          <p:cNvPr id="4102" name="Picture 6" descr="Image result for quotes about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4604"/>
            <a:ext cx="6312568" cy="52006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Image result for quotes about statistic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17972" y="1563232"/>
            <a:ext cx="4351338" cy="43513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42764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881606" y="1825625"/>
            <a:ext cx="2472193" cy="4351338"/>
          </a:xfrm>
        </p:spPr>
        <p:txBody>
          <a:bodyPr/>
          <a:lstStyle/>
          <a:p>
            <a:endParaRPr lang="en-US" dirty="0"/>
          </a:p>
        </p:txBody>
      </p:sp>
      <p:pic>
        <p:nvPicPr>
          <p:cNvPr id="3074" name="Picture 2" descr="Image result for 2017 cancer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123" y="26041"/>
            <a:ext cx="7362908" cy="683195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Image result for 2017 cancer stat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69" y="26041"/>
            <a:ext cx="6136802" cy="66132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9223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786190" y="1825625"/>
            <a:ext cx="2567609" cy="4351338"/>
          </a:xfrm>
        </p:spPr>
        <p:txBody>
          <a:bodyPr/>
          <a:lstStyle/>
          <a:p>
            <a:endParaRPr lang="en-US" dirty="0"/>
          </a:p>
        </p:txBody>
      </p:sp>
      <p:pic>
        <p:nvPicPr>
          <p:cNvPr id="4" name="Picture 3"/>
          <p:cNvPicPr/>
          <p:nvPr/>
        </p:nvPicPr>
        <p:blipFill>
          <a:blip r:embed="rId2"/>
          <a:stretch>
            <a:fillRect/>
          </a:stretch>
        </p:blipFill>
        <p:spPr>
          <a:xfrm>
            <a:off x="4542845" y="0"/>
            <a:ext cx="7649155" cy="6841557"/>
          </a:xfrm>
          <a:prstGeom prst="rect">
            <a:avLst/>
          </a:prstGeom>
        </p:spPr>
      </p:pic>
      <p:pic>
        <p:nvPicPr>
          <p:cNvPr id="2050" name="Picture 2" descr="Image result for myeloma c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42845" cy="217865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result for leukemia c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169236"/>
            <a:ext cx="4542847" cy="24519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mage result for lymphoma canc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4611756"/>
            <a:ext cx="4542847" cy="2229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29322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824" y="365125"/>
            <a:ext cx="6657975" cy="1325563"/>
          </a:xfrm>
        </p:spPr>
        <p:txBody>
          <a:bodyPr/>
          <a:lstStyle/>
          <a:p>
            <a:endParaRPr lang="en-US" dirty="0"/>
          </a:p>
        </p:txBody>
      </p:sp>
      <p:sp>
        <p:nvSpPr>
          <p:cNvPr id="3" name="Content Placeholder 2"/>
          <p:cNvSpPr>
            <a:spLocks noGrp="1"/>
          </p:cNvSpPr>
          <p:nvPr>
            <p:ph idx="1"/>
          </p:nvPr>
        </p:nvSpPr>
        <p:spPr>
          <a:xfrm>
            <a:off x="8889558" y="1825625"/>
            <a:ext cx="2464242" cy="4351338"/>
          </a:xfrm>
        </p:spPr>
        <p:txBody>
          <a:bodyPr/>
          <a:lstStyle/>
          <a:p>
            <a:endParaRPr lang="en-US" dirty="0"/>
          </a:p>
        </p:txBody>
      </p:sp>
      <p:pic>
        <p:nvPicPr>
          <p:cNvPr id="4" name="Picture 3"/>
          <p:cNvPicPr/>
          <p:nvPr/>
        </p:nvPicPr>
        <p:blipFill>
          <a:blip r:embed="rId2"/>
          <a:stretch>
            <a:fillRect/>
          </a:stretch>
        </p:blipFill>
        <p:spPr>
          <a:xfrm>
            <a:off x="4695824" y="0"/>
            <a:ext cx="7496176" cy="6416703"/>
          </a:xfrm>
          <a:prstGeom prst="rect">
            <a:avLst/>
          </a:prstGeom>
        </p:spPr>
      </p:pic>
      <p:pic>
        <p:nvPicPr>
          <p:cNvPr id="1026" name="Picture 2" descr="Image result for c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7986"/>
            <a:ext cx="4695825" cy="359001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c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6" y="46341"/>
            <a:ext cx="4715290" cy="334457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953663" y="6488264"/>
            <a:ext cx="4468633" cy="369332"/>
          </a:xfrm>
          <a:prstGeom prst="rect">
            <a:avLst/>
          </a:prstGeom>
          <a:noFill/>
        </p:spPr>
        <p:txBody>
          <a:bodyPr wrap="square" rtlCol="0">
            <a:spAutoFit/>
          </a:bodyPr>
          <a:lstStyle/>
          <a:p>
            <a:r>
              <a:rPr lang="en-US" dirty="0"/>
              <a:t>American Cancer society Statistics, 2017 </a:t>
            </a:r>
          </a:p>
        </p:txBody>
      </p:sp>
    </p:spTree>
    <p:extLst>
      <p:ext uri="{BB962C8B-B14F-4D97-AF65-F5344CB8AC3E}">
        <p14:creationId xmlns:p14="http://schemas.microsoft.com/office/powerpoint/2010/main" val="1329670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665"/>
            <a:ext cx="12192000" cy="652642"/>
          </a:xfrm>
        </p:spPr>
        <p:txBody>
          <a:bodyPr>
            <a:normAutofit fontScale="90000"/>
          </a:bodyPr>
          <a:lstStyle/>
          <a:p>
            <a:r>
              <a:rPr lang="en-US" dirty="0"/>
              <a:t>Recent Developments: </a:t>
            </a:r>
            <a:r>
              <a:rPr lang="en-US" sz="3100" dirty="0"/>
              <a:t>Nanomedicine and Cancer treatment  </a:t>
            </a:r>
          </a:p>
        </p:txBody>
      </p:sp>
      <p:sp>
        <p:nvSpPr>
          <p:cNvPr id="3" name="Content Placeholder 2"/>
          <p:cNvSpPr>
            <a:spLocks noGrp="1"/>
          </p:cNvSpPr>
          <p:nvPr>
            <p:ph idx="1"/>
          </p:nvPr>
        </p:nvSpPr>
        <p:spPr>
          <a:xfrm>
            <a:off x="8817996" y="1825625"/>
            <a:ext cx="2535803" cy="4351338"/>
          </a:xfrm>
        </p:spPr>
        <p:txBody>
          <a:bodyPr/>
          <a:lstStyle/>
          <a:p>
            <a:endParaRPr lang="en-US" dirty="0"/>
          </a:p>
        </p:txBody>
      </p:sp>
      <p:pic>
        <p:nvPicPr>
          <p:cNvPr id="5122" name="Picture 2" descr="Image result for recent develop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84" y="882317"/>
            <a:ext cx="10712115" cy="555956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02796" y="6441882"/>
            <a:ext cx="9435601" cy="369332"/>
          </a:xfrm>
          <a:prstGeom prst="rect">
            <a:avLst/>
          </a:prstGeom>
          <a:noFill/>
        </p:spPr>
        <p:txBody>
          <a:bodyPr wrap="square" rtlCol="0">
            <a:spAutoFit/>
          </a:bodyPr>
          <a:lstStyle/>
          <a:p>
            <a:r>
              <a:rPr lang="en-US" dirty="0"/>
              <a:t>Figure taken from </a:t>
            </a:r>
            <a:r>
              <a:rPr lang="en-US" dirty="0">
                <a:hlinkClick r:id="rId3"/>
              </a:rPr>
              <a:t>http://www.abaftconsultants.com/recent-developments.html</a:t>
            </a:r>
            <a:r>
              <a:rPr lang="en-US" dirty="0"/>
              <a:t> with Thanks </a:t>
            </a:r>
          </a:p>
        </p:txBody>
      </p:sp>
    </p:spTree>
    <p:extLst>
      <p:ext uri="{BB962C8B-B14F-4D97-AF65-F5344CB8AC3E}">
        <p14:creationId xmlns:p14="http://schemas.microsoft.com/office/powerpoint/2010/main" val="436963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Nano applications in Cancer treatment </a:t>
            </a:r>
          </a:p>
        </p:txBody>
      </p:sp>
      <p:sp>
        <p:nvSpPr>
          <p:cNvPr id="5" name="Rectangle 4"/>
          <p:cNvSpPr/>
          <p:nvPr/>
        </p:nvSpPr>
        <p:spPr>
          <a:xfrm>
            <a:off x="0" y="5965067"/>
            <a:ext cx="12192000" cy="923330"/>
          </a:xfrm>
          <a:prstGeom prst="rect">
            <a:avLst/>
          </a:prstGeom>
        </p:spPr>
        <p:txBody>
          <a:bodyPr wrap="square">
            <a:spAutoFit/>
          </a:bodyPr>
          <a:lstStyle/>
          <a:p>
            <a:r>
              <a:rPr lang="en-US" dirty="0"/>
              <a:t>Taken from : </a:t>
            </a:r>
            <a:r>
              <a:rPr lang="en-US" b="1" dirty="0"/>
              <a:t>Cancer Nanotechnology: The Recent Developments in the Cancer Therapy, GA Deshpande, Global Journal of Nanomedicine, </a:t>
            </a:r>
            <a:r>
              <a:rPr lang="en-US" b="1" dirty="0" err="1"/>
              <a:t>Vol</a:t>
            </a:r>
            <a:r>
              <a:rPr lang="en-US" b="1" dirty="0"/>
              <a:t> 1,1-6, 2016 </a:t>
            </a:r>
            <a:endParaRPr lang="en-US" dirty="0"/>
          </a:p>
          <a:p>
            <a:endParaRPr lang="en-US" dirty="0"/>
          </a:p>
        </p:txBody>
      </p:sp>
      <p:sp>
        <p:nvSpPr>
          <p:cNvPr id="6" name="Content Placeholder 5"/>
          <p:cNvSpPr>
            <a:spLocks noGrp="1"/>
          </p:cNvSpPr>
          <p:nvPr>
            <p:ph idx="1"/>
          </p:nvPr>
        </p:nvSpPr>
        <p:spPr>
          <a:xfrm>
            <a:off x="10250904" y="1825625"/>
            <a:ext cx="1102895" cy="4351338"/>
          </a:xfrm>
        </p:spPr>
        <p:txBody>
          <a:bodyPr/>
          <a:lstStyle/>
          <a:p>
            <a:endParaRPr lang="en-US" dirty="0"/>
          </a:p>
        </p:txBody>
      </p:sp>
      <p:pic>
        <p:nvPicPr>
          <p:cNvPr id="7" name="Picture 6"/>
          <p:cNvPicPr/>
          <p:nvPr/>
        </p:nvPicPr>
        <p:blipFill>
          <a:blip r:embed="rId2"/>
          <a:stretch>
            <a:fillRect/>
          </a:stretch>
        </p:blipFill>
        <p:spPr>
          <a:xfrm>
            <a:off x="914400" y="1179094"/>
            <a:ext cx="9103895" cy="4563979"/>
          </a:xfrm>
          <a:prstGeom prst="rect">
            <a:avLst/>
          </a:prstGeom>
        </p:spPr>
      </p:pic>
    </p:spTree>
    <p:extLst>
      <p:ext uri="{BB962C8B-B14F-4D97-AF65-F5344CB8AC3E}">
        <p14:creationId xmlns:p14="http://schemas.microsoft.com/office/powerpoint/2010/main" val="2346404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782926" cy="388854"/>
          </a:xfrm>
        </p:spPr>
        <p:txBody>
          <a:bodyPr>
            <a:noAutofit/>
          </a:bodyPr>
          <a:lstStyle/>
          <a:p>
            <a:r>
              <a:rPr lang="en-US" sz="3200" dirty="0"/>
              <a:t>FDA approved and products in Clinical trials for cancer treatment </a:t>
            </a:r>
          </a:p>
        </p:txBody>
      </p:sp>
      <p:graphicFrame>
        <p:nvGraphicFramePr>
          <p:cNvPr id="4" name="Content Placeholder 3"/>
          <p:cNvGraphicFramePr>
            <a:graphicFrameLocks noGrp="1"/>
          </p:cNvGraphicFramePr>
          <p:nvPr>
            <p:ph idx="1"/>
          </p:nvPr>
        </p:nvGraphicFramePr>
        <p:xfrm>
          <a:off x="0" y="521371"/>
          <a:ext cx="12031580" cy="6080366"/>
        </p:xfrm>
        <a:graphic>
          <a:graphicData uri="http://schemas.openxmlformats.org/drawingml/2006/table">
            <a:tbl>
              <a:tblPr firstRow="1" firstCol="1" bandRow="1">
                <a:tableStyleId>{5C22544A-7EE6-4342-B048-85BDC9FD1C3A}</a:tableStyleId>
              </a:tblPr>
              <a:tblGrid>
                <a:gridCol w="1395663">
                  <a:extLst>
                    <a:ext uri="{9D8B030D-6E8A-4147-A177-3AD203B41FA5}">
                      <a16:colId xmlns:a16="http://schemas.microsoft.com/office/drawing/2014/main" val="20000"/>
                    </a:ext>
                  </a:extLst>
                </a:gridCol>
                <a:gridCol w="1114926">
                  <a:extLst>
                    <a:ext uri="{9D8B030D-6E8A-4147-A177-3AD203B41FA5}">
                      <a16:colId xmlns:a16="http://schemas.microsoft.com/office/drawing/2014/main" val="20001"/>
                    </a:ext>
                  </a:extLst>
                </a:gridCol>
                <a:gridCol w="2630906">
                  <a:extLst>
                    <a:ext uri="{9D8B030D-6E8A-4147-A177-3AD203B41FA5}">
                      <a16:colId xmlns:a16="http://schemas.microsoft.com/office/drawing/2014/main" val="20002"/>
                    </a:ext>
                  </a:extLst>
                </a:gridCol>
                <a:gridCol w="5149516">
                  <a:extLst>
                    <a:ext uri="{9D8B030D-6E8A-4147-A177-3AD203B41FA5}">
                      <a16:colId xmlns:a16="http://schemas.microsoft.com/office/drawing/2014/main" val="20003"/>
                    </a:ext>
                  </a:extLst>
                </a:gridCol>
                <a:gridCol w="1740569">
                  <a:extLst>
                    <a:ext uri="{9D8B030D-6E8A-4147-A177-3AD203B41FA5}">
                      <a16:colId xmlns:a16="http://schemas.microsoft.com/office/drawing/2014/main" val="20004"/>
                    </a:ext>
                  </a:extLst>
                </a:gridCol>
              </a:tblGrid>
              <a:tr h="609502">
                <a:tc>
                  <a:txBody>
                    <a:bodyPr/>
                    <a:lstStyle/>
                    <a:p>
                      <a:pPr marL="0" marR="0">
                        <a:lnSpc>
                          <a:spcPct val="107000"/>
                        </a:lnSpc>
                        <a:spcBef>
                          <a:spcPts val="0"/>
                        </a:spcBef>
                        <a:spcAft>
                          <a:spcPts val="0"/>
                        </a:spcAft>
                      </a:pPr>
                      <a:r>
                        <a:rPr lang="en-US" sz="1600" dirty="0">
                          <a:effectLst/>
                        </a:rPr>
                        <a:t>Nanomedicine type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Drug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Product name/company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Indication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Phase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0"/>
                  </a:ext>
                </a:extLst>
              </a:tr>
              <a:tr h="353791">
                <a:tc rowSpan="8">
                  <a:txBody>
                    <a:bodyPr/>
                    <a:lstStyle/>
                    <a:p>
                      <a:pPr marL="0" marR="0">
                        <a:lnSpc>
                          <a:spcPct val="107000"/>
                        </a:lnSpc>
                        <a:spcBef>
                          <a:spcPts val="0"/>
                        </a:spcBef>
                        <a:spcAft>
                          <a:spcPts val="0"/>
                        </a:spcAft>
                      </a:pPr>
                      <a:r>
                        <a:rPr lang="en-US" sz="1600" dirty="0">
                          <a:effectLst/>
                        </a:rPr>
                        <a:t>Liposomes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rowSpan="4">
                  <a:txBody>
                    <a:bodyPr/>
                    <a:lstStyle/>
                    <a:p>
                      <a:pPr marL="0" marR="0">
                        <a:lnSpc>
                          <a:spcPct val="107000"/>
                        </a:lnSpc>
                        <a:spcBef>
                          <a:spcPts val="0"/>
                        </a:spcBef>
                        <a:spcAft>
                          <a:spcPts val="0"/>
                        </a:spcAft>
                      </a:pPr>
                      <a:r>
                        <a:rPr lang="en-US" sz="1600" dirty="0">
                          <a:effectLst/>
                        </a:rPr>
                        <a:t>Doxorubicin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err="1">
                          <a:effectLst/>
                        </a:rPr>
                        <a:t>Myocet</a:t>
                      </a:r>
                      <a:r>
                        <a:rPr lang="en-US" sz="1600" dirty="0">
                          <a:effectLst/>
                        </a:rPr>
                        <a:t>™/</a:t>
                      </a:r>
                      <a:r>
                        <a:rPr lang="en-US" sz="1600" dirty="0" err="1">
                          <a:effectLst/>
                        </a:rPr>
                        <a:t>Teva</a:t>
                      </a:r>
                      <a:r>
                        <a:rPr lang="en-US" sz="1600" dirty="0">
                          <a:effectLst/>
                        </a:rPr>
                        <a:t> UK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Metastatic breast cancer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Approved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1"/>
                  </a:ext>
                </a:extLst>
              </a:tr>
              <a:tr h="60950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600" dirty="0" err="1">
                          <a:effectLst/>
                        </a:rPr>
                        <a:t>Doxil</a:t>
                      </a:r>
                      <a:r>
                        <a:rPr lang="en-US" sz="1600" dirty="0">
                          <a:effectLst/>
                        </a:rPr>
                        <a:t>™/Janssen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Kaposi's sarcoma,</a:t>
                      </a:r>
                      <a:r>
                        <a:rPr lang="en-US" sz="1600" baseline="0" dirty="0">
                          <a:effectLst/>
                        </a:rPr>
                        <a:t> </a:t>
                      </a:r>
                      <a:r>
                        <a:rPr lang="en-US" sz="1600" dirty="0">
                          <a:effectLst/>
                        </a:rPr>
                        <a:t>Ovarian cancer (post-first line failure)</a:t>
                      </a:r>
                      <a:br>
                        <a:rPr lang="en-US" sz="1600" dirty="0">
                          <a:effectLst/>
                        </a:rPr>
                      </a:br>
                      <a:r>
                        <a:rPr lang="en-US" sz="1600" dirty="0">
                          <a:effectLst/>
                        </a:rPr>
                        <a:t>Multiple myeloma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Approved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2"/>
                  </a:ext>
                </a:extLst>
              </a:tr>
              <a:tr h="1144760">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600" dirty="0" err="1">
                          <a:effectLst/>
                        </a:rPr>
                        <a:t>ThermoDox</a:t>
                      </a:r>
                      <a:r>
                        <a:rPr lang="en-US" sz="1600" dirty="0">
                          <a:effectLst/>
                        </a:rPr>
                        <a:t>™/</a:t>
                      </a:r>
                      <a:r>
                        <a:rPr lang="en-US" sz="1600" dirty="0" err="1">
                          <a:effectLst/>
                        </a:rPr>
                        <a:t>Celsion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Primary hepatocellular carcinoma,</a:t>
                      </a:r>
                      <a:r>
                        <a:rPr lang="en-US" sz="1600" baseline="0" dirty="0">
                          <a:effectLst/>
                        </a:rPr>
                        <a:t> </a:t>
                      </a:r>
                      <a:r>
                        <a:rPr lang="en-US" sz="1600" dirty="0">
                          <a:effectLst/>
                        </a:rPr>
                        <a:t>Refractory chest wall breast cancer</a:t>
                      </a:r>
                      <a:br>
                        <a:rPr lang="en-US" sz="1600" dirty="0">
                          <a:effectLst/>
                        </a:rPr>
                      </a:br>
                      <a:r>
                        <a:rPr lang="en-US" sz="1600" dirty="0">
                          <a:effectLst/>
                        </a:rPr>
                        <a:t>Colorectal liver metastases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Phase III</a:t>
                      </a:r>
                      <a:br>
                        <a:rPr lang="en-US" sz="1600" dirty="0">
                          <a:effectLst/>
                        </a:rPr>
                      </a:br>
                      <a:br>
                        <a:rPr lang="en-US" sz="1600" dirty="0">
                          <a:effectLst/>
                        </a:rPr>
                      </a:br>
                      <a:br>
                        <a:rPr lang="en-US" sz="16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3"/>
                  </a:ext>
                </a:extLst>
              </a:tr>
              <a:tr h="353791">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600">
                          <a:effectLst/>
                        </a:rPr>
                        <a:t>2B3–101/2-BBB Medicines BV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Brain metastases </a:t>
                      </a:r>
                      <a:r>
                        <a:rPr lang="en-US" sz="1600" dirty="0" err="1">
                          <a:effectLst/>
                        </a:rPr>
                        <a:t>Glioma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Phase II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4"/>
                  </a:ext>
                </a:extLst>
              </a:tr>
              <a:tr h="621420">
                <a:tc vMerge="1">
                  <a:txBody>
                    <a:bodyPr/>
                    <a:lstStyle/>
                    <a:p>
                      <a:endParaRPr lang="en-US"/>
                    </a:p>
                  </a:txBody>
                  <a:tcPr/>
                </a:tc>
                <a:tc>
                  <a:txBody>
                    <a:bodyPr/>
                    <a:lstStyle/>
                    <a:p>
                      <a:pPr marL="0" marR="0">
                        <a:lnSpc>
                          <a:spcPct val="107000"/>
                        </a:lnSpc>
                        <a:spcBef>
                          <a:spcPts val="0"/>
                        </a:spcBef>
                        <a:spcAft>
                          <a:spcPts val="0"/>
                        </a:spcAft>
                      </a:pPr>
                      <a:r>
                        <a:rPr lang="en-US" sz="1600">
                          <a:effectLst/>
                        </a:rPr>
                        <a:t>Vincristine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Marqibo™/Spectrum Pharmaceuticals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Acute lymphoblastic </a:t>
                      </a:r>
                      <a:r>
                        <a:rPr lang="en-US" sz="1600" dirty="0" err="1">
                          <a:effectLst/>
                        </a:rPr>
                        <a:t>leukaemia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Approved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5"/>
                  </a:ext>
                </a:extLst>
              </a:tr>
              <a:tr h="621420">
                <a:tc vMerge="1">
                  <a:txBody>
                    <a:bodyPr/>
                    <a:lstStyle/>
                    <a:p>
                      <a:endParaRPr lang="en-US"/>
                    </a:p>
                  </a:txBody>
                  <a:tcPr/>
                </a:tc>
                <a:tc>
                  <a:txBody>
                    <a:bodyPr/>
                    <a:lstStyle/>
                    <a:p>
                      <a:pPr marL="0" marR="0">
                        <a:lnSpc>
                          <a:spcPct val="107000"/>
                        </a:lnSpc>
                        <a:spcBef>
                          <a:spcPts val="0"/>
                        </a:spcBef>
                        <a:spcAft>
                          <a:spcPts val="0"/>
                        </a:spcAft>
                      </a:pPr>
                      <a:r>
                        <a:rPr lang="en-US" sz="1600">
                          <a:effectLst/>
                        </a:rPr>
                        <a:t>Daunorubicin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DaunoXome™/Galen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HIV-related Kaposi's sarcoma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Approved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6"/>
                  </a:ext>
                </a:extLst>
              </a:tr>
              <a:tr h="621420">
                <a:tc vMerge="1">
                  <a:txBody>
                    <a:bodyPr/>
                    <a:lstStyle/>
                    <a:p>
                      <a:endParaRPr lang="en-US"/>
                    </a:p>
                  </a:txBody>
                  <a:tcPr/>
                </a:tc>
                <a:tc>
                  <a:txBody>
                    <a:bodyPr/>
                    <a:lstStyle/>
                    <a:p>
                      <a:pPr marL="0" marR="0">
                        <a:lnSpc>
                          <a:spcPct val="107000"/>
                        </a:lnSpc>
                        <a:spcBef>
                          <a:spcPts val="0"/>
                        </a:spcBef>
                        <a:spcAft>
                          <a:spcPts val="0"/>
                        </a:spcAft>
                      </a:pPr>
                      <a:r>
                        <a:rPr lang="en-US" sz="1600">
                          <a:effectLst/>
                        </a:rPr>
                        <a:t>Cytarabine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a:effectLst/>
                        </a:rPr>
                        <a:t>Depocyt™/Pacira Pharmaceuticals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err="1">
                          <a:effectLst/>
                        </a:rPr>
                        <a:t>Lymphomatous</a:t>
                      </a:r>
                      <a:r>
                        <a:rPr lang="en-US" sz="1600" dirty="0">
                          <a:effectLst/>
                        </a:rPr>
                        <a:t> meningitis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Approved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7"/>
                  </a:ext>
                </a:extLst>
              </a:tr>
              <a:tr h="1144760">
                <a:tc vMerge="1">
                  <a:txBody>
                    <a:bodyPr/>
                    <a:lstStyle/>
                    <a:p>
                      <a:endParaRPr lang="en-US"/>
                    </a:p>
                  </a:txBody>
                  <a:tcPr/>
                </a:tc>
                <a:tc>
                  <a:txBody>
                    <a:bodyPr/>
                    <a:lstStyle/>
                    <a:p>
                      <a:pPr marL="0" marR="0">
                        <a:lnSpc>
                          <a:spcPct val="107000"/>
                        </a:lnSpc>
                        <a:spcBef>
                          <a:spcPts val="0"/>
                        </a:spcBef>
                        <a:spcAft>
                          <a:spcPts val="0"/>
                        </a:spcAft>
                      </a:pPr>
                      <a:r>
                        <a:rPr lang="en-US" sz="1600">
                          <a:effectLst/>
                        </a:rPr>
                        <a:t>Irinotecan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err="1">
                          <a:effectLst/>
                        </a:rPr>
                        <a:t>Onivyde</a:t>
                      </a:r>
                      <a:r>
                        <a:rPr lang="en-US" sz="1600" dirty="0">
                          <a:effectLst/>
                        </a:rPr>
                        <a:t>™/Merrimack Pharmaceuticals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Metastatic pancreatic cancer (2nd line),</a:t>
                      </a:r>
                      <a:r>
                        <a:rPr lang="en-US" sz="1600" baseline="0" dirty="0">
                          <a:effectLst/>
                        </a:rPr>
                        <a:t> </a:t>
                      </a:r>
                      <a:r>
                        <a:rPr lang="en-US" sz="1600" dirty="0">
                          <a:effectLst/>
                        </a:rPr>
                        <a:t>Gastric cancer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tc>
                  <a:txBody>
                    <a:bodyPr/>
                    <a:lstStyle/>
                    <a:p>
                      <a:pPr marL="0" marR="0">
                        <a:lnSpc>
                          <a:spcPct val="107000"/>
                        </a:lnSpc>
                        <a:spcBef>
                          <a:spcPts val="0"/>
                        </a:spcBef>
                        <a:spcAft>
                          <a:spcPts val="0"/>
                        </a:spcAft>
                      </a:pPr>
                      <a:r>
                        <a:rPr lang="en-US" sz="1600" dirty="0">
                          <a:effectLst/>
                        </a:rPr>
                        <a:t>Approved</a:t>
                      </a:r>
                      <a:br>
                        <a:rPr lang="en-US" sz="1600" dirty="0">
                          <a:effectLst/>
                        </a:rPr>
                      </a:br>
                      <a:br>
                        <a:rPr lang="en-US" sz="1600" dirty="0">
                          <a:effectLst/>
                        </a:rPr>
                      </a:br>
                      <a:br>
                        <a:rPr lang="en-US" sz="1600" dirty="0">
                          <a:effectLst/>
                        </a:rPr>
                      </a:br>
                      <a:r>
                        <a:rPr lang="en-US" sz="1600" dirty="0">
                          <a:effectLst/>
                        </a:rPr>
                        <a:t>Phase II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01" marR="42001" marT="42001" marB="42001"/>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6018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593558"/>
          </a:xfrm>
        </p:spPr>
        <p:txBody>
          <a:bodyPr>
            <a:normAutofit fontScale="90000"/>
          </a:bodyPr>
          <a:lstStyle/>
          <a:p>
            <a:r>
              <a:rPr lang="en-US" sz="3200" dirty="0"/>
              <a:t>FDA approved and products in Clinical trials for cancer treatment </a:t>
            </a:r>
          </a:p>
        </p:txBody>
      </p:sp>
      <p:graphicFrame>
        <p:nvGraphicFramePr>
          <p:cNvPr id="4" name="Content Placeholder 3"/>
          <p:cNvGraphicFramePr>
            <a:graphicFrameLocks noGrp="1"/>
          </p:cNvGraphicFramePr>
          <p:nvPr>
            <p:ph idx="1"/>
          </p:nvPr>
        </p:nvGraphicFramePr>
        <p:xfrm>
          <a:off x="136359" y="593559"/>
          <a:ext cx="11935324" cy="5606415"/>
        </p:xfrm>
        <a:graphic>
          <a:graphicData uri="http://schemas.openxmlformats.org/drawingml/2006/table">
            <a:tbl>
              <a:tblPr firstRow="1" firstCol="1" bandRow="1">
                <a:tableStyleId>{5C22544A-7EE6-4342-B048-85BDC9FD1C3A}</a:tableStyleId>
              </a:tblPr>
              <a:tblGrid>
                <a:gridCol w="2983831">
                  <a:extLst>
                    <a:ext uri="{9D8B030D-6E8A-4147-A177-3AD203B41FA5}">
                      <a16:colId xmlns:a16="http://schemas.microsoft.com/office/drawing/2014/main" val="20000"/>
                    </a:ext>
                  </a:extLst>
                </a:gridCol>
                <a:gridCol w="2983831">
                  <a:extLst>
                    <a:ext uri="{9D8B030D-6E8A-4147-A177-3AD203B41FA5}">
                      <a16:colId xmlns:a16="http://schemas.microsoft.com/office/drawing/2014/main" val="20001"/>
                    </a:ext>
                  </a:extLst>
                </a:gridCol>
                <a:gridCol w="2983831">
                  <a:extLst>
                    <a:ext uri="{9D8B030D-6E8A-4147-A177-3AD203B41FA5}">
                      <a16:colId xmlns:a16="http://schemas.microsoft.com/office/drawing/2014/main" val="20002"/>
                    </a:ext>
                  </a:extLst>
                </a:gridCol>
                <a:gridCol w="2983831">
                  <a:extLst>
                    <a:ext uri="{9D8B030D-6E8A-4147-A177-3AD203B41FA5}">
                      <a16:colId xmlns:a16="http://schemas.microsoft.com/office/drawing/2014/main" val="20003"/>
                    </a:ext>
                  </a:extLst>
                </a:gridCol>
              </a:tblGrid>
              <a:tr h="991855">
                <a:tc>
                  <a:txBody>
                    <a:bodyPr/>
                    <a:lstStyle/>
                    <a:p>
                      <a:pPr marL="0" marR="0">
                        <a:lnSpc>
                          <a:spcPct val="107000"/>
                        </a:lnSpc>
                        <a:spcBef>
                          <a:spcPts val="0"/>
                        </a:spcBef>
                        <a:spcAft>
                          <a:spcPts val="0"/>
                        </a:spcAft>
                      </a:pPr>
                      <a:r>
                        <a:rPr lang="en-US" sz="2000" dirty="0" err="1">
                          <a:effectLst/>
                        </a:rPr>
                        <a:t>Cytarabine</a:t>
                      </a:r>
                      <a:r>
                        <a:rPr lang="en-US" sz="2000" dirty="0">
                          <a:effectLst/>
                        </a:rPr>
                        <a:t>: </a:t>
                      </a:r>
                      <a:r>
                        <a:rPr lang="en-US" sz="2000" dirty="0" err="1">
                          <a:effectLst/>
                        </a:rPr>
                        <a:t>daunorubicin</a:t>
                      </a:r>
                      <a:br>
                        <a:rPr lang="en-US" sz="2000" dirty="0">
                          <a:effectLst/>
                        </a:rPr>
                      </a:br>
                      <a:r>
                        <a:rPr lang="en-US" sz="2000" dirty="0">
                          <a:effectLst/>
                        </a:rPr>
                        <a:t>5:1 fixed ratio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CPX-351/</a:t>
                      </a:r>
                      <a:r>
                        <a:rPr lang="en-US" sz="2000" dirty="0" err="1">
                          <a:effectLst/>
                        </a:rPr>
                        <a:t>Celator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Acute myeloid </a:t>
                      </a:r>
                      <a:r>
                        <a:rPr lang="en-US" sz="2000" dirty="0" err="1">
                          <a:effectLst/>
                        </a:rPr>
                        <a:t>leukaemia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Phase III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0"/>
                  </a:ext>
                </a:extLst>
              </a:tr>
              <a:tr h="0">
                <a:tc rowSpan="3">
                  <a:txBody>
                    <a:bodyPr/>
                    <a:lstStyle/>
                    <a:p>
                      <a:pPr marL="0" marR="0">
                        <a:lnSpc>
                          <a:spcPct val="107000"/>
                        </a:lnSpc>
                        <a:spcBef>
                          <a:spcPts val="0"/>
                        </a:spcBef>
                        <a:spcAft>
                          <a:spcPts val="0"/>
                        </a:spcAft>
                      </a:pPr>
                      <a:r>
                        <a:rPr lang="en-US" sz="2000" dirty="0" err="1">
                          <a:effectLst/>
                        </a:rPr>
                        <a:t>Cisplatin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err="1">
                          <a:effectLst/>
                        </a:rPr>
                        <a:t>Lipoplatin</a:t>
                      </a:r>
                      <a:r>
                        <a:rPr lang="en-US" sz="2000" dirty="0">
                          <a:effectLst/>
                        </a:rPr>
                        <a:t>/</a:t>
                      </a:r>
                      <a:r>
                        <a:rPr lang="en-US" sz="2000" dirty="0" err="1">
                          <a:effectLst/>
                        </a:rPr>
                        <a:t>Regulon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Non-small cell lung cancer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Phase III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1"/>
                  </a:ext>
                </a:extLst>
              </a:tr>
              <a:tr h="0">
                <a:tc vMerge="1">
                  <a:txBody>
                    <a:bodyPr/>
                    <a:lstStyle/>
                    <a:p>
                      <a:endParaRPr lang="en-US"/>
                    </a:p>
                  </a:txBody>
                  <a:tcPr/>
                </a:tc>
                <a:tc>
                  <a:txBody>
                    <a:bodyPr/>
                    <a:lstStyle/>
                    <a:p>
                      <a:pPr marL="0" marR="0">
                        <a:lnSpc>
                          <a:spcPct val="107000"/>
                        </a:lnSpc>
                        <a:spcBef>
                          <a:spcPts val="0"/>
                        </a:spcBef>
                        <a:spcAft>
                          <a:spcPts val="0"/>
                        </a:spcAft>
                      </a:pPr>
                      <a:r>
                        <a:rPr lang="en-US" sz="2000" dirty="0">
                          <a:effectLst/>
                        </a:rPr>
                        <a:t>SPI-77/ALZA Pharmaceuticals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Ovarian cancer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Phase 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2"/>
                  </a:ext>
                </a:extLst>
              </a:tr>
              <a:tr h="0">
                <a:tc vMerge="1">
                  <a:txBody>
                    <a:bodyPr/>
                    <a:lstStyle/>
                    <a:p>
                      <a:endParaRPr lang="en-US"/>
                    </a:p>
                  </a:txBody>
                  <a:tcPr/>
                </a:tc>
                <a:tc>
                  <a:txBody>
                    <a:bodyPr/>
                    <a:lstStyle/>
                    <a:p>
                      <a:pPr marL="0" marR="0">
                        <a:lnSpc>
                          <a:spcPct val="107000"/>
                        </a:lnSpc>
                        <a:spcBef>
                          <a:spcPts val="0"/>
                        </a:spcBef>
                        <a:spcAft>
                          <a:spcPts val="0"/>
                        </a:spcAft>
                      </a:pPr>
                      <a:r>
                        <a:rPr lang="en-US" sz="2000">
                          <a:effectLst/>
                        </a:rPr>
                        <a:t>Aroplatin/Aronex Pharmaceuticals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Malignant mesothelioma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Phase 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3"/>
                  </a:ext>
                </a:extLst>
              </a:tr>
              <a:tr h="0">
                <a:tc>
                  <a:txBody>
                    <a:bodyPr/>
                    <a:lstStyle/>
                    <a:p>
                      <a:pPr marL="0" marR="0">
                        <a:lnSpc>
                          <a:spcPct val="107000"/>
                        </a:lnSpc>
                        <a:spcBef>
                          <a:spcPts val="0"/>
                        </a:spcBef>
                        <a:spcAft>
                          <a:spcPts val="0"/>
                        </a:spcAft>
                      </a:pPr>
                      <a:r>
                        <a:rPr lang="en-US" sz="2000">
                          <a:effectLst/>
                        </a:rPr>
                        <a:t>Oxaliplatin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MBP-426/Mebiopharm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Gastrointestinal adenocarcinoma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Phase 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4"/>
                  </a:ext>
                </a:extLst>
              </a:tr>
              <a:tr h="0">
                <a:tc rowSpan="3">
                  <a:txBody>
                    <a:bodyPr/>
                    <a:lstStyle/>
                    <a:p>
                      <a:pPr marL="0" marR="0">
                        <a:lnSpc>
                          <a:spcPct val="107000"/>
                        </a:lnSpc>
                        <a:spcBef>
                          <a:spcPts val="0"/>
                        </a:spcBef>
                        <a:spcAft>
                          <a:spcPts val="0"/>
                        </a:spcAft>
                      </a:pPr>
                      <a:r>
                        <a:rPr lang="en-US" sz="2000">
                          <a:effectLst/>
                        </a:rPr>
                        <a:t>Paclitaxel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LEP—ETU/Insys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Breast cancer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Phase II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5"/>
                  </a:ext>
                </a:extLst>
              </a:tr>
              <a:tr h="0">
                <a:tc vMerge="1">
                  <a:txBody>
                    <a:bodyPr/>
                    <a:lstStyle/>
                    <a:p>
                      <a:endParaRPr lang="en-US"/>
                    </a:p>
                  </a:txBody>
                  <a:tcPr/>
                </a:tc>
                <a:tc>
                  <a:txBody>
                    <a:bodyPr/>
                    <a:lstStyle/>
                    <a:p>
                      <a:pPr marL="0" marR="0">
                        <a:lnSpc>
                          <a:spcPct val="107000"/>
                        </a:lnSpc>
                        <a:spcBef>
                          <a:spcPts val="0"/>
                        </a:spcBef>
                        <a:spcAft>
                          <a:spcPts val="0"/>
                        </a:spcAft>
                      </a:pPr>
                      <a:r>
                        <a:rPr lang="en-US" sz="2000">
                          <a:effectLst/>
                        </a:rPr>
                        <a:t>EndoTAG-1/MediGene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Breast cancer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Phase II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6"/>
                  </a:ext>
                </a:extLst>
              </a:tr>
              <a:tr h="0">
                <a:tc vMerge="1">
                  <a:txBody>
                    <a:bodyPr/>
                    <a:lstStyle/>
                    <a:p>
                      <a:endParaRPr lang="en-US"/>
                    </a:p>
                  </a:txBody>
                  <a:tcPr/>
                </a:tc>
                <a:tc>
                  <a:txBody>
                    <a:bodyPr/>
                    <a:lstStyle/>
                    <a:p>
                      <a:pPr marL="0" marR="0">
                        <a:lnSpc>
                          <a:spcPct val="107000"/>
                        </a:lnSpc>
                        <a:spcBef>
                          <a:spcPts val="0"/>
                        </a:spcBef>
                        <a:spcAft>
                          <a:spcPts val="0"/>
                        </a:spcAft>
                      </a:pPr>
                      <a:r>
                        <a:rPr lang="en-US" sz="2000">
                          <a:effectLst/>
                        </a:rPr>
                        <a:t>PNU-91934/MSKCC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Esophageal cancer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Phase II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7"/>
                  </a:ext>
                </a:extLst>
              </a:tr>
              <a:tr h="0">
                <a:tc>
                  <a:txBody>
                    <a:bodyPr/>
                    <a:lstStyle/>
                    <a:p>
                      <a:pPr marL="0" marR="0">
                        <a:lnSpc>
                          <a:spcPct val="107000"/>
                        </a:lnSpc>
                        <a:spcBef>
                          <a:spcPts val="0"/>
                        </a:spcBef>
                        <a:spcAft>
                          <a:spcPts val="0"/>
                        </a:spcAft>
                      </a:pPr>
                      <a:r>
                        <a:rPr lang="en-US" sz="2000" dirty="0">
                          <a:effectLst/>
                        </a:rPr>
                        <a:t>SN-38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LE-SN38/Neopharm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a:effectLst/>
                        </a:rPr>
                        <a:t>Metastatic colorectal cancer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Phase II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8"/>
                  </a:ext>
                </a:extLst>
              </a:tr>
            </a:tbl>
          </a:graphicData>
        </a:graphic>
      </p:graphicFrame>
      <p:graphicFrame>
        <p:nvGraphicFramePr>
          <p:cNvPr id="5" name="Table 4"/>
          <p:cNvGraphicFramePr>
            <a:graphicFrameLocks noGrp="1"/>
          </p:cNvGraphicFramePr>
          <p:nvPr/>
        </p:nvGraphicFramePr>
        <p:xfrm>
          <a:off x="144380" y="6144127"/>
          <a:ext cx="11935324" cy="878805"/>
        </p:xfrm>
        <a:graphic>
          <a:graphicData uri="http://schemas.openxmlformats.org/drawingml/2006/table">
            <a:tbl>
              <a:tblPr firstRow="1" firstCol="1" bandRow="1">
                <a:tableStyleId>{5C22544A-7EE6-4342-B048-85BDC9FD1C3A}</a:tableStyleId>
              </a:tblPr>
              <a:tblGrid>
                <a:gridCol w="2983831">
                  <a:extLst>
                    <a:ext uri="{9D8B030D-6E8A-4147-A177-3AD203B41FA5}">
                      <a16:colId xmlns:a16="http://schemas.microsoft.com/office/drawing/2014/main" val="20000"/>
                    </a:ext>
                  </a:extLst>
                </a:gridCol>
                <a:gridCol w="2983831">
                  <a:extLst>
                    <a:ext uri="{9D8B030D-6E8A-4147-A177-3AD203B41FA5}">
                      <a16:colId xmlns:a16="http://schemas.microsoft.com/office/drawing/2014/main" val="20001"/>
                    </a:ext>
                  </a:extLst>
                </a:gridCol>
                <a:gridCol w="2983831">
                  <a:extLst>
                    <a:ext uri="{9D8B030D-6E8A-4147-A177-3AD203B41FA5}">
                      <a16:colId xmlns:a16="http://schemas.microsoft.com/office/drawing/2014/main" val="20002"/>
                    </a:ext>
                  </a:extLst>
                </a:gridCol>
                <a:gridCol w="2983831">
                  <a:extLst>
                    <a:ext uri="{9D8B030D-6E8A-4147-A177-3AD203B41FA5}">
                      <a16:colId xmlns:a16="http://schemas.microsoft.com/office/drawing/2014/main" val="20003"/>
                    </a:ext>
                  </a:extLst>
                </a:gridCol>
              </a:tblGrid>
              <a:tr h="878805">
                <a:tc>
                  <a:txBody>
                    <a:bodyPr/>
                    <a:lstStyle/>
                    <a:p>
                      <a:pPr marL="0" marR="0">
                        <a:lnSpc>
                          <a:spcPct val="107000"/>
                        </a:lnSpc>
                        <a:spcBef>
                          <a:spcPts val="0"/>
                        </a:spcBef>
                        <a:spcAft>
                          <a:spcPts val="0"/>
                        </a:spcAft>
                      </a:pPr>
                      <a:r>
                        <a:rPr lang="en-US" sz="2000" dirty="0" err="1">
                          <a:effectLst/>
                        </a:rPr>
                        <a:t>Irinotecan</a:t>
                      </a:r>
                      <a:r>
                        <a:rPr lang="en-US" sz="2000" dirty="0">
                          <a:effectLst/>
                        </a:rPr>
                        <a:t>: </a:t>
                      </a:r>
                      <a:r>
                        <a:rPr lang="en-US" sz="2000" dirty="0" err="1">
                          <a:effectLst/>
                        </a:rPr>
                        <a:t>Floxuridine</a:t>
                      </a:r>
                      <a:br>
                        <a:rPr lang="en-US" sz="2000" dirty="0">
                          <a:effectLst/>
                        </a:rPr>
                      </a:br>
                      <a:r>
                        <a:rPr lang="en-US" sz="2000" dirty="0">
                          <a:effectLst/>
                        </a:rPr>
                        <a:t>1:1 ratio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CPX-1/</a:t>
                      </a:r>
                      <a:r>
                        <a:rPr lang="en-US" sz="2000" dirty="0" err="1">
                          <a:effectLst/>
                        </a:rPr>
                        <a:t>Celator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Colorectal cancer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nSpc>
                          <a:spcPct val="107000"/>
                        </a:lnSpc>
                        <a:spcBef>
                          <a:spcPts val="0"/>
                        </a:spcBef>
                        <a:spcAft>
                          <a:spcPts val="0"/>
                        </a:spcAft>
                      </a:pPr>
                      <a:r>
                        <a:rPr lang="en-US" sz="2000" dirty="0">
                          <a:effectLst/>
                        </a:rPr>
                        <a:t>Phase II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46763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593558"/>
          </a:xfrm>
        </p:spPr>
        <p:txBody>
          <a:bodyPr>
            <a:normAutofit fontScale="90000"/>
          </a:bodyPr>
          <a:lstStyle/>
          <a:p>
            <a:r>
              <a:rPr lang="en-US" sz="3200" dirty="0"/>
              <a:t>FDA approved and products in Clinical trials for cancer treatment </a:t>
            </a:r>
          </a:p>
        </p:txBody>
      </p:sp>
      <p:graphicFrame>
        <p:nvGraphicFramePr>
          <p:cNvPr id="4" name="Content Placeholder 3"/>
          <p:cNvGraphicFramePr>
            <a:graphicFrameLocks noGrp="1"/>
          </p:cNvGraphicFramePr>
          <p:nvPr>
            <p:ph idx="1"/>
          </p:nvPr>
        </p:nvGraphicFramePr>
        <p:xfrm>
          <a:off x="72189" y="681790"/>
          <a:ext cx="12192000" cy="6035829"/>
        </p:xfrm>
        <a:graphic>
          <a:graphicData uri="http://schemas.openxmlformats.org/drawingml/2006/table">
            <a:tbl>
              <a:tblPr firstRow="1" firstCol="1" bandRow="1">
                <a:tableStyleId>{5C22544A-7EE6-4342-B048-85BDC9FD1C3A}</a:tableStyleId>
              </a:tblPr>
              <a:tblGrid>
                <a:gridCol w="2438400">
                  <a:extLst>
                    <a:ext uri="{9D8B030D-6E8A-4147-A177-3AD203B41FA5}">
                      <a16:colId xmlns:a16="http://schemas.microsoft.com/office/drawing/2014/main" val="20000"/>
                    </a:ext>
                  </a:extLst>
                </a:gridCol>
                <a:gridCol w="1788695">
                  <a:extLst>
                    <a:ext uri="{9D8B030D-6E8A-4147-A177-3AD203B41FA5}">
                      <a16:colId xmlns:a16="http://schemas.microsoft.com/office/drawing/2014/main" val="20001"/>
                    </a:ext>
                  </a:extLst>
                </a:gridCol>
                <a:gridCol w="2422358">
                  <a:extLst>
                    <a:ext uri="{9D8B030D-6E8A-4147-A177-3AD203B41FA5}">
                      <a16:colId xmlns:a16="http://schemas.microsoft.com/office/drawing/2014/main" val="20002"/>
                    </a:ext>
                  </a:extLst>
                </a:gridCol>
                <a:gridCol w="3104147">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607901">
                <a:tc>
                  <a:txBody>
                    <a:bodyPr/>
                    <a:lstStyle/>
                    <a:p>
                      <a:pPr marL="0" marR="0">
                        <a:lnSpc>
                          <a:spcPct val="107000"/>
                        </a:lnSpc>
                        <a:spcBef>
                          <a:spcPts val="0"/>
                        </a:spcBef>
                        <a:spcAft>
                          <a:spcPts val="0"/>
                        </a:spcAft>
                      </a:pPr>
                      <a:r>
                        <a:rPr lang="en-US" sz="1600" dirty="0">
                          <a:effectLst/>
                        </a:rPr>
                        <a:t>Polymeric conjugates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err="1">
                          <a:effectLst/>
                        </a:rPr>
                        <a:t>Camptothecin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CRLX101 (cyclodextrin adamantane)/Cerulean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Renal cancer</a:t>
                      </a:r>
                      <a:br>
                        <a:rPr lang="en-US" sz="1600">
                          <a:effectLst/>
                        </a:rPr>
                      </a:br>
                      <a:r>
                        <a:rPr lang="en-US" sz="1600">
                          <a:effectLst/>
                        </a:rPr>
                        <a:t>Small cell lung cancer</a:t>
                      </a:r>
                      <a:br>
                        <a:rPr lang="en-US" sz="1600">
                          <a:effectLst/>
                        </a:rPr>
                      </a:br>
                      <a:r>
                        <a:rPr lang="en-US" sz="1600">
                          <a:effectLst/>
                        </a:rPr>
                        <a:t>Ovarian cancer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Phase II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0"/>
                  </a:ext>
                </a:extLst>
              </a:tr>
              <a:tr h="438291">
                <a:tc rowSpan="7">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39397" marR="39397" marT="39397" marB="39397" anchor="ctr"/>
                </a:tc>
                <a:tc>
                  <a:txBody>
                    <a:bodyPr/>
                    <a:lstStyle/>
                    <a:p>
                      <a:pPr marL="0" marR="0">
                        <a:lnSpc>
                          <a:spcPct val="107000"/>
                        </a:lnSpc>
                        <a:spcBef>
                          <a:spcPts val="0"/>
                        </a:spcBef>
                        <a:spcAft>
                          <a:spcPts val="0"/>
                        </a:spcAft>
                      </a:pPr>
                      <a:r>
                        <a:rPr lang="en-US" sz="1600" dirty="0" err="1">
                          <a:effectLst/>
                        </a:rPr>
                        <a:t>Asparaginase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nchor="ctr"/>
                </a:tc>
                <a:tc>
                  <a:txBody>
                    <a:bodyPr/>
                    <a:lstStyle/>
                    <a:p>
                      <a:pPr marL="0" marR="0">
                        <a:lnSpc>
                          <a:spcPct val="107000"/>
                        </a:lnSpc>
                        <a:spcBef>
                          <a:spcPts val="0"/>
                        </a:spcBef>
                        <a:spcAft>
                          <a:spcPts val="0"/>
                        </a:spcAft>
                      </a:pPr>
                      <a:r>
                        <a:rPr lang="en-US" sz="1600">
                          <a:effectLst/>
                        </a:rPr>
                        <a:t>Oncaspar™ (PEG)/Baxalta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nchor="ctr"/>
                </a:tc>
                <a:tc>
                  <a:txBody>
                    <a:bodyPr/>
                    <a:lstStyle/>
                    <a:p>
                      <a:pPr marL="0" marR="0">
                        <a:lnSpc>
                          <a:spcPct val="107000"/>
                        </a:lnSpc>
                        <a:spcBef>
                          <a:spcPts val="0"/>
                        </a:spcBef>
                        <a:spcAft>
                          <a:spcPts val="0"/>
                        </a:spcAft>
                      </a:pPr>
                      <a:r>
                        <a:rPr lang="en-US" sz="1600">
                          <a:effectLst/>
                        </a:rPr>
                        <a:t>Acute lymphoblastic leukaemia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nchor="ctr"/>
                </a:tc>
                <a:tc>
                  <a:txBody>
                    <a:bodyPr/>
                    <a:lstStyle/>
                    <a:p>
                      <a:pPr marL="0" marR="0">
                        <a:lnSpc>
                          <a:spcPct val="107000"/>
                        </a:lnSpc>
                        <a:spcBef>
                          <a:spcPts val="0"/>
                        </a:spcBef>
                        <a:spcAft>
                          <a:spcPts val="0"/>
                        </a:spcAft>
                      </a:pPr>
                      <a:r>
                        <a:rPr lang="en-US" sz="1600">
                          <a:effectLst/>
                        </a:rPr>
                        <a:t>Approved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nchor="ctr"/>
                </a:tc>
                <a:extLst>
                  <a:ext uri="{0D108BD9-81ED-4DB2-BD59-A6C34878D82A}">
                    <a16:rowId xmlns:a16="http://schemas.microsoft.com/office/drawing/2014/main" val="10001"/>
                  </a:ext>
                </a:extLst>
              </a:tr>
              <a:tr h="525933">
                <a:tc vMerge="1">
                  <a:txBody>
                    <a:bodyPr/>
                    <a:lstStyle/>
                    <a:p>
                      <a:endParaRPr lang="en-US"/>
                    </a:p>
                  </a:txBody>
                  <a:tcPr/>
                </a:tc>
                <a:tc>
                  <a:txBody>
                    <a:bodyPr/>
                    <a:lstStyle/>
                    <a:p>
                      <a:pPr marL="0" marR="0">
                        <a:lnSpc>
                          <a:spcPct val="107000"/>
                        </a:lnSpc>
                        <a:spcBef>
                          <a:spcPts val="0"/>
                        </a:spcBef>
                        <a:spcAft>
                          <a:spcPts val="0"/>
                        </a:spcAft>
                      </a:pPr>
                      <a:r>
                        <a:rPr lang="en-US" sz="1600" dirty="0">
                          <a:effectLst/>
                        </a:rPr>
                        <a:t>Paclitaxel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err="1">
                          <a:effectLst/>
                        </a:rPr>
                        <a:t>Opaxio</a:t>
                      </a:r>
                      <a:r>
                        <a:rPr lang="en-US" sz="1600" dirty="0">
                          <a:effectLst/>
                        </a:rPr>
                        <a:t>™ (</a:t>
                      </a:r>
                      <a:r>
                        <a:rPr lang="en-US" sz="1600" dirty="0" err="1">
                          <a:effectLst/>
                        </a:rPr>
                        <a:t>Polyglycerol</a:t>
                      </a:r>
                      <a:r>
                        <a:rPr lang="en-US" sz="1600" dirty="0">
                          <a:effectLst/>
                        </a:rPr>
                        <a:t> </a:t>
                      </a:r>
                      <a:r>
                        <a:rPr lang="en-US" sz="1600" dirty="0" err="1">
                          <a:effectLst/>
                        </a:rPr>
                        <a:t>adipate</a:t>
                      </a:r>
                      <a:r>
                        <a:rPr lang="en-US" sz="1600" dirty="0">
                          <a:effectLst/>
                        </a:rPr>
                        <a:t>)/CTI </a:t>
                      </a:r>
                      <a:r>
                        <a:rPr lang="en-US" sz="1600" dirty="0" err="1">
                          <a:effectLst/>
                        </a:rPr>
                        <a:t>Biopharma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Ovarian cancer</a:t>
                      </a:r>
                      <a:br>
                        <a:rPr lang="en-US" sz="1600">
                          <a:effectLst/>
                        </a:rPr>
                      </a:br>
                      <a:br>
                        <a:rPr lang="en-US" sz="1600">
                          <a:effectLst/>
                        </a:rPr>
                      </a:br>
                      <a:r>
                        <a:rPr lang="en-US" sz="1600">
                          <a:effectLst/>
                        </a:rPr>
                        <a:t>Non-small cell lung cancer (women)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Phase III maintenance</a:t>
                      </a:r>
                      <a:br>
                        <a:rPr lang="en-US" sz="1600">
                          <a:effectLst/>
                        </a:rPr>
                      </a:br>
                      <a:r>
                        <a:rPr lang="en-US" sz="1600">
                          <a:effectLst/>
                        </a:rPr>
                        <a:t>Phase II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2"/>
                  </a:ext>
                </a:extLst>
              </a:tr>
              <a:tr h="438291">
                <a:tc vMerge="1">
                  <a:txBody>
                    <a:bodyPr/>
                    <a:lstStyle/>
                    <a:p>
                      <a:endParaRPr lang="en-US"/>
                    </a:p>
                  </a:txBody>
                  <a:tcPr/>
                </a:tc>
                <a:tc>
                  <a:txBody>
                    <a:bodyPr/>
                    <a:lstStyle/>
                    <a:p>
                      <a:pPr marL="0" marR="0">
                        <a:lnSpc>
                          <a:spcPct val="107000"/>
                        </a:lnSpc>
                        <a:spcBef>
                          <a:spcPts val="0"/>
                        </a:spcBef>
                        <a:spcAft>
                          <a:spcPts val="0"/>
                        </a:spcAft>
                      </a:pPr>
                      <a:r>
                        <a:rPr lang="en-US" sz="1600">
                          <a:effectLst/>
                        </a:rPr>
                        <a:t>Irinotecan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NKTR102 (PEG)/</a:t>
                      </a:r>
                      <a:r>
                        <a:rPr lang="en-US" sz="1600" dirty="0" err="1">
                          <a:effectLst/>
                        </a:rPr>
                        <a:t>Nektar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Metastatic breast cancer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Phase III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3"/>
                  </a:ext>
                </a:extLst>
              </a:tr>
              <a:tr h="275583">
                <a:tc vMerge="1">
                  <a:txBody>
                    <a:bodyPr/>
                    <a:lstStyle/>
                    <a:p>
                      <a:endParaRPr lang="en-US"/>
                    </a:p>
                  </a:txBody>
                  <a:tcPr/>
                </a:tc>
                <a:tc rowSpan="2">
                  <a:txBody>
                    <a:bodyPr/>
                    <a:lstStyle/>
                    <a:p>
                      <a:pPr marL="0" marR="0">
                        <a:lnSpc>
                          <a:spcPct val="107000"/>
                        </a:lnSpc>
                        <a:spcBef>
                          <a:spcPts val="0"/>
                        </a:spcBef>
                        <a:spcAft>
                          <a:spcPts val="0"/>
                        </a:spcAft>
                      </a:pPr>
                      <a:r>
                        <a:rPr lang="en-US" sz="1600">
                          <a:effectLst/>
                        </a:rPr>
                        <a:t>Camptothecin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CRLX101 (nanoparticle)/Cerulean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Renal cell carcinoma (3rd/4th line),Ovarian cancer (2nd/3rd line)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Phase II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4"/>
                  </a:ext>
                </a:extLst>
              </a:tr>
              <a:tr h="28073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600" dirty="0">
                          <a:effectLst/>
                        </a:rPr>
                        <a:t>XMT1001 (</a:t>
                      </a:r>
                      <a:r>
                        <a:rPr lang="en-US" sz="1600" dirty="0" err="1">
                          <a:effectLst/>
                        </a:rPr>
                        <a:t>Fleximer</a:t>
                      </a:r>
                      <a:r>
                        <a:rPr lang="en-US" sz="1600" dirty="0">
                          <a:effectLst/>
                        </a:rPr>
                        <a:t>™)/</a:t>
                      </a:r>
                      <a:r>
                        <a:rPr lang="en-US" sz="1600" dirty="0" err="1">
                          <a:effectLst/>
                        </a:rPr>
                        <a:t>Mersana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Gastric cancer (2nd line),Non-small cell </a:t>
                      </a:r>
                      <a:r>
                        <a:rPr lang="en-US" sz="1600" dirty="0" err="1">
                          <a:effectLst/>
                        </a:rPr>
                        <a:t>lung,cancer</a:t>
                      </a:r>
                      <a:r>
                        <a:rPr lang="en-US" sz="1600" dirty="0">
                          <a:effectLst/>
                        </a:rPr>
                        <a:t> (2nd/3rd line)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Phase II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5"/>
                  </a:ext>
                </a:extLst>
              </a:tr>
              <a:tr h="312821">
                <a:tc vMerge="1">
                  <a:txBody>
                    <a:bodyPr/>
                    <a:lstStyle/>
                    <a:p>
                      <a:endParaRPr lang="en-US"/>
                    </a:p>
                  </a:txBody>
                  <a:tcPr/>
                </a:tc>
                <a:tc>
                  <a:txBody>
                    <a:bodyPr/>
                    <a:lstStyle/>
                    <a:p>
                      <a:pPr marL="0" marR="0">
                        <a:lnSpc>
                          <a:spcPct val="107000"/>
                        </a:lnSpc>
                        <a:spcBef>
                          <a:spcPts val="0"/>
                        </a:spcBef>
                        <a:spcAft>
                          <a:spcPts val="0"/>
                        </a:spcAft>
                      </a:pPr>
                      <a:r>
                        <a:rPr lang="en-US" sz="1600">
                          <a:effectLst/>
                        </a:rPr>
                        <a:t>Diaminocyclohexane (DACH) Platinum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AP 5346 (Hydroxypropylmethacrylate)/ProLindac™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Ovarian cancer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Phase II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6"/>
                  </a:ext>
                </a:extLst>
              </a:tr>
              <a:tr h="248653">
                <a:tc vMerge="1">
                  <a:txBody>
                    <a:bodyPr/>
                    <a:lstStyle/>
                    <a:p>
                      <a:endParaRPr lang="en-US"/>
                    </a:p>
                  </a:txBody>
                  <a:tcPr/>
                </a:tc>
                <a:tc>
                  <a:txBody>
                    <a:bodyPr/>
                    <a:lstStyle/>
                    <a:p>
                      <a:pPr marL="0" marR="0">
                        <a:lnSpc>
                          <a:spcPct val="107000"/>
                        </a:lnSpc>
                        <a:spcBef>
                          <a:spcPts val="0"/>
                        </a:spcBef>
                        <a:spcAft>
                          <a:spcPts val="0"/>
                        </a:spcAft>
                      </a:pPr>
                      <a:r>
                        <a:rPr lang="en-US" sz="1600">
                          <a:effectLst/>
                        </a:rPr>
                        <a:t>Docetaxel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a:effectLst/>
                        </a:rPr>
                        <a:t>DEP™ (G5 PEG-Polylysine)/StarPharma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Advanced cancers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Phase 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7"/>
                  </a:ext>
                </a:extLst>
              </a:tr>
              <a:tr h="607901">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39397" marR="39397" marT="39397" marB="39397"/>
                </a:tc>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err="1">
                          <a:effectLst/>
                        </a:rPr>
                        <a:t>CriPec</a:t>
                      </a:r>
                      <a:r>
                        <a:rPr lang="en-US" sz="1600" dirty="0">
                          <a:effectLst/>
                        </a:rPr>
                        <a:t>™ </a:t>
                      </a:r>
                      <a:r>
                        <a:rPr lang="en-US" sz="1600" dirty="0" err="1">
                          <a:effectLst/>
                        </a:rPr>
                        <a:t>docetaxel</a:t>
                      </a:r>
                      <a:r>
                        <a:rPr lang="en-US" sz="1600" dirty="0">
                          <a:effectLst/>
                        </a:rPr>
                        <a:t> (nanoparticle)/Cristal Therapeutics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Solid </a:t>
                      </a:r>
                      <a:r>
                        <a:rPr lang="en-US" sz="1600" dirty="0" err="1">
                          <a:effectLst/>
                        </a:rPr>
                        <a:t>tumours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tc>
                  <a:txBody>
                    <a:bodyPr/>
                    <a:lstStyle/>
                    <a:p>
                      <a:pPr marL="0" marR="0">
                        <a:lnSpc>
                          <a:spcPct val="107000"/>
                        </a:lnSpc>
                        <a:spcBef>
                          <a:spcPts val="0"/>
                        </a:spcBef>
                        <a:spcAft>
                          <a:spcPts val="0"/>
                        </a:spcAft>
                      </a:pPr>
                      <a:r>
                        <a:rPr lang="en-US" sz="1600" dirty="0">
                          <a:effectLst/>
                        </a:rPr>
                        <a:t>Phase 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397" marR="39397" marT="39397" marB="39397"/>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904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Nano based value care solutions for Oncology practices </a:t>
            </a:r>
            <a:r>
              <a:rPr lang="en-US" sz="2000" dirty="0"/>
              <a:t>with focus on herbal and nutraceuticals </a:t>
            </a:r>
            <a:endParaRPr lang="en-US" dirty="0"/>
          </a:p>
        </p:txBody>
      </p:sp>
      <p:sp>
        <p:nvSpPr>
          <p:cNvPr id="3" name="Content Placeholder 2"/>
          <p:cNvSpPr>
            <a:spLocks noGrp="1"/>
          </p:cNvSpPr>
          <p:nvPr>
            <p:ph idx="1"/>
          </p:nvPr>
        </p:nvSpPr>
        <p:spPr/>
        <p:txBody>
          <a:bodyPr>
            <a:noAutofit/>
          </a:bodyPr>
          <a:lstStyle/>
          <a:p>
            <a:r>
              <a:rPr lang="en-US" sz="2800" dirty="0"/>
              <a:t>My Presentation is divided in three subheadings:</a:t>
            </a:r>
          </a:p>
          <a:p>
            <a:r>
              <a:rPr lang="en-US" sz="2800" dirty="0"/>
              <a:t>1.  Value based Oncology care </a:t>
            </a:r>
          </a:p>
          <a:p>
            <a:r>
              <a:rPr lang="en-US" sz="2800" dirty="0"/>
              <a:t>2. Nanomedicine in Cancer Treatment: Recent Developments and Future Trend </a:t>
            </a:r>
          </a:p>
          <a:p>
            <a:r>
              <a:rPr lang="en-US" sz="2800" dirty="0"/>
              <a:t>3. Herbal and Nutraceuticals for value-based Oncology care (helping patients and reducing costs for cancer care ) </a:t>
            </a:r>
          </a:p>
        </p:txBody>
      </p:sp>
    </p:spTree>
    <p:extLst>
      <p:ext uri="{BB962C8B-B14F-4D97-AF65-F5344CB8AC3E}">
        <p14:creationId xmlns:p14="http://schemas.microsoft.com/office/powerpoint/2010/main" val="399204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63"/>
            <a:ext cx="11353800" cy="521368"/>
          </a:xfrm>
        </p:spPr>
        <p:txBody>
          <a:bodyPr>
            <a:normAutofit fontScale="90000"/>
          </a:bodyPr>
          <a:lstStyle/>
          <a:p>
            <a:r>
              <a:rPr lang="en-US" sz="3200" dirty="0"/>
              <a:t>FDA approved and products in Clinical trials for cancer treatment </a:t>
            </a:r>
          </a:p>
        </p:txBody>
      </p:sp>
      <p:graphicFrame>
        <p:nvGraphicFramePr>
          <p:cNvPr id="4" name="Content Placeholder 3"/>
          <p:cNvGraphicFramePr>
            <a:graphicFrameLocks noGrp="1"/>
          </p:cNvGraphicFramePr>
          <p:nvPr>
            <p:ph idx="1"/>
          </p:nvPr>
        </p:nvGraphicFramePr>
        <p:xfrm>
          <a:off x="56147" y="858253"/>
          <a:ext cx="12192000" cy="5746023"/>
        </p:xfrm>
        <a:graphic>
          <a:graphicData uri="http://schemas.openxmlformats.org/drawingml/2006/table">
            <a:tbl>
              <a:tblPr firstRow="1" firstCol="1" bandRow="1">
                <a:tableStyleId>{5C22544A-7EE6-4342-B048-85BDC9FD1C3A}</a:tableStyleId>
              </a:tblPr>
              <a:tblGrid>
                <a:gridCol w="1556085">
                  <a:extLst>
                    <a:ext uri="{9D8B030D-6E8A-4147-A177-3AD203B41FA5}">
                      <a16:colId xmlns:a16="http://schemas.microsoft.com/office/drawing/2014/main" val="20000"/>
                    </a:ext>
                  </a:extLst>
                </a:gridCol>
                <a:gridCol w="3072063">
                  <a:extLst>
                    <a:ext uri="{9D8B030D-6E8A-4147-A177-3AD203B41FA5}">
                      <a16:colId xmlns:a16="http://schemas.microsoft.com/office/drawing/2014/main" val="20001"/>
                    </a:ext>
                  </a:extLst>
                </a:gridCol>
                <a:gridCol w="2687052">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1130968">
                <a:tc>
                  <a:txBody>
                    <a:bodyPr/>
                    <a:lstStyle/>
                    <a:p>
                      <a:pPr marL="0" marR="0">
                        <a:lnSpc>
                          <a:spcPct val="107000"/>
                        </a:lnSpc>
                        <a:spcBef>
                          <a:spcPts val="0"/>
                        </a:spcBef>
                        <a:spcAft>
                          <a:spcPts val="0"/>
                        </a:spcAft>
                      </a:pPr>
                      <a:r>
                        <a:rPr lang="en-US" sz="1400" dirty="0">
                          <a:effectLst/>
                        </a:rPr>
                        <a:t>Polymeric nanoparticles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err="1">
                          <a:effectLst/>
                        </a:rPr>
                        <a:t>Docetaxel</a:t>
                      </a:r>
                      <a:r>
                        <a:rPr lang="en-US" sz="1400" dirty="0">
                          <a:effectLst/>
                        </a:rPr>
                        <a:t> + Prostate-Specific Membrane Antigen (PSMA)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BIND-014 (Accurin™)/BIND Therapeutics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err="1">
                          <a:effectLst/>
                        </a:rPr>
                        <a:t>Cholangiocarcinoma,Cervical</a:t>
                      </a:r>
                      <a:r>
                        <a:rPr lang="en-US" sz="1400" dirty="0">
                          <a:effectLst/>
                        </a:rPr>
                        <a:t> </a:t>
                      </a:r>
                      <a:r>
                        <a:rPr lang="en-US" sz="1400" dirty="0" err="1">
                          <a:effectLst/>
                        </a:rPr>
                        <a:t>cancer,Bladder</a:t>
                      </a:r>
                      <a:r>
                        <a:rPr lang="en-US" sz="1400" dirty="0">
                          <a:effectLst/>
                        </a:rPr>
                        <a:t> cancer</a:t>
                      </a:r>
                      <a:br>
                        <a:rPr lang="en-US" sz="1400" dirty="0">
                          <a:effectLst/>
                        </a:rPr>
                      </a:br>
                      <a:r>
                        <a:rPr lang="en-US" sz="1400" dirty="0">
                          <a:effectLst/>
                        </a:rPr>
                        <a:t>Head and neck cancer,</a:t>
                      </a:r>
                      <a:r>
                        <a:rPr lang="en-US" sz="1400" baseline="0" dirty="0">
                          <a:effectLst/>
                        </a:rPr>
                        <a:t> </a:t>
                      </a:r>
                      <a:r>
                        <a:rPr lang="en-US" sz="1400" dirty="0">
                          <a:effectLst/>
                        </a:rPr>
                        <a:t>Non-small cell lung cancer subtypes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Phase II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0"/>
                  </a:ext>
                </a:extLst>
              </a:tr>
              <a:tr h="260543">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AZD2811 (AZD1152 </a:t>
                      </a:r>
                      <a:r>
                        <a:rPr lang="en-US" sz="1400" dirty="0" err="1">
                          <a:effectLst/>
                        </a:rPr>
                        <a:t>hydroxyquinazoline</a:t>
                      </a:r>
                      <a:r>
                        <a:rPr lang="en-US" sz="1400" dirty="0">
                          <a:effectLst/>
                        </a:rPr>
                        <a:t> </a:t>
                      </a:r>
                      <a:r>
                        <a:rPr lang="en-US" sz="1400" dirty="0" err="1">
                          <a:effectLst/>
                        </a:rPr>
                        <a:t>pyrazol</a:t>
                      </a:r>
                      <a:r>
                        <a:rPr lang="en-US" sz="1400" dirty="0">
                          <a:effectLst/>
                        </a:rPr>
                        <a:t> </a:t>
                      </a:r>
                      <a:r>
                        <a:rPr lang="en-US" sz="1400" dirty="0" err="1">
                          <a:effectLst/>
                        </a:rPr>
                        <a:t>anilide</a:t>
                      </a:r>
                      <a:r>
                        <a:rPr lang="en-US" sz="1400" dirty="0">
                          <a:effectLst/>
                        </a:rPr>
                        <a:t>; Aurora-B Kinase Inhibitor)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AZD2811 (</a:t>
                      </a:r>
                      <a:r>
                        <a:rPr lang="en-US" sz="1400" dirty="0" err="1">
                          <a:effectLst/>
                        </a:rPr>
                        <a:t>Accurin</a:t>
                      </a:r>
                      <a:r>
                        <a:rPr lang="en-US" sz="1400" dirty="0">
                          <a:effectLst/>
                        </a:rPr>
                        <a:t>™) nanoparticle/AstraZeneca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Advanced solid tumours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Phase 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1"/>
                  </a:ext>
                </a:extLst>
              </a:tr>
              <a:tr h="265206">
                <a:tc rowSpan="4">
                  <a:txBody>
                    <a:bodyPr/>
                    <a:lstStyle/>
                    <a:p>
                      <a:pPr marL="0" marR="0">
                        <a:lnSpc>
                          <a:spcPct val="107000"/>
                        </a:lnSpc>
                        <a:spcBef>
                          <a:spcPts val="0"/>
                        </a:spcBef>
                        <a:spcAft>
                          <a:spcPts val="0"/>
                        </a:spcAft>
                      </a:pPr>
                      <a:r>
                        <a:rPr lang="en-US" sz="1400">
                          <a:effectLst/>
                        </a:rPr>
                        <a:t>Polymeric micelles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rowSpan="4">
                  <a:txBody>
                    <a:bodyPr/>
                    <a:lstStyle/>
                    <a:p>
                      <a:pPr marL="0" marR="0">
                        <a:lnSpc>
                          <a:spcPct val="107000"/>
                        </a:lnSpc>
                        <a:spcBef>
                          <a:spcPts val="0"/>
                        </a:spcBef>
                        <a:spcAft>
                          <a:spcPts val="0"/>
                        </a:spcAft>
                      </a:pPr>
                      <a:r>
                        <a:rPr lang="en-US" sz="1400" dirty="0">
                          <a:effectLst/>
                        </a:rPr>
                        <a:t>Paclitaxel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err="1">
                          <a:effectLst/>
                        </a:rPr>
                        <a:t>Genexol</a:t>
                      </a:r>
                      <a:r>
                        <a:rPr lang="en-US" sz="1400" dirty="0">
                          <a:effectLst/>
                        </a:rPr>
                        <a:t>-PM™/Samyang Biopharmaceuticals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Breast cancer,</a:t>
                      </a:r>
                      <a:r>
                        <a:rPr lang="en-US" sz="1400" baseline="0" dirty="0">
                          <a:effectLst/>
                        </a:rPr>
                        <a:t> </a:t>
                      </a:r>
                      <a:r>
                        <a:rPr lang="en-US" sz="1400" dirty="0">
                          <a:effectLst/>
                        </a:rPr>
                        <a:t>Non-small cell lung cancer,</a:t>
                      </a:r>
                      <a:r>
                        <a:rPr lang="en-US" sz="1400" baseline="0" dirty="0">
                          <a:effectLst/>
                        </a:rPr>
                        <a:t> </a:t>
                      </a:r>
                      <a:r>
                        <a:rPr lang="en-US" sz="1400" dirty="0">
                          <a:effectLst/>
                        </a:rPr>
                        <a:t>Ovarian cancer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Approved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2"/>
                  </a:ext>
                </a:extLst>
              </a:tr>
              <a:tr h="181453">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400" dirty="0">
                          <a:effectLst/>
                        </a:rPr>
                        <a:t>NK105/</a:t>
                      </a:r>
                      <a:r>
                        <a:rPr lang="en-US" sz="1400" dirty="0" err="1">
                          <a:effectLst/>
                        </a:rPr>
                        <a:t>NanoCarrier</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Stomach cancer,</a:t>
                      </a:r>
                      <a:r>
                        <a:rPr lang="en-US" sz="1400" baseline="0" dirty="0">
                          <a:effectLst/>
                        </a:rPr>
                        <a:t> </a:t>
                      </a:r>
                      <a:r>
                        <a:rPr lang="en-US" sz="1400" dirty="0">
                          <a:effectLst/>
                        </a:rPr>
                        <a:t>Breast cancer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Phase III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3"/>
                  </a:ext>
                </a:extLst>
              </a:tr>
              <a:tr h="192506">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400" dirty="0">
                          <a:effectLst/>
                        </a:rPr>
                        <a:t>NC-4016/</a:t>
                      </a:r>
                      <a:r>
                        <a:rPr lang="en-US" sz="1400" dirty="0" err="1">
                          <a:effectLst/>
                        </a:rPr>
                        <a:t>NanoCarrier</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Solid tumours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Phase 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4"/>
                  </a:ext>
                </a:extLst>
              </a:tr>
              <a:tr h="282230">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400" dirty="0" err="1">
                          <a:effectLst/>
                        </a:rPr>
                        <a:t>Nanoxel</a:t>
                      </a:r>
                      <a:r>
                        <a:rPr lang="en-US" sz="1400" dirty="0">
                          <a:effectLst/>
                        </a:rPr>
                        <a:t>™/Samyang Biopharmaceuticals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Advanced breast cancer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Phase 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5"/>
                  </a:ext>
                </a:extLst>
              </a:tr>
              <a:tr h="343412">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DACH-platin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NC-6004 </a:t>
                      </a:r>
                      <a:r>
                        <a:rPr lang="en-US" sz="1400" dirty="0" err="1">
                          <a:effectLst/>
                        </a:rPr>
                        <a:t>Nanoplatin</a:t>
                      </a:r>
                      <a:r>
                        <a:rPr lang="en-US" sz="1400" dirty="0">
                          <a:effectLst/>
                        </a:rPr>
                        <a:t>™/</a:t>
                      </a:r>
                      <a:r>
                        <a:rPr lang="en-US" sz="1400" dirty="0" err="1">
                          <a:effectLst/>
                        </a:rPr>
                        <a:t>NanoCarrier</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Pancreatic cancer,</a:t>
                      </a:r>
                      <a:r>
                        <a:rPr lang="en-US" sz="1400" baseline="0" dirty="0">
                          <a:effectLst/>
                        </a:rPr>
                        <a:t> </a:t>
                      </a:r>
                      <a:r>
                        <a:rPr lang="en-US" sz="1400" dirty="0">
                          <a:effectLst/>
                        </a:rPr>
                        <a:t>Head and neck cancer,</a:t>
                      </a:r>
                      <a:r>
                        <a:rPr lang="en-US" sz="1400" baseline="0" dirty="0">
                          <a:effectLst/>
                        </a:rPr>
                        <a:t> </a:t>
                      </a:r>
                      <a:r>
                        <a:rPr lang="en-US" sz="1400" dirty="0">
                          <a:effectLst/>
                        </a:rPr>
                        <a:t>Non-small cell lung cancer,</a:t>
                      </a:r>
                      <a:r>
                        <a:rPr lang="en-US" sz="1400" baseline="0" dirty="0">
                          <a:effectLst/>
                        </a:rPr>
                        <a:t> </a:t>
                      </a:r>
                      <a:r>
                        <a:rPr lang="en-US" sz="1400" dirty="0">
                          <a:effectLst/>
                        </a:rPr>
                        <a:t>Bladder cancer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Phase III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6"/>
                  </a:ext>
                </a:extLst>
              </a:tr>
              <a:tr h="282230">
                <a:tc rowSpan="3">
                  <a:txBody>
                    <a:bodyPr/>
                    <a:lstStyle/>
                    <a:p>
                      <a:pPr marL="0" marR="0">
                        <a:lnSpc>
                          <a:spcPct val="107000"/>
                        </a:lnSpc>
                        <a:spcBef>
                          <a:spcPts val="0"/>
                        </a:spcBef>
                        <a:spcAft>
                          <a:spcPts val="0"/>
                        </a:spcAft>
                      </a:pPr>
                      <a:r>
                        <a:rPr lang="en-US" sz="1400">
                          <a:effectLst/>
                        </a:rPr>
                        <a:t>Other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Irinotecan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HA-</a:t>
                      </a:r>
                      <a:r>
                        <a:rPr lang="en-US" sz="1400" dirty="0" err="1">
                          <a:effectLst/>
                        </a:rPr>
                        <a:t>irinotecan</a:t>
                      </a:r>
                      <a:r>
                        <a:rPr lang="en-US" sz="1400" dirty="0">
                          <a:effectLst/>
                        </a:rPr>
                        <a:t> </a:t>
                      </a:r>
                      <a:r>
                        <a:rPr lang="en-US" sz="1400" dirty="0" err="1">
                          <a:effectLst/>
                        </a:rPr>
                        <a:t>HyACT</a:t>
                      </a:r>
                      <a:r>
                        <a:rPr lang="en-US" sz="1400" dirty="0">
                          <a:effectLst/>
                        </a:rPr>
                        <a:t>™/</a:t>
                      </a:r>
                      <a:r>
                        <a:rPr lang="en-US" sz="1400" dirty="0" err="1">
                          <a:effectLst/>
                        </a:rPr>
                        <a:t>Alchemia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Colorectal cancer</a:t>
                      </a:r>
                      <a:br>
                        <a:rPr lang="en-US" sz="1400" dirty="0">
                          <a:effectLst/>
                        </a:rPr>
                      </a:br>
                      <a:r>
                        <a:rPr lang="en-US" sz="1400" dirty="0">
                          <a:effectLst/>
                        </a:rPr>
                        <a:t>Lung cancer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Phase II</a:t>
                      </a:r>
                      <a:br>
                        <a:rPr lang="en-US" sz="1400">
                          <a:effectLst/>
                        </a:rPr>
                      </a:br>
                      <a:r>
                        <a:rPr lang="en-US" sz="1400">
                          <a:effectLst/>
                        </a:rPr>
                        <a:t>Phase III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7"/>
                  </a:ext>
                </a:extLst>
              </a:tr>
              <a:tr h="282230">
                <a:tc vMerge="1">
                  <a:txBody>
                    <a:bodyPr/>
                    <a:lstStyle/>
                    <a:p>
                      <a:endParaRPr lang="en-US"/>
                    </a:p>
                  </a:txBody>
                  <a:tcPr/>
                </a:tc>
                <a:tc>
                  <a:txBody>
                    <a:bodyPr/>
                    <a:lstStyle/>
                    <a:p>
                      <a:pPr marL="0" marR="0">
                        <a:lnSpc>
                          <a:spcPct val="107000"/>
                        </a:lnSpc>
                        <a:spcBef>
                          <a:spcPts val="0"/>
                        </a:spcBef>
                        <a:spcAft>
                          <a:spcPts val="0"/>
                        </a:spcAft>
                      </a:pPr>
                      <a:r>
                        <a:rPr lang="en-US" sz="1400">
                          <a:effectLst/>
                        </a:rPr>
                        <a:t>Tumour Necrosis Factor (TNF)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CYT-6091/CytImmune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Non-small cell lung cancer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Phase II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8"/>
                  </a:ext>
                </a:extLst>
              </a:tr>
              <a:tr h="609881">
                <a:tc vMerge="1">
                  <a:txBody>
                    <a:bodyPr/>
                    <a:lstStyle/>
                    <a:p>
                      <a:endParaRPr lang="en-US"/>
                    </a:p>
                  </a:txBody>
                  <a:tcPr/>
                </a:tc>
                <a:tc>
                  <a:txBody>
                    <a:bodyPr/>
                    <a:lstStyle/>
                    <a:p>
                      <a:pPr marL="0" marR="0">
                        <a:lnSpc>
                          <a:spcPct val="107000"/>
                        </a:lnSpc>
                        <a:spcBef>
                          <a:spcPts val="0"/>
                        </a:spcBef>
                        <a:spcAft>
                          <a:spcPts val="0"/>
                        </a:spcAft>
                      </a:pPr>
                      <a:r>
                        <a:rPr lang="en-US" sz="1400">
                          <a:effectLst/>
                        </a:rPr>
                        <a:t>Paclitaxel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a:effectLst/>
                        </a:rPr>
                        <a:t>Abraxane ™/Celgene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a:effectLst/>
                        </a:rPr>
                        <a:t>Advanced breast cancer</a:t>
                      </a:r>
                      <a:br>
                        <a:rPr lang="en-US" sz="1400" dirty="0">
                          <a:effectLst/>
                        </a:rPr>
                      </a:br>
                      <a:r>
                        <a:rPr lang="en-US" sz="1400" dirty="0">
                          <a:effectLst/>
                        </a:rPr>
                        <a:t>Advanced non-small cell lung</a:t>
                      </a:r>
                      <a:r>
                        <a:rPr lang="en-US" sz="1400" baseline="0" dirty="0">
                          <a:effectLst/>
                        </a:rPr>
                        <a:t> </a:t>
                      </a:r>
                      <a:r>
                        <a:rPr lang="en-US" sz="1200" dirty="0">
                          <a:effectLst/>
                        </a:rPr>
                        <a:t>cancer</a:t>
                      </a:r>
                      <a:br>
                        <a:rPr lang="en-US" sz="1400" dirty="0">
                          <a:effectLst/>
                        </a:rPr>
                      </a:br>
                      <a:r>
                        <a:rPr lang="en-US" sz="1400" dirty="0">
                          <a:effectLst/>
                        </a:rPr>
                        <a:t>Advanced pancreatic cancer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tc>
                  <a:txBody>
                    <a:bodyPr/>
                    <a:lstStyle/>
                    <a:p>
                      <a:pPr marL="0" marR="0">
                        <a:lnSpc>
                          <a:spcPct val="107000"/>
                        </a:lnSpc>
                        <a:spcBef>
                          <a:spcPts val="0"/>
                        </a:spcBef>
                        <a:spcAft>
                          <a:spcPts val="0"/>
                        </a:spcAft>
                      </a:pPr>
                      <a:r>
                        <a:rPr lang="en-US" sz="1400" dirty="0" err="1">
                          <a:effectLst/>
                        </a:rPr>
                        <a:t>Appr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31898" marB="31898"/>
                </a:tc>
                <a:extLst>
                  <a:ext uri="{0D108BD9-81ED-4DB2-BD59-A6C34878D82A}">
                    <a16:rowId xmlns:a16="http://schemas.microsoft.com/office/drawing/2014/main" val="10009"/>
                  </a:ext>
                </a:extLst>
              </a:tr>
            </a:tbl>
          </a:graphicData>
        </a:graphic>
      </p:graphicFrame>
      <p:sp>
        <p:nvSpPr>
          <p:cNvPr id="5" name="Rectangle 1"/>
          <p:cNvSpPr>
            <a:spLocks noChangeArrowheads="1"/>
          </p:cNvSpPr>
          <p:nvPr/>
        </p:nvSpPr>
        <p:spPr bwMode="auto">
          <a:xfrm>
            <a:off x="-10467211" y="-433137"/>
            <a:ext cx="33238716"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77774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65747"/>
          </a:xfrm>
        </p:spPr>
        <p:txBody>
          <a:bodyPr>
            <a:normAutofit/>
          </a:bodyPr>
          <a:lstStyle/>
          <a:p>
            <a:r>
              <a:rPr lang="en-US" dirty="0"/>
              <a:t>Traditional approach to treat cancer </a:t>
            </a:r>
          </a:p>
        </p:txBody>
      </p:sp>
      <p:sp>
        <p:nvSpPr>
          <p:cNvPr id="3" name="Content Placeholder 2"/>
          <p:cNvSpPr>
            <a:spLocks noGrp="1"/>
          </p:cNvSpPr>
          <p:nvPr>
            <p:ph idx="1"/>
          </p:nvPr>
        </p:nvSpPr>
        <p:spPr>
          <a:xfrm>
            <a:off x="7018422" y="813437"/>
            <a:ext cx="5173578" cy="5858543"/>
          </a:xfrm>
        </p:spPr>
        <p:txBody>
          <a:bodyPr>
            <a:normAutofit/>
          </a:bodyPr>
          <a:lstStyle/>
          <a:p>
            <a:r>
              <a:rPr lang="en-US" sz="1800" dirty="0"/>
              <a:t>The traditional mainline approaches to treating cancer have been chemotherapy, radiation therapy and surgery, sometimes characterized as: </a:t>
            </a:r>
            <a:r>
              <a:rPr lang="en-US" sz="1800" i="1" dirty="0"/>
              <a:t>poison, burn</a:t>
            </a:r>
            <a:r>
              <a:rPr lang="en-US" sz="1800" dirty="0"/>
              <a:t> and </a:t>
            </a:r>
            <a:r>
              <a:rPr lang="en-US" sz="1800" i="1" dirty="0"/>
              <a:t>slash</a:t>
            </a:r>
            <a:r>
              <a:rPr lang="en-US" sz="1800" dirty="0"/>
              <a:t>.  </a:t>
            </a:r>
          </a:p>
          <a:p>
            <a:r>
              <a:rPr lang="en-US" sz="1800" dirty="0"/>
              <a:t>Both chemotherapy and radiation therapy have from the onset been focused on killing cancer cells, in one case by using highly toxic chemicals and in the other case by using focused radiation.  </a:t>
            </a:r>
          </a:p>
          <a:p>
            <a:r>
              <a:rPr lang="en-US" sz="1800" dirty="0"/>
              <a:t>Sometimes these approaches have worked and have saved lives.  In many instances, however, they have not worked, worked badly, have led to cancer relapses or have contributed to killing patients due to their side effects. </a:t>
            </a:r>
          </a:p>
        </p:txBody>
      </p:sp>
      <p:pic>
        <p:nvPicPr>
          <p:cNvPr id="9218" name="Picture 2" descr="Image result for chemotherapy cancer trea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7161"/>
            <a:ext cx="6906126" cy="552007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36358" y="6472989"/>
            <a:ext cx="11357810" cy="369332"/>
          </a:xfrm>
          <a:prstGeom prst="rect">
            <a:avLst/>
          </a:prstGeom>
          <a:noFill/>
        </p:spPr>
        <p:txBody>
          <a:bodyPr wrap="square" rtlCol="0">
            <a:spAutoFit/>
          </a:bodyPr>
          <a:lstStyle/>
          <a:p>
            <a:r>
              <a:rPr lang="en-US" dirty="0"/>
              <a:t>Figure taken from </a:t>
            </a:r>
            <a:r>
              <a:rPr lang="en-US" dirty="0">
                <a:hlinkClick r:id="rId3"/>
              </a:rPr>
              <a:t>https://thetruthaboutcancer.com/questions-before-chemotherapy-treatment/</a:t>
            </a:r>
            <a:r>
              <a:rPr lang="en-US" dirty="0"/>
              <a:t> with Thanks </a:t>
            </a:r>
          </a:p>
        </p:txBody>
      </p:sp>
    </p:spTree>
    <p:extLst>
      <p:ext uri="{BB962C8B-B14F-4D97-AF65-F5344CB8AC3E}">
        <p14:creationId xmlns:p14="http://schemas.microsoft.com/office/powerpoint/2010/main" val="3351570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89811"/>
          </a:xfrm>
        </p:spPr>
        <p:txBody>
          <a:bodyPr>
            <a:normAutofit/>
          </a:bodyPr>
          <a:lstStyle/>
          <a:p>
            <a:r>
              <a:rPr lang="en-US" dirty="0"/>
              <a:t>Systems Biology approach towards cancer </a:t>
            </a:r>
          </a:p>
        </p:txBody>
      </p:sp>
      <p:sp>
        <p:nvSpPr>
          <p:cNvPr id="3" name="Content Placeholder 2"/>
          <p:cNvSpPr>
            <a:spLocks noGrp="1"/>
          </p:cNvSpPr>
          <p:nvPr>
            <p:ph idx="1"/>
          </p:nvPr>
        </p:nvSpPr>
        <p:spPr>
          <a:xfrm>
            <a:off x="5951621" y="689810"/>
            <a:ext cx="6332621" cy="6168189"/>
          </a:xfrm>
        </p:spPr>
        <p:txBody>
          <a:bodyPr>
            <a:normAutofit/>
          </a:bodyPr>
          <a:lstStyle/>
          <a:p>
            <a:r>
              <a:rPr lang="en-US" dirty="0"/>
              <a:t>The systems biology approach to understanding diseases is founded on the simple, profound belief that diseases are systemic disorders that emerge from the dysfunction of one or more networks that subsequently change the levels of the molecules controlled by these “disease-perturbed” networks. </a:t>
            </a:r>
          </a:p>
          <a:p>
            <a:r>
              <a:rPr lang="en-US" dirty="0"/>
              <a:t>The cause of these network dysfunctions can be genetic and/or environmental, and as the disease progresses, the dynamics of the changing levels of the affected proteins should explain the biological mechanisms of the disease. </a:t>
            </a:r>
          </a:p>
          <a:p>
            <a:r>
              <a:rPr lang="en-US" dirty="0"/>
              <a:t>As the changes caused by these disease-perturbed networks percolate throughout the system, they inevitably lead to the systemic dysfunction of multiple other organs.</a:t>
            </a:r>
          </a:p>
        </p:txBody>
      </p:sp>
      <p:pic>
        <p:nvPicPr>
          <p:cNvPr id="5" name="Picture 4"/>
          <p:cNvPicPr/>
          <p:nvPr/>
        </p:nvPicPr>
        <p:blipFill>
          <a:blip r:embed="rId2"/>
          <a:stretch>
            <a:fillRect/>
          </a:stretch>
        </p:blipFill>
        <p:spPr>
          <a:xfrm>
            <a:off x="0" y="1147011"/>
            <a:ext cx="5887453" cy="4363451"/>
          </a:xfrm>
          <a:prstGeom prst="rect">
            <a:avLst/>
          </a:prstGeom>
        </p:spPr>
      </p:pic>
      <p:sp>
        <p:nvSpPr>
          <p:cNvPr id="6" name="TextBox 5"/>
          <p:cNvSpPr txBox="1"/>
          <p:nvPr/>
        </p:nvSpPr>
        <p:spPr>
          <a:xfrm>
            <a:off x="256674" y="6304002"/>
            <a:ext cx="11935326" cy="369332"/>
          </a:xfrm>
          <a:prstGeom prst="rect">
            <a:avLst/>
          </a:prstGeom>
          <a:noFill/>
        </p:spPr>
        <p:txBody>
          <a:bodyPr wrap="square" rtlCol="0">
            <a:spAutoFit/>
          </a:bodyPr>
          <a:lstStyle/>
          <a:p>
            <a:r>
              <a:rPr lang="en-US" dirty="0"/>
              <a:t>Taken from </a:t>
            </a:r>
            <a:r>
              <a:rPr lang="en-US" dirty="0">
                <a:hlinkClick r:id="rId3"/>
              </a:rPr>
              <a:t>https://www.systemsbiology.org/news/2014/05/12/cancer-detection-a-systems-biology-approach/</a:t>
            </a:r>
            <a:r>
              <a:rPr lang="en-US" dirty="0"/>
              <a:t> with Thanks </a:t>
            </a:r>
          </a:p>
        </p:txBody>
      </p:sp>
    </p:spTree>
    <p:extLst>
      <p:ext uri="{BB962C8B-B14F-4D97-AF65-F5344CB8AC3E}">
        <p14:creationId xmlns:p14="http://schemas.microsoft.com/office/powerpoint/2010/main" val="2688405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517470"/>
          </a:xfrm>
        </p:spPr>
        <p:txBody>
          <a:bodyPr>
            <a:normAutofit fontScale="90000"/>
          </a:bodyPr>
          <a:lstStyle/>
          <a:p>
            <a:r>
              <a:rPr lang="en-US" dirty="0"/>
              <a:t>Networks of Network in Human Body </a:t>
            </a:r>
          </a:p>
        </p:txBody>
      </p:sp>
      <p:sp>
        <p:nvSpPr>
          <p:cNvPr id="3" name="Content Placeholder 2"/>
          <p:cNvSpPr>
            <a:spLocks noGrp="1"/>
          </p:cNvSpPr>
          <p:nvPr>
            <p:ph idx="1"/>
          </p:nvPr>
        </p:nvSpPr>
        <p:spPr>
          <a:xfrm>
            <a:off x="8849802" y="1825625"/>
            <a:ext cx="2503998" cy="4351338"/>
          </a:xfrm>
        </p:spPr>
        <p:txBody>
          <a:bodyPr/>
          <a:lstStyle/>
          <a:p>
            <a:endParaRPr lang="en-US" dirty="0"/>
          </a:p>
        </p:txBody>
      </p:sp>
      <p:pic>
        <p:nvPicPr>
          <p:cNvPr id="4" name="Picture 3"/>
          <p:cNvPicPr/>
          <p:nvPr/>
        </p:nvPicPr>
        <p:blipFill>
          <a:blip r:embed="rId2"/>
          <a:stretch>
            <a:fillRect/>
          </a:stretch>
        </p:blipFill>
        <p:spPr>
          <a:xfrm>
            <a:off x="761999" y="786064"/>
            <a:ext cx="10371221" cy="5320538"/>
          </a:xfrm>
          <a:prstGeom prst="rect">
            <a:avLst/>
          </a:prstGeom>
        </p:spPr>
      </p:pic>
      <p:sp>
        <p:nvSpPr>
          <p:cNvPr id="5" name="TextBox 4"/>
          <p:cNvSpPr txBox="1"/>
          <p:nvPr/>
        </p:nvSpPr>
        <p:spPr>
          <a:xfrm>
            <a:off x="1098884" y="6304547"/>
            <a:ext cx="9176084" cy="369332"/>
          </a:xfrm>
          <a:prstGeom prst="rect">
            <a:avLst/>
          </a:prstGeom>
          <a:noFill/>
        </p:spPr>
        <p:txBody>
          <a:bodyPr wrap="square" rtlCol="0">
            <a:spAutoFit/>
          </a:bodyPr>
          <a:lstStyle/>
          <a:p>
            <a:r>
              <a:rPr lang="en-US" dirty="0"/>
              <a:t>Figure taken from </a:t>
            </a:r>
            <a:r>
              <a:rPr lang="en-US" dirty="0">
                <a:hlinkClick r:id="rId3"/>
              </a:rPr>
              <a:t>https://www.systemsbiology.org/about/what-is-systems-biology/</a:t>
            </a:r>
            <a:r>
              <a:rPr lang="en-US" dirty="0"/>
              <a:t> with Thanks </a:t>
            </a:r>
          </a:p>
        </p:txBody>
      </p:sp>
    </p:spTree>
    <p:extLst>
      <p:ext uri="{BB962C8B-B14F-4D97-AF65-F5344CB8AC3E}">
        <p14:creationId xmlns:p14="http://schemas.microsoft.com/office/powerpoint/2010/main" val="1959433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94084"/>
          </a:xfrm>
        </p:spPr>
        <p:txBody>
          <a:bodyPr>
            <a:noAutofit/>
          </a:bodyPr>
          <a:lstStyle/>
          <a:p>
            <a:r>
              <a:rPr lang="en-US" sz="3200" dirty="0"/>
              <a:t>Signaling pathways: Lead to new drug discovery and treatment options</a:t>
            </a:r>
          </a:p>
        </p:txBody>
      </p:sp>
      <p:sp>
        <p:nvSpPr>
          <p:cNvPr id="3" name="Content Placeholder 2"/>
          <p:cNvSpPr>
            <a:spLocks noGrp="1"/>
          </p:cNvSpPr>
          <p:nvPr>
            <p:ph idx="1"/>
          </p:nvPr>
        </p:nvSpPr>
        <p:spPr>
          <a:xfrm>
            <a:off x="4920916" y="740272"/>
            <a:ext cx="7271084" cy="5585827"/>
          </a:xfrm>
        </p:spPr>
        <p:txBody>
          <a:bodyPr>
            <a:normAutofit/>
          </a:bodyPr>
          <a:lstStyle/>
          <a:p>
            <a:r>
              <a:rPr lang="en-US" dirty="0"/>
              <a:t>There are several signaling pathways that play an essential role in the cellular decisions between proliferation, differentiation and death. </a:t>
            </a:r>
          </a:p>
          <a:p>
            <a:r>
              <a:rPr lang="en-US" dirty="0"/>
              <a:t>Alterations in these signaling pathways and connected gene regulatory networks can change cellular decisions and thereby trigger the onset of tumor formation.</a:t>
            </a:r>
          </a:p>
          <a:p>
            <a:r>
              <a:rPr lang="en-US" dirty="0"/>
              <a:t>Even though there are multiple pathway components studied in detail in many cancer types, it remains unresolved how information is processed and how cells decide whether to respond with proliferation or differentiation or survival. </a:t>
            </a:r>
          </a:p>
        </p:txBody>
      </p:sp>
      <p:pic>
        <p:nvPicPr>
          <p:cNvPr id="4" name="Picture 3" descr="Image result for signalling pathways in cancer"/>
          <p:cNvPicPr/>
          <p:nvPr/>
        </p:nvPicPr>
        <p:blipFill>
          <a:blip r:embed="rId2">
            <a:extLst>
              <a:ext uri="{28A0092B-C50C-407E-A947-70E740481C1C}">
                <a14:useLocalDpi xmlns:a14="http://schemas.microsoft.com/office/drawing/2010/main" val="0"/>
              </a:ext>
            </a:extLst>
          </a:blip>
          <a:srcRect/>
          <a:stretch>
            <a:fillRect/>
          </a:stretch>
        </p:blipFill>
        <p:spPr bwMode="auto">
          <a:xfrm>
            <a:off x="0" y="930443"/>
            <a:ext cx="5021179" cy="5927558"/>
          </a:xfrm>
          <a:prstGeom prst="rect">
            <a:avLst/>
          </a:prstGeom>
          <a:noFill/>
          <a:ln>
            <a:noFill/>
          </a:ln>
        </p:spPr>
      </p:pic>
    </p:spTree>
    <p:extLst>
      <p:ext uri="{BB962C8B-B14F-4D97-AF65-F5344CB8AC3E}">
        <p14:creationId xmlns:p14="http://schemas.microsoft.com/office/powerpoint/2010/main" val="4179393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53800" cy="814169"/>
          </a:xfrm>
        </p:spPr>
        <p:txBody>
          <a:bodyPr>
            <a:normAutofit fontScale="90000"/>
          </a:bodyPr>
          <a:lstStyle/>
          <a:p>
            <a:r>
              <a:rPr lang="en-US" b="1" dirty="0"/>
              <a:t>Incidence of cancer is heavily correlated with aging</a:t>
            </a:r>
            <a:endParaRPr lang="en-US" dirty="0"/>
          </a:p>
        </p:txBody>
      </p:sp>
      <p:sp>
        <p:nvSpPr>
          <p:cNvPr id="3" name="Content Placeholder 2"/>
          <p:cNvSpPr>
            <a:spLocks noGrp="1"/>
          </p:cNvSpPr>
          <p:nvPr>
            <p:ph idx="1"/>
          </p:nvPr>
        </p:nvSpPr>
        <p:spPr>
          <a:xfrm>
            <a:off x="5029200" y="895183"/>
            <a:ext cx="7162800" cy="5619752"/>
          </a:xfrm>
        </p:spPr>
        <p:txBody>
          <a:bodyPr>
            <a:normAutofit fontScale="85000" lnSpcReduction="10000"/>
          </a:bodyPr>
          <a:lstStyle/>
          <a:p>
            <a:r>
              <a:rPr lang="en-US" dirty="0"/>
              <a:t>For almost all types of cancer studied to date, it seems as if the transition from a normal, healthy cell to a cancer cell is step-wise progression that requires genetic changes in several different oncogenes and tumor suppressors. </a:t>
            </a:r>
          </a:p>
          <a:p>
            <a:r>
              <a:rPr lang="en-US" dirty="0"/>
              <a:t>This is one reason why cancer is much more prevalent in older individuals. In order to generate a cancer cell, a series of mutations must occur in the same cell.  </a:t>
            </a:r>
          </a:p>
          <a:p>
            <a:r>
              <a:rPr lang="en-US" dirty="0"/>
              <a:t>Since the likelihood of any gene becoming mutated is very low, it stands to reason that the chance of several different mutations occurring in the same cell is truly very unlikely. </a:t>
            </a:r>
          </a:p>
          <a:p>
            <a:r>
              <a:rPr lang="en-US" dirty="0"/>
              <a:t>For this reason, the cells in a 70 year old body have had more time to accumulate the changes needed to form cancer cells but those in a child are much less likely to have acquired the requisite genetic changes. </a:t>
            </a:r>
          </a:p>
          <a:p>
            <a:r>
              <a:rPr lang="en-US" dirty="0"/>
              <a:t>Of course, some children </a:t>
            </a:r>
            <a:r>
              <a:rPr lang="en-US" u="sng" dirty="0"/>
              <a:t>do</a:t>
            </a:r>
            <a:r>
              <a:rPr lang="en-US" dirty="0"/>
              <a:t> get cancer but it is much more common in older individuals. The graph below shows colon cancer rates in the United States as a function of age. The graph was obtained from the National Cancer Institute</a:t>
            </a:r>
          </a:p>
        </p:txBody>
      </p:sp>
      <p:pic>
        <p:nvPicPr>
          <p:cNvPr id="8194" name="Picture 2" descr="http://www.anti-agingfirewalls.com/__oneclick_uploads/2012/03/caincidence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1585"/>
            <a:ext cx="5029200" cy="42481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92505" y="6274303"/>
            <a:ext cx="11999495" cy="646331"/>
          </a:xfrm>
          <a:prstGeom prst="rect">
            <a:avLst/>
          </a:prstGeom>
          <a:noFill/>
        </p:spPr>
        <p:txBody>
          <a:bodyPr wrap="square" rtlCol="0">
            <a:spAutoFit/>
          </a:bodyPr>
          <a:lstStyle/>
          <a:p>
            <a:r>
              <a:rPr lang="en-US" dirty="0"/>
              <a:t>Figure taken from http://www.anti-agingfirewalls.com/2012/03/29/new-emerging-and-potential-treatments-for-cancers-part-2-%E2%80%93-focus-on-anti-cancer-interventions-that-simultaneously-address-multiple-growth-pathways/</a:t>
            </a:r>
          </a:p>
        </p:txBody>
      </p:sp>
    </p:spTree>
    <p:extLst>
      <p:ext uri="{BB962C8B-B14F-4D97-AF65-F5344CB8AC3E}">
        <p14:creationId xmlns:p14="http://schemas.microsoft.com/office/powerpoint/2010/main" val="3574329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53800" cy="1325563"/>
          </a:xfrm>
        </p:spPr>
        <p:txBody>
          <a:bodyPr>
            <a:normAutofit fontScale="90000"/>
          </a:bodyPr>
          <a:lstStyle/>
          <a:p>
            <a:r>
              <a:rPr lang="en-US" dirty="0"/>
              <a:t>Challenge of understanding the correlations between patient biology and nano medicine behavior</a:t>
            </a:r>
          </a:p>
        </p:txBody>
      </p:sp>
      <p:sp>
        <p:nvSpPr>
          <p:cNvPr id="4" name="Rectangle 1"/>
          <p:cNvSpPr>
            <a:spLocks noGrp="1" noChangeArrowheads="1"/>
          </p:cNvSpPr>
          <p:nvPr>
            <p:ph idx="1"/>
          </p:nvPr>
        </p:nvSpPr>
        <p:spPr bwMode="auto">
          <a:xfrm>
            <a:off x="6771772" y="1207156"/>
            <a:ext cx="5420228"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04704" tIns="45720" rIns="12696"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1)</a:t>
            </a:r>
            <a:r>
              <a:rPr kumimoji="0" lang="en-US" sz="1800" b="0" i="0" u="none" strike="noStrike" cap="none" normalizeH="0" dirty="0">
                <a:ln>
                  <a:noFill/>
                </a:ln>
                <a:solidFill>
                  <a:srgbClr val="505050"/>
                </a:solidFill>
                <a:effectLst/>
                <a:latin typeface="Arial" panose="020B0604020202020204" pitchFamily="34" charset="0"/>
                <a:cs typeface="Arial" panose="020B0604020202020204" pitchFamily="34" charset="0"/>
              </a:rPr>
              <a:t> </a:t>
            </a: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Building the understanding of the interaction between tumor pathophysiology and nano medicine behavior in tumors, to enable the optimization of tumor accumulation, intra-</a:t>
            </a:r>
            <a:r>
              <a:rPr kumimoji="0" lang="en-US" sz="18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tumoral</a:t>
            </a: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distribution, and retention of distinct nano medicines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2) Transitioning from formulation-driven research to disease-driven rational development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3)</a:t>
            </a:r>
            <a:r>
              <a:rPr kumimoji="0" lang="en-US" sz="1800" b="0" i="0" u="none" strike="noStrike" cap="none" normalizeH="0" dirty="0">
                <a:ln>
                  <a:noFill/>
                </a:ln>
                <a:solidFill>
                  <a:srgbClr val="505050"/>
                </a:solidFill>
                <a:effectLst/>
                <a:latin typeface="Arial" panose="020B0604020202020204" pitchFamily="34" charset="0"/>
                <a:cs typeface="Arial" panose="020B0604020202020204" pitchFamily="34" charset="0"/>
              </a:rPr>
              <a:t> </a:t>
            </a: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Developing and exploiting more clinically relevant animal models to optimize nano medicine properties, dosing schedules, and treatment combinations with a clinical line of sight to the target disease as it develops in patients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4)</a:t>
            </a:r>
            <a:r>
              <a:rPr kumimoji="0" lang="en-US" sz="1800" b="0" i="0" u="none" strike="noStrike" cap="none" normalizeH="0" dirty="0">
                <a:ln>
                  <a:noFill/>
                </a:ln>
                <a:solidFill>
                  <a:srgbClr val="505050"/>
                </a:solidFill>
                <a:effectLst/>
                <a:latin typeface="Arial" panose="020B0604020202020204" pitchFamily="34" charset="0"/>
                <a:cs typeface="Arial" panose="020B0604020202020204" pitchFamily="34" charset="0"/>
              </a:rPr>
              <a:t> </a:t>
            </a:r>
            <a:r>
              <a:rPr kumimoji="0" lang="en-US" sz="18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Pre-selecting patients likely to respond to nano medicine-based therapy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pic>
        <p:nvPicPr>
          <p:cNvPr id="10242" name="Picture 2" descr="Image result for patient biology and nanomedicine in cancer pati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1490"/>
            <a:ext cx="3657600" cy="243631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Image result for patient biology and nanomedicine in cancer patient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87800"/>
            <a:ext cx="6328612" cy="3470199"/>
          </a:xfrm>
          <a:prstGeom prst="rect">
            <a:avLst/>
          </a:prstGeom>
          <a:noFill/>
          <a:ln>
            <a:noFill/>
          </a:ln>
        </p:spPr>
      </p:pic>
      <p:sp>
        <p:nvSpPr>
          <p:cNvPr id="3" name="TextBox 2"/>
          <p:cNvSpPr txBox="1"/>
          <p:nvPr/>
        </p:nvSpPr>
        <p:spPr>
          <a:xfrm>
            <a:off x="6328611" y="5849878"/>
            <a:ext cx="5710990" cy="1107996"/>
          </a:xfrm>
          <a:prstGeom prst="rect">
            <a:avLst/>
          </a:prstGeom>
          <a:noFill/>
        </p:spPr>
        <p:txBody>
          <a:bodyPr wrap="square" rtlCol="0">
            <a:spAutoFit/>
          </a:bodyPr>
          <a:lstStyle/>
          <a:p>
            <a:r>
              <a:rPr lang="en-US" sz="1200" dirty="0"/>
              <a:t>Figure taken from Cancer Nanomedicine: Lessons for </a:t>
            </a:r>
            <a:r>
              <a:rPr lang="en-US" sz="1200" dirty="0" err="1"/>
              <a:t>Immuno</a:t>
            </a:r>
            <a:r>
              <a:rPr lang="en-US" sz="1200" dirty="0"/>
              <a:t>-Oncology, 2017, </a:t>
            </a:r>
            <a:r>
              <a:rPr lang="en-US" sz="1200" dirty="0">
                <a:hlinkClick r:id="rId4"/>
              </a:rPr>
              <a:t>http://www.cell.com/trends/cancer/fulltext/S2405-8033(17)30123-1</a:t>
            </a:r>
            <a:endParaRPr lang="en-US" sz="1200" dirty="0"/>
          </a:p>
          <a:p>
            <a:r>
              <a:rPr lang="en-US" sz="1200" dirty="0"/>
              <a:t>Nanomedicine in cancer therapy: Challenges, opportunities, and clinical applications</a:t>
            </a:r>
          </a:p>
          <a:p>
            <a:r>
              <a:rPr lang="en-US" sz="1200" dirty="0"/>
              <a:t>Journal of Controlled release, 200,138-157, 2015</a:t>
            </a:r>
          </a:p>
          <a:p>
            <a:endParaRPr lang="en-US" dirty="0"/>
          </a:p>
        </p:txBody>
      </p:sp>
    </p:spTree>
    <p:extLst>
      <p:ext uri="{BB962C8B-B14F-4D97-AF65-F5344CB8AC3E}">
        <p14:creationId xmlns:p14="http://schemas.microsoft.com/office/powerpoint/2010/main" val="3231015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25421"/>
          </a:xfrm>
        </p:spPr>
        <p:txBody>
          <a:bodyPr>
            <a:normAutofit fontScale="90000"/>
          </a:bodyPr>
          <a:lstStyle/>
          <a:p>
            <a:pPr algn="ctr"/>
            <a:r>
              <a:rPr lang="en-US" sz="3100" dirty="0"/>
              <a:t>Improving the successful clinical translation </a:t>
            </a:r>
            <a:br>
              <a:rPr lang="en-US" sz="3100" dirty="0"/>
            </a:br>
            <a:r>
              <a:rPr lang="en-US" sz="3100" dirty="0"/>
              <a:t>of nano medicines</a:t>
            </a:r>
          </a:p>
        </p:txBody>
      </p:sp>
      <p:sp>
        <p:nvSpPr>
          <p:cNvPr id="3" name="Content Placeholder 2"/>
          <p:cNvSpPr>
            <a:spLocks noGrp="1"/>
          </p:cNvSpPr>
          <p:nvPr>
            <p:ph idx="1"/>
          </p:nvPr>
        </p:nvSpPr>
        <p:spPr>
          <a:xfrm>
            <a:off x="8694820" y="1825625"/>
            <a:ext cx="2658979" cy="4351338"/>
          </a:xfrm>
        </p:spPr>
        <p:txBody>
          <a:bodyPr/>
          <a:lstStyle/>
          <a:p>
            <a:endParaRPr lang="en-US" dirty="0"/>
          </a:p>
        </p:txBody>
      </p:sp>
      <p:pic>
        <p:nvPicPr>
          <p:cNvPr id="8194" name="Picture 2" descr="https://ars.els-cdn.com/content/image/1-s2.0-S0169409X16301351-gr1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87" y="751259"/>
            <a:ext cx="11664563" cy="550244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56147" y="6253701"/>
            <a:ext cx="12135853" cy="646331"/>
          </a:xfrm>
          <a:prstGeom prst="rect">
            <a:avLst/>
          </a:prstGeom>
        </p:spPr>
        <p:txBody>
          <a:bodyPr wrap="square">
            <a:spAutoFit/>
          </a:bodyPr>
          <a:lstStyle/>
          <a:p>
            <a:r>
              <a:rPr lang="en-US" dirty="0"/>
              <a:t>Challenges and strategies in anti-cancer nano-medicine development: An industry perspective,  </a:t>
            </a:r>
          </a:p>
          <a:p>
            <a:r>
              <a:rPr lang="en-US" dirty="0"/>
              <a:t>JI Hare et al, Advanced Drug Delivery reviews , 208, 25-38, 2017 </a:t>
            </a:r>
          </a:p>
        </p:txBody>
      </p:sp>
    </p:spTree>
    <p:extLst>
      <p:ext uri="{BB962C8B-B14F-4D97-AF65-F5344CB8AC3E}">
        <p14:creationId xmlns:p14="http://schemas.microsoft.com/office/powerpoint/2010/main" val="2978819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53800" cy="541324"/>
          </a:xfrm>
        </p:spPr>
        <p:txBody>
          <a:bodyPr>
            <a:normAutofit fontScale="90000"/>
          </a:bodyPr>
          <a:lstStyle/>
          <a:p>
            <a:r>
              <a:rPr lang="en-US" dirty="0"/>
              <a:t>Possible approaches for drug delivery to the tumors </a:t>
            </a:r>
          </a:p>
        </p:txBody>
      </p:sp>
      <p:pic>
        <p:nvPicPr>
          <p:cNvPr id="4" name="Content Placeholder 3" descr="An external file that holds a picture, illustration, etc.&#10;Object name is nihms661157f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8864" y="729916"/>
            <a:ext cx="8881607" cy="4468479"/>
          </a:xfrm>
          <a:prstGeom prst="rect">
            <a:avLst/>
          </a:prstGeom>
          <a:noFill/>
          <a:ln>
            <a:noFill/>
          </a:ln>
        </p:spPr>
      </p:pic>
      <p:sp>
        <p:nvSpPr>
          <p:cNvPr id="5" name="TextBox 4"/>
          <p:cNvSpPr txBox="1"/>
          <p:nvPr/>
        </p:nvSpPr>
        <p:spPr>
          <a:xfrm>
            <a:off x="954505" y="5350042"/>
            <a:ext cx="9705474" cy="369332"/>
          </a:xfrm>
          <a:prstGeom prst="rect">
            <a:avLst/>
          </a:prstGeom>
          <a:noFill/>
        </p:spPr>
        <p:txBody>
          <a:bodyPr wrap="square" rtlCol="0">
            <a:spAutoFit/>
          </a:bodyPr>
          <a:lstStyle/>
          <a:p>
            <a:r>
              <a:rPr lang="en-US" dirty="0"/>
              <a:t>Schematic representation of </a:t>
            </a:r>
            <a:r>
              <a:rPr lang="en-US" b="1" dirty="0"/>
              <a:t>Passive targeting, active targeting, and combinatorial delivery</a:t>
            </a:r>
            <a:endParaRPr lang="en-US" dirty="0"/>
          </a:p>
        </p:txBody>
      </p:sp>
      <p:sp>
        <p:nvSpPr>
          <p:cNvPr id="6" name="TextBox 5"/>
          <p:cNvSpPr txBox="1"/>
          <p:nvPr/>
        </p:nvSpPr>
        <p:spPr>
          <a:xfrm>
            <a:off x="0" y="5999747"/>
            <a:ext cx="11606463" cy="923330"/>
          </a:xfrm>
          <a:prstGeom prst="rect">
            <a:avLst/>
          </a:prstGeom>
          <a:noFill/>
        </p:spPr>
        <p:txBody>
          <a:bodyPr wrap="square" rtlCol="0">
            <a:spAutoFit/>
          </a:bodyPr>
          <a:lstStyle/>
          <a:p>
            <a:r>
              <a:rPr lang="en-US" b="1" dirty="0"/>
              <a:t>Cancer Nanomedicine: From Targeted Delivery to Combination Therapy, </a:t>
            </a:r>
            <a:r>
              <a:rPr lang="en-US" dirty="0"/>
              <a:t>Xiaoyang Xu, William Ho, </a:t>
            </a:r>
            <a:r>
              <a:rPr lang="en-US" dirty="0" err="1"/>
              <a:t>Xueqing</a:t>
            </a:r>
            <a:r>
              <a:rPr lang="en-US" dirty="0"/>
              <a:t> Zhang, Nicolas </a:t>
            </a:r>
            <a:r>
              <a:rPr lang="en-US" dirty="0" err="1"/>
              <a:t>Bertrandand</a:t>
            </a:r>
            <a:r>
              <a:rPr lang="en-US" dirty="0"/>
              <a:t> </a:t>
            </a:r>
            <a:r>
              <a:rPr lang="en-US" dirty="0" err="1"/>
              <a:t>Omid</a:t>
            </a:r>
            <a:r>
              <a:rPr lang="en-US" dirty="0"/>
              <a:t> </a:t>
            </a:r>
            <a:r>
              <a:rPr lang="en-US" dirty="0" err="1"/>
              <a:t>Farokhzad</a:t>
            </a:r>
            <a:r>
              <a:rPr lang="en-US" dirty="0"/>
              <a:t>,</a:t>
            </a:r>
            <a:r>
              <a:rPr lang="en-US" baseline="30000" dirty="0"/>
              <a:t>  </a:t>
            </a:r>
            <a:r>
              <a:rPr lang="en-US" dirty="0"/>
              <a:t>Trends </a:t>
            </a:r>
            <a:r>
              <a:rPr lang="en-US" dirty="0" err="1"/>
              <a:t>Mol</a:t>
            </a:r>
            <a:r>
              <a:rPr lang="en-US" dirty="0"/>
              <a:t> Med. 2015 Apr; 21(4): 223–232</a:t>
            </a:r>
          </a:p>
          <a:p>
            <a:endParaRPr lang="en-US" dirty="0"/>
          </a:p>
        </p:txBody>
      </p:sp>
    </p:spTree>
    <p:extLst>
      <p:ext uri="{BB962C8B-B14F-4D97-AF65-F5344CB8AC3E}">
        <p14:creationId xmlns:p14="http://schemas.microsoft.com/office/powerpoint/2010/main" val="268736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325"/>
            <a:ext cx="10515600" cy="461043"/>
          </a:xfrm>
        </p:spPr>
        <p:txBody>
          <a:bodyPr>
            <a:normAutofit fontScale="90000"/>
          </a:bodyPr>
          <a:lstStyle/>
          <a:p>
            <a:r>
              <a:rPr lang="en-US" dirty="0"/>
              <a:t>Antibody functionalization and visualization</a:t>
            </a:r>
          </a:p>
        </p:txBody>
      </p:sp>
      <p:sp>
        <p:nvSpPr>
          <p:cNvPr id="4" name="Content Placeholder 3"/>
          <p:cNvSpPr>
            <a:spLocks noGrp="1"/>
          </p:cNvSpPr>
          <p:nvPr>
            <p:ph idx="1"/>
          </p:nvPr>
        </p:nvSpPr>
        <p:spPr>
          <a:xfrm>
            <a:off x="6440905" y="1051121"/>
            <a:ext cx="5662864" cy="4351338"/>
          </a:xfrm>
        </p:spPr>
        <p:txBody>
          <a:bodyPr>
            <a:normAutofit fontScale="92500" lnSpcReduction="20000"/>
          </a:bodyPr>
          <a:lstStyle/>
          <a:p>
            <a:r>
              <a:rPr lang="en-US" dirty="0"/>
              <a:t>(a) Antibodies conjugated to the NP surface through “click” chemistry. </a:t>
            </a:r>
          </a:p>
          <a:p>
            <a:r>
              <a:rPr lang="en-US" dirty="0"/>
              <a:t>(b) Cells that express the complementary antigen are blue and show </a:t>
            </a:r>
            <a:r>
              <a:rPr lang="en-US" dirty="0" err="1"/>
              <a:t>Ab</a:t>
            </a:r>
            <a:r>
              <a:rPr lang="en-US" dirty="0"/>
              <a:t>-facilitated binding of targeted NPs. Cells that do not express the complementary antigen are green with no NP binding. </a:t>
            </a:r>
          </a:p>
          <a:p>
            <a:r>
              <a:rPr lang="en-US" dirty="0"/>
              <a:t>(c) Fluorescence microscopy images of huA33 </a:t>
            </a:r>
            <a:r>
              <a:rPr lang="en-US" dirty="0" err="1"/>
              <a:t>mAbAz</a:t>
            </a:r>
            <a:r>
              <a:rPr lang="en-US" dirty="0"/>
              <a:t> functionalized nanocapsules with </a:t>
            </a:r>
          </a:p>
          <a:p>
            <a:r>
              <a:rPr lang="en-US" dirty="0"/>
              <a:t>(i) the antibody labeled with AF647 (red), or (ii) antibody labeled with AF488 (green), </a:t>
            </a:r>
          </a:p>
          <a:p>
            <a:r>
              <a:rPr lang="en-US" dirty="0"/>
              <a:t>(iii) bright field, and </a:t>
            </a:r>
          </a:p>
          <a:p>
            <a:r>
              <a:rPr lang="en-US" dirty="0"/>
              <a:t>(iv) overlay images. Adapted with permission from </a:t>
            </a:r>
          </a:p>
          <a:p>
            <a:endParaRPr lang="en-US" dirty="0"/>
          </a:p>
        </p:txBody>
      </p:sp>
      <p:pic>
        <p:nvPicPr>
          <p:cNvPr id="6" name="Picture 5" descr="An external file that holds a picture, illustration, etc.&#10;Object name is nihms661157f4.jpg"/>
          <p:cNvPicPr/>
          <p:nvPr/>
        </p:nvPicPr>
        <p:blipFill>
          <a:blip r:embed="rId2">
            <a:extLst>
              <a:ext uri="{28A0092B-C50C-407E-A947-70E740481C1C}">
                <a14:useLocalDpi xmlns:a14="http://schemas.microsoft.com/office/drawing/2010/main" val="0"/>
              </a:ext>
            </a:extLst>
          </a:blip>
          <a:srcRect/>
          <a:stretch>
            <a:fillRect/>
          </a:stretch>
        </p:blipFill>
        <p:spPr bwMode="auto">
          <a:xfrm>
            <a:off x="-6016" y="856381"/>
            <a:ext cx="6248400" cy="4782419"/>
          </a:xfrm>
          <a:prstGeom prst="rect">
            <a:avLst/>
          </a:prstGeom>
          <a:noFill/>
          <a:ln>
            <a:noFill/>
          </a:ln>
        </p:spPr>
      </p:pic>
      <p:sp>
        <p:nvSpPr>
          <p:cNvPr id="7" name="Rectangle 6"/>
          <p:cNvSpPr/>
          <p:nvPr/>
        </p:nvSpPr>
        <p:spPr>
          <a:xfrm>
            <a:off x="-6016" y="5650647"/>
            <a:ext cx="12280232" cy="646331"/>
          </a:xfrm>
          <a:prstGeom prst="rect">
            <a:avLst/>
          </a:prstGeom>
        </p:spPr>
        <p:txBody>
          <a:bodyPr wrap="square">
            <a:spAutoFit/>
          </a:bodyPr>
          <a:lstStyle/>
          <a:p>
            <a:r>
              <a:rPr lang="en-US" b="1" dirty="0"/>
              <a:t>Cancer Nanomedicine: From Targeted Delivery to Combination Therapy, </a:t>
            </a:r>
            <a:r>
              <a:rPr lang="en-US" dirty="0"/>
              <a:t>Xiaoyang Xu, William Ho, </a:t>
            </a:r>
            <a:r>
              <a:rPr lang="en-US" dirty="0" err="1"/>
              <a:t>Xueqing</a:t>
            </a:r>
            <a:r>
              <a:rPr lang="en-US" dirty="0"/>
              <a:t> Zhang, Nicolas </a:t>
            </a:r>
            <a:r>
              <a:rPr lang="en-US" dirty="0" err="1"/>
              <a:t>Bertrandand</a:t>
            </a:r>
            <a:r>
              <a:rPr lang="en-US" dirty="0"/>
              <a:t> </a:t>
            </a:r>
            <a:r>
              <a:rPr lang="en-US" dirty="0" err="1"/>
              <a:t>Omid</a:t>
            </a:r>
            <a:r>
              <a:rPr lang="en-US" dirty="0"/>
              <a:t> </a:t>
            </a:r>
            <a:r>
              <a:rPr lang="en-US" dirty="0" err="1"/>
              <a:t>Farokhzad</a:t>
            </a:r>
            <a:r>
              <a:rPr lang="en-US" dirty="0"/>
              <a:t>,</a:t>
            </a:r>
            <a:r>
              <a:rPr lang="en-US" baseline="30000" dirty="0"/>
              <a:t>  </a:t>
            </a:r>
            <a:r>
              <a:rPr lang="en-US" dirty="0"/>
              <a:t>Trends </a:t>
            </a:r>
            <a:r>
              <a:rPr lang="en-US" dirty="0" err="1"/>
              <a:t>Mol</a:t>
            </a:r>
            <a:r>
              <a:rPr lang="en-US" dirty="0"/>
              <a:t> Med. 2015 Apr; 21(4): 223–232</a:t>
            </a:r>
          </a:p>
        </p:txBody>
      </p:sp>
    </p:spTree>
    <p:extLst>
      <p:ext uri="{BB962C8B-B14F-4D97-AF65-F5344CB8AC3E}">
        <p14:creationId xmlns:p14="http://schemas.microsoft.com/office/powerpoint/2010/main" val="81434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247566"/>
            <a:ext cx="9603275" cy="606095"/>
          </a:xfrm>
        </p:spPr>
        <p:txBody>
          <a:bodyPr/>
          <a:lstStyle/>
          <a:p>
            <a:r>
              <a:rPr lang="en-US" dirty="0"/>
              <a:t>Value based Oncology care </a:t>
            </a:r>
          </a:p>
        </p:txBody>
      </p:sp>
      <p:sp>
        <p:nvSpPr>
          <p:cNvPr id="3" name="Content Placeholder 2"/>
          <p:cNvSpPr>
            <a:spLocks noGrp="1"/>
          </p:cNvSpPr>
          <p:nvPr>
            <p:ph idx="1"/>
          </p:nvPr>
        </p:nvSpPr>
        <p:spPr>
          <a:xfrm>
            <a:off x="4264429" y="997543"/>
            <a:ext cx="7927571" cy="3450613"/>
          </a:xfrm>
        </p:spPr>
        <p:txBody>
          <a:bodyPr>
            <a:noAutofit/>
          </a:bodyPr>
          <a:lstStyle/>
          <a:p>
            <a:r>
              <a:rPr lang="en-US" sz="2400" dirty="0"/>
              <a:t>Oncology practices are facing new challenges in an evolving healthcare landscape including the transition to value-based care, policy and reimbursement changes and increasing financial pressure.</a:t>
            </a:r>
          </a:p>
          <a:p>
            <a:r>
              <a:rPr lang="en-US" sz="2400" dirty="0"/>
              <a:t>Under value-based payment models, such as the Oncology Care Model (OCM), oncology practices are challenged to manage costs while continuing to deliver high-quality care.</a:t>
            </a:r>
          </a:p>
          <a:p>
            <a:r>
              <a:rPr lang="en-US" sz="2400" dirty="0"/>
              <a:t>Practices participating in OCM or preparing for the Oncology Care First (OCF) model are seeking new solutions that can help them optimize their practice and succeed in value-based reimbursement models.</a:t>
            </a:r>
          </a:p>
        </p:txBody>
      </p:sp>
      <p:pic>
        <p:nvPicPr>
          <p:cNvPr id="5" name="Picture 4" descr="What Are the Cancer Signs Symptoms, Tests, and Treatments? | Everyday Health"/>
          <p:cNvPicPr/>
          <p:nvPr/>
        </p:nvPicPr>
        <p:blipFill>
          <a:blip r:embed="rId2">
            <a:extLst>
              <a:ext uri="{28A0092B-C50C-407E-A947-70E740481C1C}">
                <a14:useLocalDpi xmlns:a14="http://schemas.microsoft.com/office/drawing/2010/main" val="0"/>
              </a:ext>
            </a:extLst>
          </a:blip>
          <a:srcRect/>
          <a:stretch>
            <a:fillRect/>
          </a:stretch>
        </p:blipFill>
        <p:spPr bwMode="auto">
          <a:xfrm>
            <a:off x="171363" y="2087014"/>
            <a:ext cx="3686175" cy="2983230"/>
          </a:xfrm>
          <a:prstGeom prst="rect">
            <a:avLst/>
          </a:prstGeom>
          <a:noFill/>
          <a:ln>
            <a:noFill/>
          </a:ln>
        </p:spPr>
      </p:pic>
      <p:sp>
        <p:nvSpPr>
          <p:cNvPr id="6" name="TextBox 5"/>
          <p:cNvSpPr txBox="1"/>
          <p:nvPr/>
        </p:nvSpPr>
        <p:spPr>
          <a:xfrm>
            <a:off x="0" y="5214126"/>
            <a:ext cx="4547338" cy="646331"/>
          </a:xfrm>
          <a:prstGeom prst="rect">
            <a:avLst/>
          </a:prstGeom>
          <a:noFill/>
        </p:spPr>
        <p:txBody>
          <a:bodyPr wrap="square" rtlCol="0">
            <a:spAutoFit/>
          </a:bodyPr>
          <a:lstStyle/>
          <a:p>
            <a:r>
              <a:rPr lang="en-US" dirty="0"/>
              <a:t>Figure taken from </a:t>
            </a:r>
          </a:p>
          <a:p>
            <a:r>
              <a:rPr lang="en-US" dirty="0"/>
              <a:t>https://www.everydayhealth.com/cancer/guide/</a:t>
            </a:r>
          </a:p>
        </p:txBody>
      </p:sp>
    </p:spTree>
    <p:extLst>
      <p:ext uri="{BB962C8B-B14F-4D97-AF65-F5344CB8AC3E}">
        <p14:creationId xmlns:p14="http://schemas.microsoft.com/office/powerpoint/2010/main" val="2741763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33663"/>
          </a:xfrm>
        </p:spPr>
        <p:txBody>
          <a:bodyPr>
            <a:normAutofit/>
          </a:bodyPr>
          <a:lstStyle/>
          <a:p>
            <a:r>
              <a:rPr lang="en-US" dirty="0"/>
              <a:t>Recent trends in Cancer Therapy</a:t>
            </a:r>
          </a:p>
        </p:txBody>
      </p:sp>
      <p:graphicFrame>
        <p:nvGraphicFramePr>
          <p:cNvPr id="4" name="Content Placeholder 3"/>
          <p:cNvGraphicFramePr>
            <a:graphicFrameLocks noGrp="1"/>
          </p:cNvGraphicFramePr>
          <p:nvPr>
            <p:ph idx="1"/>
          </p:nvPr>
        </p:nvGraphicFramePr>
        <p:xfrm>
          <a:off x="1" y="633663"/>
          <a:ext cx="12103767" cy="5743074"/>
        </p:xfrm>
        <a:graphic>
          <a:graphicData uri="http://schemas.openxmlformats.org/drawingml/2006/table">
            <a:tbl>
              <a:tblPr firstRow="1" firstCol="1" bandRow="1">
                <a:tableStyleId>{5C22544A-7EE6-4342-B048-85BDC9FD1C3A}</a:tableStyleId>
              </a:tblPr>
              <a:tblGrid>
                <a:gridCol w="4034589">
                  <a:extLst>
                    <a:ext uri="{9D8B030D-6E8A-4147-A177-3AD203B41FA5}">
                      <a16:colId xmlns:a16="http://schemas.microsoft.com/office/drawing/2014/main" val="20000"/>
                    </a:ext>
                  </a:extLst>
                </a:gridCol>
                <a:gridCol w="4034589">
                  <a:extLst>
                    <a:ext uri="{9D8B030D-6E8A-4147-A177-3AD203B41FA5}">
                      <a16:colId xmlns:a16="http://schemas.microsoft.com/office/drawing/2014/main" val="20001"/>
                    </a:ext>
                  </a:extLst>
                </a:gridCol>
                <a:gridCol w="4034589">
                  <a:extLst>
                    <a:ext uri="{9D8B030D-6E8A-4147-A177-3AD203B41FA5}">
                      <a16:colId xmlns:a16="http://schemas.microsoft.com/office/drawing/2014/main" val="20002"/>
                    </a:ext>
                  </a:extLst>
                </a:gridCol>
              </a:tblGrid>
              <a:tr h="458672">
                <a:tc>
                  <a:txBody>
                    <a:bodyPr/>
                    <a:lstStyle/>
                    <a:p>
                      <a:pPr marL="0" marR="0" indent="0" algn="ctr">
                        <a:lnSpc>
                          <a:spcPct val="115000"/>
                        </a:lnSpc>
                        <a:spcBef>
                          <a:spcPts val="0"/>
                        </a:spcBef>
                        <a:spcAft>
                          <a:spcPts val="0"/>
                        </a:spcAft>
                      </a:pPr>
                      <a:r>
                        <a:rPr lang="en-US" sz="1400" dirty="0">
                          <a:effectLst/>
                        </a:rPr>
                        <a:t>Applications</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tc>
                  <a:txBody>
                    <a:bodyPr/>
                    <a:lstStyle/>
                    <a:p>
                      <a:pPr marL="0" marR="0" indent="0" algn="ctr">
                        <a:lnSpc>
                          <a:spcPct val="115000"/>
                        </a:lnSpc>
                        <a:spcBef>
                          <a:spcPts val="0"/>
                        </a:spcBef>
                        <a:spcAft>
                          <a:spcPts val="0"/>
                        </a:spcAft>
                      </a:pPr>
                      <a:r>
                        <a:rPr lang="en-US" sz="1400" dirty="0">
                          <a:effectLst/>
                        </a:rPr>
                        <a:t>Without use of Nanotechnology</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tc>
                  <a:txBody>
                    <a:bodyPr/>
                    <a:lstStyle/>
                    <a:p>
                      <a:pPr marL="0" marR="0" indent="0" algn="ctr">
                        <a:lnSpc>
                          <a:spcPct val="115000"/>
                        </a:lnSpc>
                        <a:spcBef>
                          <a:spcPts val="0"/>
                        </a:spcBef>
                        <a:spcAft>
                          <a:spcPts val="0"/>
                        </a:spcAft>
                      </a:pPr>
                      <a:r>
                        <a:rPr lang="en-US" sz="1400">
                          <a:effectLst/>
                        </a:rPr>
                        <a:t>With use of Nanotechnology</a:t>
                      </a:r>
                      <a:endParaRPr lang="en-US" sz="140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extLst>
                  <a:ext uri="{0D108BD9-81ED-4DB2-BD59-A6C34878D82A}">
                    <a16:rowId xmlns:a16="http://schemas.microsoft.com/office/drawing/2014/main" val="10000"/>
                  </a:ext>
                </a:extLst>
              </a:tr>
              <a:tr h="1578026">
                <a:tc>
                  <a:txBody>
                    <a:bodyPr/>
                    <a:lstStyle/>
                    <a:p>
                      <a:pPr marL="0" marR="0" indent="0" algn="ctr">
                        <a:lnSpc>
                          <a:spcPct val="115000"/>
                        </a:lnSpc>
                        <a:spcBef>
                          <a:spcPts val="0"/>
                        </a:spcBef>
                        <a:spcAft>
                          <a:spcPts val="0"/>
                        </a:spcAft>
                      </a:pPr>
                      <a:r>
                        <a:rPr lang="en-US" sz="1400" dirty="0">
                          <a:effectLst/>
                        </a:rPr>
                        <a:t>Diagnosis</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nchor="ctr"/>
                </a:tc>
                <a:tc>
                  <a:txBody>
                    <a:bodyPr/>
                    <a:lstStyle/>
                    <a:p>
                      <a:pPr marL="0" marR="0" indent="0" algn="ctr">
                        <a:lnSpc>
                          <a:spcPct val="101000"/>
                        </a:lnSpc>
                        <a:spcBef>
                          <a:spcPts val="0"/>
                        </a:spcBef>
                        <a:spcAft>
                          <a:spcPts val="700"/>
                        </a:spcAft>
                      </a:pPr>
                      <a:r>
                        <a:rPr lang="en-US" sz="1400" dirty="0">
                          <a:effectLst/>
                        </a:rPr>
                        <a:t>FNAC, biopsy, FISH, immune </a:t>
                      </a:r>
                      <a:r>
                        <a:rPr lang="en-US" sz="1400" dirty="0" err="1">
                          <a:effectLst/>
                        </a:rPr>
                        <a:t>histo</a:t>
                      </a:r>
                      <a:r>
                        <a:rPr lang="en-US" sz="1400" dirty="0">
                          <a:effectLst/>
                        </a:rPr>
                        <a:t> chemistry used for diagnosis.</a:t>
                      </a:r>
                    </a:p>
                    <a:p>
                      <a:pPr marL="0" marR="0" indent="0" algn="ctr">
                        <a:lnSpc>
                          <a:spcPct val="117000"/>
                        </a:lnSpc>
                        <a:spcBef>
                          <a:spcPts val="0"/>
                        </a:spcBef>
                        <a:spcAft>
                          <a:spcPts val="700"/>
                        </a:spcAft>
                      </a:pPr>
                      <a:r>
                        <a:rPr lang="en-US" sz="1400" dirty="0">
                          <a:effectLst/>
                        </a:rPr>
                        <a:t>Early detection is not possible</a:t>
                      </a:r>
                    </a:p>
                    <a:p>
                      <a:pPr marL="0" marR="0" indent="0" algn="ctr">
                        <a:lnSpc>
                          <a:spcPct val="117000"/>
                        </a:lnSpc>
                        <a:spcBef>
                          <a:spcPts val="0"/>
                        </a:spcBef>
                        <a:spcAft>
                          <a:spcPts val="700"/>
                        </a:spcAft>
                      </a:pPr>
                      <a:r>
                        <a:rPr lang="en-US" sz="1400" dirty="0">
                          <a:effectLst/>
                        </a:rPr>
                        <a:t>Only in vitro detection is possible</a:t>
                      </a:r>
                    </a:p>
                    <a:p>
                      <a:pPr marL="0" marR="0" indent="0" algn="ctr">
                        <a:lnSpc>
                          <a:spcPct val="115000"/>
                        </a:lnSpc>
                        <a:spcBef>
                          <a:spcPts val="0"/>
                        </a:spcBef>
                        <a:spcAft>
                          <a:spcPts val="0"/>
                        </a:spcAft>
                      </a:pPr>
                      <a:r>
                        <a:rPr lang="en-US" sz="1400" dirty="0">
                          <a:effectLst/>
                        </a:rPr>
                        <a:t>Real time detection is not possible</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tc>
                  <a:txBody>
                    <a:bodyPr/>
                    <a:lstStyle/>
                    <a:p>
                      <a:pPr marL="0" marR="0" indent="0" algn="ctr">
                        <a:lnSpc>
                          <a:spcPct val="101000"/>
                        </a:lnSpc>
                        <a:spcBef>
                          <a:spcPts val="0"/>
                        </a:spcBef>
                        <a:spcAft>
                          <a:spcPts val="700"/>
                        </a:spcAft>
                      </a:pPr>
                      <a:r>
                        <a:rPr lang="en-US" sz="1400" dirty="0">
                          <a:effectLst/>
                        </a:rPr>
                        <a:t>Quantum dots and </a:t>
                      </a:r>
                      <a:r>
                        <a:rPr lang="en-US" sz="1400" dirty="0" err="1">
                          <a:effectLst/>
                        </a:rPr>
                        <a:t>raman</a:t>
                      </a:r>
                      <a:r>
                        <a:rPr lang="en-US" sz="1400" dirty="0">
                          <a:effectLst/>
                        </a:rPr>
                        <a:t> probe can be used for diagnosis</a:t>
                      </a:r>
                    </a:p>
                    <a:p>
                      <a:pPr marL="0" marR="0" indent="0" algn="ctr">
                        <a:lnSpc>
                          <a:spcPct val="117000"/>
                        </a:lnSpc>
                        <a:spcBef>
                          <a:spcPts val="0"/>
                        </a:spcBef>
                        <a:spcAft>
                          <a:spcPts val="700"/>
                        </a:spcAft>
                      </a:pPr>
                      <a:r>
                        <a:rPr lang="en-US" sz="1400" dirty="0">
                          <a:effectLst/>
                        </a:rPr>
                        <a:t>Early detection is possible</a:t>
                      </a:r>
                    </a:p>
                    <a:p>
                      <a:pPr marL="0" marR="0" indent="0" algn="ctr">
                        <a:lnSpc>
                          <a:spcPct val="117000"/>
                        </a:lnSpc>
                        <a:spcBef>
                          <a:spcPts val="0"/>
                        </a:spcBef>
                        <a:spcAft>
                          <a:spcPts val="700"/>
                        </a:spcAft>
                      </a:pPr>
                      <a:r>
                        <a:rPr lang="en-US" sz="1400" dirty="0">
                          <a:effectLst/>
                        </a:rPr>
                        <a:t>In vitro and in vivo detection is possible</a:t>
                      </a:r>
                    </a:p>
                    <a:p>
                      <a:pPr marL="0" marR="0" indent="0" algn="ctr">
                        <a:lnSpc>
                          <a:spcPct val="115000"/>
                        </a:lnSpc>
                        <a:spcBef>
                          <a:spcPts val="0"/>
                        </a:spcBef>
                        <a:spcAft>
                          <a:spcPts val="0"/>
                        </a:spcAft>
                      </a:pPr>
                      <a:r>
                        <a:rPr lang="en-US" sz="1400" dirty="0">
                          <a:effectLst/>
                        </a:rPr>
                        <a:t>Real time detection is also possible</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extLst>
                  <a:ext uri="{0D108BD9-81ED-4DB2-BD59-A6C34878D82A}">
                    <a16:rowId xmlns:a16="http://schemas.microsoft.com/office/drawing/2014/main" val="10001"/>
                  </a:ext>
                </a:extLst>
              </a:tr>
              <a:tr h="1847363">
                <a:tc>
                  <a:txBody>
                    <a:bodyPr/>
                    <a:lstStyle/>
                    <a:p>
                      <a:pPr marL="0" marR="0" indent="0" algn="ctr">
                        <a:lnSpc>
                          <a:spcPct val="115000"/>
                        </a:lnSpc>
                        <a:spcBef>
                          <a:spcPts val="0"/>
                        </a:spcBef>
                        <a:spcAft>
                          <a:spcPts val="0"/>
                        </a:spcAft>
                      </a:pPr>
                      <a:r>
                        <a:rPr lang="en-US" sz="1400">
                          <a:effectLst/>
                        </a:rPr>
                        <a:t>Imaging</a:t>
                      </a:r>
                      <a:endParaRPr lang="en-US" sz="140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nchor="ctr"/>
                </a:tc>
                <a:tc>
                  <a:txBody>
                    <a:bodyPr/>
                    <a:lstStyle/>
                    <a:p>
                      <a:pPr marL="0" marR="0" indent="0" algn="ctr">
                        <a:lnSpc>
                          <a:spcPct val="101000"/>
                        </a:lnSpc>
                        <a:spcBef>
                          <a:spcPts val="0"/>
                        </a:spcBef>
                        <a:spcAft>
                          <a:spcPts val="700"/>
                        </a:spcAft>
                      </a:pPr>
                      <a:r>
                        <a:rPr lang="en-US" sz="1400" dirty="0">
                          <a:effectLst/>
                        </a:rPr>
                        <a:t>X-ray, CT scan, MRI,PET scan, isotopes can is used</a:t>
                      </a:r>
                    </a:p>
                    <a:p>
                      <a:pPr marL="0" marR="0" indent="0" algn="ctr">
                        <a:lnSpc>
                          <a:spcPct val="115000"/>
                        </a:lnSpc>
                        <a:spcBef>
                          <a:spcPts val="0"/>
                        </a:spcBef>
                        <a:spcAft>
                          <a:spcPts val="0"/>
                        </a:spcAft>
                      </a:pPr>
                      <a:r>
                        <a:rPr lang="en-US" sz="1400" dirty="0">
                          <a:effectLst/>
                        </a:rPr>
                        <a:t>Ultrasonography is used</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nchor="ctr"/>
                </a:tc>
                <a:tc>
                  <a:txBody>
                    <a:bodyPr/>
                    <a:lstStyle/>
                    <a:p>
                      <a:pPr marL="0" marR="0" indent="0" algn="ctr">
                        <a:lnSpc>
                          <a:spcPct val="117000"/>
                        </a:lnSpc>
                        <a:spcBef>
                          <a:spcPts val="0"/>
                        </a:spcBef>
                        <a:spcAft>
                          <a:spcPts val="700"/>
                        </a:spcAft>
                      </a:pPr>
                      <a:r>
                        <a:rPr lang="en-US" sz="1400" dirty="0">
                          <a:effectLst/>
                        </a:rPr>
                        <a:t>Quantum dots can be used</a:t>
                      </a:r>
                    </a:p>
                    <a:p>
                      <a:pPr marL="0" marR="0" indent="0" algn="ctr">
                        <a:lnSpc>
                          <a:spcPct val="117000"/>
                        </a:lnSpc>
                        <a:spcBef>
                          <a:spcPts val="0"/>
                        </a:spcBef>
                        <a:spcAft>
                          <a:spcPts val="700"/>
                        </a:spcAft>
                      </a:pPr>
                      <a:r>
                        <a:rPr lang="en-US" sz="1400" dirty="0">
                          <a:effectLst/>
                        </a:rPr>
                        <a:t>UCM ultrasonography can be used</a:t>
                      </a:r>
                    </a:p>
                    <a:p>
                      <a:pPr marL="0" marR="0" indent="0" algn="ctr">
                        <a:lnSpc>
                          <a:spcPct val="101000"/>
                        </a:lnSpc>
                        <a:spcBef>
                          <a:spcPts val="0"/>
                        </a:spcBef>
                        <a:spcAft>
                          <a:spcPts val="700"/>
                        </a:spcAft>
                      </a:pPr>
                      <a:r>
                        <a:rPr lang="en-US" sz="1400" dirty="0">
                          <a:effectLst/>
                        </a:rPr>
                        <a:t>Very early detection of neo vascularization is possible</a:t>
                      </a:r>
                    </a:p>
                    <a:p>
                      <a:pPr marL="0" marR="0" indent="0" algn="ctr">
                        <a:lnSpc>
                          <a:spcPct val="115000"/>
                        </a:lnSpc>
                        <a:spcBef>
                          <a:spcPts val="0"/>
                        </a:spcBef>
                        <a:spcAft>
                          <a:spcPts val="0"/>
                        </a:spcAft>
                      </a:pPr>
                      <a:r>
                        <a:rPr lang="en-US" sz="1400" dirty="0">
                          <a:effectLst/>
                        </a:rPr>
                        <a:t>Imaging, targeting, delivering and monitoring is possible</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extLst>
                  <a:ext uri="{0D108BD9-81ED-4DB2-BD59-A6C34878D82A}">
                    <a16:rowId xmlns:a16="http://schemas.microsoft.com/office/drawing/2014/main" val="10002"/>
                  </a:ext>
                </a:extLst>
              </a:tr>
              <a:tr h="570085">
                <a:tc>
                  <a:txBody>
                    <a:bodyPr/>
                    <a:lstStyle/>
                    <a:p>
                      <a:pPr marL="0" marR="0" indent="0" algn="ctr">
                        <a:lnSpc>
                          <a:spcPct val="115000"/>
                        </a:lnSpc>
                        <a:spcBef>
                          <a:spcPts val="0"/>
                        </a:spcBef>
                        <a:spcAft>
                          <a:spcPts val="0"/>
                        </a:spcAft>
                      </a:pPr>
                      <a:r>
                        <a:rPr lang="en-US" sz="1400">
                          <a:effectLst/>
                        </a:rPr>
                        <a:t>Early detection of cancer</a:t>
                      </a:r>
                      <a:endParaRPr lang="en-US" sz="140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nchor="ctr"/>
                </a:tc>
                <a:tc>
                  <a:txBody>
                    <a:bodyPr/>
                    <a:lstStyle/>
                    <a:p>
                      <a:pPr marL="0" marR="0" indent="0" algn="ctr">
                        <a:lnSpc>
                          <a:spcPct val="115000"/>
                        </a:lnSpc>
                        <a:spcBef>
                          <a:spcPts val="0"/>
                        </a:spcBef>
                        <a:spcAft>
                          <a:spcPts val="0"/>
                        </a:spcAft>
                      </a:pPr>
                      <a:r>
                        <a:rPr lang="en-US" sz="1400">
                          <a:effectLst/>
                        </a:rPr>
                        <a:t>Cytology, FNAC and biopsy is used</a:t>
                      </a:r>
                      <a:endParaRPr lang="en-US" sz="140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nchor="ctr"/>
                </a:tc>
                <a:tc>
                  <a:txBody>
                    <a:bodyPr/>
                    <a:lstStyle/>
                    <a:p>
                      <a:pPr marL="48895" marR="48895" indent="0" algn="ctr">
                        <a:lnSpc>
                          <a:spcPct val="115000"/>
                        </a:lnSpc>
                        <a:spcBef>
                          <a:spcPts val="0"/>
                        </a:spcBef>
                        <a:spcAft>
                          <a:spcPts val="0"/>
                        </a:spcAft>
                      </a:pPr>
                      <a:r>
                        <a:rPr lang="en-US" sz="1400" dirty="0">
                          <a:effectLst/>
                        </a:rPr>
                        <a:t>Vital optical imaging is possible Inexpensive mass screening is possible</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extLst>
                  <a:ext uri="{0D108BD9-81ED-4DB2-BD59-A6C34878D82A}">
                    <a16:rowId xmlns:a16="http://schemas.microsoft.com/office/drawing/2014/main" val="10003"/>
                  </a:ext>
                </a:extLst>
              </a:tr>
              <a:tr h="1288928">
                <a:tc>
                  <a:txBody>
                    <a:bodyPr/>
                    <a:lstStyle/>
                    <a:p>
                      <a:pPr marL="0" marR="0" indent="0" algn="ctr">
                        <a:lnSpc>
                          <a:spcPct val="115000"/>
                        </a:lnSpc>
                        <a:spcBef>
                          <a:spcPts val="0"/>
                        </a:spcBef>
                        <a:spcAft>
                          <a:spcPts val="0"/>
                        </a:spcAft>
                      </a:pPr>
                      <a:r>
                        <a:rPr lang="en-US" sz="1400" dirty="0">
                          <a:effectLst/>
                        </a:rPr>
                        <a:t>Drug delivery</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nchor="ctr"/>
                </a:tc>
                <a:tc>
                  <a:txBody>
                    <a:bodyPr/>
                    <a:lstStyle/>
                    <a:p>
                      <a:pPr marL="0" marR="0" indent="0" algn="ctr">
                        <a:lnSpc>
                          <a:spcPct val="115000"/>
                        </a:lnSpc>
                        <a:spcBef>
                          <a:spcPts val="0"/>
                        </a:spcBef>
                        <a:spcAft>
                          <a:spcPts val="0"/>
                        </a:spcAft>
                      </a:pPr>
                      <a:r>
                        <a:rPr lang="en-US" sz="1400">
                          <a:effectLst/>
                        </a:rPr>
                        <a:t>Oral, intramuscular ,intra vinous, intra- arterial drug delivery is possible</a:t>
                      </a:r>
                      <a:endParaRPr lang="en-US" sz="140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nchor="ctr"/>
                </a:tc>
                <a:tc>
                  <a:txBody>
                    <a:bodyPr/>
                    <a:lstStyle/>
                    <a:p>
                      <a:pPr marL="0" marR="0" indent="0" algn="ctr">
                        <a:lnSpc>
                          <a:spcPct val="117000"/>
                        </a:lnSpc>
                        <a:spcBef>
                          <a:spcPts val="0"/>
                        </a:spcBef>
                        <a:spcAft>
                          <a:spcPts val="700"/>
                        </a:spcAft>
                      </a:pPr>
                      <a:r>
                        <a:rPr lang="en-US" sz="1400" dirty="0">
                          <a:effectLst/>
                        </a:rPr>
                        <a:t>Targeted delivery is possible</a:t>
                      </a:r>
                    </a:p>
                    <a:p>
                      <a:pPr marL="0" marR="0" indent="0" algn="ctr">
                        <a:lnSpc>
                          <a:spcPct val="117000"/>
                        </a:lnSpc>
                        <a:spcBef>
                          <a:spcPts val="0"/>
                        </a:spcBef>
                        <a:spcAft>
                          <a:spcPts val="700"/>
                        </a:spcAft>
                      </a:pPr>
                      <a:r>
                        <a:rPr lang="en-US" sz="1400" dirty="0">
                          <a:effectLst/>
                        </a:rPr>
                        <a:t>Possible to deliver small dose</a:t>
                      </a:r>
                    </a:p>
                    <a:p>
                      <a:pPr marL="0" marR="0" indent="0" algn="ctr">
                        <a:lnSpc>
                          <a:spcPct val="115000"/>
                        </a:lnSpc>
                        <a:spcBef>
                          <a:spcPts val="0"/>
                        </a:spcBef>
                        <a:spcAft>
                          <a:spcPts val="0"/>
                        </a:spcAft>
                      </a:pPr>
                      <a:r>
                        <a:rPr lang="en-US" sz="1400" dirty="0">
                          <a:effectLst/>
                        </a:rPr>
                        <a:t>Low systemic toxicity Batter and faster responses</a:t>
                      </a:r>
                      <a:endParaRPr lang="en-US" sz="1400" dirty="0">
                        <a:solidFill>
                          <a:srgbClr val="181717"/>
                        </a:solidFill>
                        <a:effectLst/>
                        <a:latin typeface="Cambria" panose="02040503050406030204" pitchFamily="18" charset="0"/>
                        <a:ea typeface="Cambria" panose="02040503050406030204" pitchFamily="18" charset="0"/>
                        <a:cs typeface="Cambria" panose="02040503050406030204" pitchFamily="18" charset="0"/>
                      </a:endParaRPr>
                    </a:p>
                  </a:txBody>
                  <a:tcPr marL="73025" marR="73025" marT="50800" marB="0"/>
                </a:tc>
                <a:extLst>
                  <a:ext uri="{0D108BD9-81ED-4DB2-BD59-A6C34878D82A}">
                    <a16:rowId xmlns:a16="http://schemas.microsoft.com/office/drawing/2014/main" val="10004"/>
                  </a:ext>
                </a:extLst>
              </a:tr>
            </a:tbl>
          </a:graphicData>
        </a:graphic>
      </p:graphicFrame>
      <p:sp>
        <p:nvSpPr>
          <p:cNvPr id="5" name="TextBox 4"/>
          <p:cNvSpPr txBox="1"/>
          <p:nvPr/>
        </p:nvSpPr>
        <p:spPr>
          <a:xfrm>
            <a:off x="112294" y="6489032"/>
            <a:ext cx="11806989" cy="461665"/>
          </a:xfrm>
          <a:prstGeom prst="rect">
            <a:avLst/>
          </a:prstGeom>
          <a:noFill/>
        </p:spPr>
        <p:txBody>
          <a:bodyPr wrap="square" rtlCol="0">
            <a:spAutoFit/>
          </a:bodyPr>
          <a:lstStyle/>
          <a:p>
            <a:r>
              <a:rPr lang="en-US" sz="1200" dirty="0"/>
              <a:t>Taken from : </a:t>
            </a:r>
            <a:r>
              <a:rPr lang="en-US" sz="1200" b="1" dirty="0"/>
              <a:t>Cancer Nanotechnology: The Recent Developments in the Cancer Therapy, GA Deshpande, Global Journal of Nanomedicine, </a:t>
            </a:r>
            <a:r>
              <a:rPr lang="en-US" sz="1200" b="1" dirty="0" err="1"/>
              <a:t>Vol</a:t>
            </a:r>
            <a:r>
              <a:rPr lang="en-US" sz="1200" b="1" dirty="0"/>
              <a:t> 1,1-6, 2016 </a:t>
            </a:r>
            <a:endParaRPr lang="en-US" sz="1200" dirty="0"/>
          </a:p>
          <a:p>
            <a:endParaRPr lang="en-US" sz="1200" dirty="0"/>
          </a:p>
        </p:txBody>
      </p:sp>
    </p:spTree>
    <p:extLst>
      <p:ext uri="{BB962C8B-B14F-4D97-AF65-F5344CB8AC3E}">
        <p14:creationId xmlns:p14="http://schemas.microsoft.com/office/powerpoint/2010/main" val="3365738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57726"/>
          </a:xfrm>
        </p:spPr>
        <p:txBody>
          <a:bodyPr>
            <a:normAutofit fontScale="90000"/>
          </a:bodyPr>
          <a:lstStyle/>
          <a:p>
            <a:r>
              <a:rPr lang="en-US" sz="3600" dirty="0"/>
              <a:t>Interesting approaches based on systems biology of cancer </a:t>
            </a:r>
          </a:p>
        </p:txBody>
      </p:sp>
      <p:sp>
        <p:nvSpPr>
          <p:cNvPr id="3" name="Content Placeholder 2"/>
          <p:cNvSpPr>
            <a:spLocks noGrp="1"/>
          </p:cNvSpPr>
          <p:nvPr>
            <p:ph idx="1"/>
          </p:nvPr>
        </p:nvSpPr>
        <p:spPr>
          <a:xfrm>
            <a:off x="4596063" y="657726"/>
            <a:ext cx="7451557" cy="6200273"/>
          </a:xfrm>
        </p:spPr>
        <p:txBody>
          <a:bodyPr>
            <a:normAutofit fontScale="70000" lnSpcReduction="20000"/>
          </a:bodyPr>
          <a:lstStyle/>
          <a:p>
            <a:r>
              <a:rPr lang="en-US" b="1" dirty="0"/>
              <a:t>Monoclonal antibody cancer therapies that block HER proteins: </a:t>
            </a:r>
            <a:r>
              <a:rPr lang="en-US" dirty="0"/>
              <a:t>These are monoclonal antibodies that bind selectively to HER proteins and compromise the functionality of those proteins.</a:t>
            </a:r>
          </a:p>
          <a:p>
            <a:r>
              <a:rPr lang="en-US" b="1" dirty="0"/>
              <a:t>While HER-blocking  monoclonal antibody therapies are useful, sometimes they are only weakly effective or won’t work at all as single therapies. </a:t>
            </a:r>
          </a:p>
          <a:p>
            <a:r>
              <a:rPr lang="en-US" b="1" dirty="0"/>
              <a:t>A major problem with cancer therapies based in inhibiting the HER pathway is Grb7 </a:t>
            </a:r>
            <a:r>
              <a:rPr lang="en-US" b="1" dirty="0" err="1"/>
              <a:t>upregulation</a:t>
            </a:r>
            <a:r>
              <a:rPr lang="en-US" b="1" dirty="0"/>
              <a:t> which promotes cancer cell survival and migration.  Drug inhibition of </a:t>
            </a:r>
            <a:r>
              <a:rPr lang="en-US" b="1" dirty="0" err="1"/>
              <a:t>Akt</a:t>
            </a:r>
            <a:r>
              <a:rPr lang="en-US" b="1" dirty="0"/>
              <a:t> signaling is the culprit.</a:t>
            </a:r>
          </a:p>
          <a:p>
            <a:r>
              <a:rPr lang="en-US" b="1" dirty="0"/>
              <a:t>Another limitation of EGFR-HER2 inhibition using </a:t>
            </a:r>
            <a:r>
              <a:rPr lang="en-US" b="1" dirty="0" err="1"/>
              <a:t>lapatinib</a:t>
            </a:r>
            <a:r>
              <a:rPr lang="en-US" b="1" dirty="0"/>
              <a:t> is that insufficient inhibition of PI3K-survivin signaling leads to only a limited pro-apoptotic effect of </a:t>
            </a:r>
            <a:r>
              <a:rPr lang="en-US" b="1" dirty="0" err="1"/>
              <a:t>lapatinib</a:t>
            </a:r>
            <a:r>
              <a:rPr lang="en-US" b="1" dirty="0"/>
              <a:t> in HER2 amplification-positive cells with a PIK3CA mutation.</a:t>
            </a:r>
          </a:p>
          <a:p>
            <a:r>
              <a:rPr lang="en-US" b="1" dirty="0"/>
              <a:t>The combination of </a:t>
            </a:r>
            <a:r>
              <a:rPr lang="en-US" b="1" dirty="0" err="1"/>
              <a:t>trastuzumab</a:t>
            </a:r>
            <a:r>
              <a:rPr lang="en-US" b="1" dirty="0"/>
              <a:t> and </a:t>
            </a:r>
            <a:r>
              <a:rPr lang="en-US" b="1" dirty="0" err="1"/>
              <a:t>lapatinib</a:t>
            </a:r>
            <a:r>
              <a:rPr lang="en-US" b="1" dirty="0"/>
              <a:t> may help overcome drug resistance in HER2-positive breast cancers. </a:t>
            </a:r>
          </a:p>
          <a:p>
            <a:r>
              <a:rPr lang="en-US" b="1" dirty="0"/>
              <a:t>The resistance to </a:t>
            </a:r>
            <a:r>
              <a:rPr lang="en-US" b="1" dirty="0" err="1"/>
              <a:t>trastuzumab</a:t>
            </a:r>
            <a:r>
              <a:rPr lang="en-US" b="1" dirty="0"/>
              <a:t> and </a:t>
            </a:r>
            <a:r>
              <a:rPr lang="en-US" b="1" dirty="0" err="1"/>
              <a:t>lapatinib</a:t>
            </a:r>
            <a:r>
              <a:rPr lang="en-US" b="1" dirty="0"/>
              <a:t> of breast cancers may be overcome by down-regulating </a:t>
            </a:r>
            <a:r>
              <a:rPr lang="en-US" b="1" dirty="0" err="1"/>
              <a:t>mTOR</a:t>
            </a:r>
            <a:r>
              <a:rPr lang="en-US" b="1" dirty="0"/>
              <a:t> expression.</a:t>
            </a:r>
          </a:p>
          <a:p>
            <a:r>
              <a:rPr lang="en-US" b="1" dirty="0"/>
              <a:t>However,  blocking the </a:t>
            </a:r>
            <a:r>
              <a:rPr lang="en-US" b="1" dirty="0" err="1"/>
              <a:t>mTOR</a:t>
            </a:r>
            <a:r>
              <a:rPr lang="en-US" b="1" dirty="0"/>
              <a:t> pathway via using a P13K inhibitor may be ineffective as a single therapy for breast cancer because of feedback </a:t>
            </a:r>
            <a:r>
              <a:rPr lang="en-US" b="1" dirty="0" err="1"/>
              <a:t>upregulation</a:t>
            </a:r>
            <a:r>
              <a:rPr lang="en-US" b="1" dirty="0"/>
              <a:t> of HER3.</a:t>
            </a:r>
          </a:p>
          <a:p>
            <a:r>
              <a:rPr lang="en-US" b="1" dirty="0"/>
              <a:t>Histone</a:t>
            </a:r>
            <a:r>
              <a:rPr lang="en-US" dirty="0"/>
              <a:t> </a:t>
            </a:r>
            <a:r>
              <a:rPr lang="en-US" b="1" dirty="0" err="1"/>
              <a:t>deacetylase</a:t>
            </a:r>
            <a:r>
              <a:rPr lang="en-US" b="1" dirty="0"/>
              <a:t> inhibition (</a:t>
            </a:r>
            <a:r>
              <a:rPr lang="en-US" b="1" dirty="0" err="1"/>
              <a:t>HDACi</a:t>
            </a:r>
            <a:r>
              <a:rPr lang="en-US" b="1" dirty="0"/>
              <a:t>) is another very important emerging approach to cancer therapy, again most-frequently in combination with other </a:t>
            </a:r>
            <a:r>
              <a:rPr lang="en-US" b="1" dirty="0" err="1"/>
              <a:t>pharma</a:t>
            </a:r>
            <a:r>
              <a:rPr lang="en-US" b="1" dirty="0"/>
              <a:t> approaches</a:t>
            </a:r>
          </a:p>
          <a:p>
            <a:endParaRPr lang="en-US" dirty="0"/>
          </a:p>
        </p:txBody>
      </p:sp>
      <p:pic>
        <p:nvPicPr>
          <p:cNvPr id="1026" name="Picture 2" descr="Image result for monoclonal antibody cancer thera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0033"/>
            <a:ext cx="4531895" cy="257099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monoclonal antibody cancer thera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3326"/>
            <a:ext cx="4355432" cy="330467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355433" y="6452481"/>
            <a:ext cx="7836567" cy="461665"/>
          </a:xfrm>
          <a:prstGeom prst="rect">
            <a:avLst/>
          </a:prstGeom>
          <a:noFill/>
        </p:spPr>
        <p:txBody>
          <a:bodyPr wrap="square" rtlCol="0">
            <a:spAutoFit/>
          </a:bodyPr>
          <a:lstStyle/>
          <a:p>
            <a:r>
              <a:rPr lang="en-US" sz="1200" dirty="0"/>
              <a:t>Figures taken from </a:t>
            </a:r>
            <a:r>
              <a:rPr lang="en-US" sz="1200" dirty="0">
                <a:hlinkClick r:id="rId4"/>
              </a:rPr>
              <a:t>http://pharmacologycorner.com/overview-on-monoclonal-antibody-therapy-ppt-images-and-videos/</a:t>
            </a:r>
            <a:r>
              <a:rPr lang="en-US" sz="1200" dirty="0"/>
              <a:t> with thanks </a:t>
            </a:r>
          </a:p>
        </p:txBody>
      </p:sp>
    </p:spTree>
    <p:extLst>
      <p:ext uri="{BB962C8B-B14F-4D97-AF65-F5344CB8AC3E}">
        <p14:creationId xmlns:p14="http://schemas.microsoft.com/office/powerpoint/2010/main" val="1616802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57726"/>
          </a:xfrm>
        </p:spPr>
        <p:txBody>
          <a:bodyPr>
            <a:noAutofit/>
          </a:bodyPr>
          <a:lstStyle/>
          <a:p>
            <a:pPr algn="ctr"/>
            <a:r>
              <a:rPr lang="en-US" sz="2800" dirty="0"/>
              <a:t>Interesting approaches based on </a:t>
            </a:r>
            <a:br>
              <a:rPr lang="en-US" sz="2800" dirty="0"/>
            </a:br>
            <a:r>
              <a:rPr lang="en-US" sz="2800" dirty="0"/>
              <a:t>systems biology of cancer </a:t>
            </a:r>
          </a:p>
        </p:txBody>
      </p:sp>
      <p:sp>
        <p:nvSpPr>
          <p:cNvPr id="3" name="Content Placeholder 2"/>
          <p:cNvSpPr>
            <a:spLocks noGrp="1"/>
          </p:cNvSpPr>
          <p:nvPr>
            <p:ph idx="1"/>
          </p:nvPr>
        </p:nvSpPr>
        <p:spPr>
          <a:xfrm>
            <a:off x="5189621" y="705434"/>
            <a:ext cx="7002379" cy="5830538"/>
          </a:xfrm>
        </p:spPr>
        <p:txBody>
          <a:bodyPr>
            <a:normAutofit/>
          </a:bodyPr>
          <a:lstStyle/>
          <a:p>
            <a:r>
              <a:rPr lang="en-US" sz="1700" b="1" dirty="0"/>
              <a:t>Another new angle for treating certain cancers is to combine an HER/EGFR inhibitor with a histone </a:t>
            </a:r>
            <a:r>
              <a:rPr lang="en-US" sz="1700" b="1" dirty="0" err="1"/>
              <a:t>deacetylase</a:t>
            </a:r>
            <a:r>
              <a:rPr lang="en-US" sz="1700" b="1" dirty="0"/>
              <a:t> (HDAC) inhibitor like </a:t>
            </a:r>
            <a:r>
              <a:rPr lang="en-US" sz="1700" b="1" dirty="0" err="1"/>
              <a:t>panobinostat</a:t>
            </a:r>
            <a:r>
              <a:rPr lang="en-US" sz="1700" b="1" dirty="0"/>
              <a:t>.</a:t>
            </a:r>
          </a:p>
          <a:p>
            <a:r>
              <a:rPr lang="en-US" sz="1700" b="1" dirty="0"/>
              <a:t>Combining an </a:t>
            </a:r>
            <a:r>
              <a:rPr lang="en-US" sz="1700" b="1" dirty="0" err="1"/>
              <a:t>mTOR</a:t>
            </a:r>
            <a:r>
              <a:rPr lang="en-US" sz="1700" b="1" dirty="0"/>
              <a:t> inhibitor and a HDAC inhibitor appears to be an effective way to kill pancreatic cancer cells. </a:t>
            </a:r>
          </a:p>
          <a:p>
            <a:r>
              <a:rPr lang="en-US" sz="1700" b="1" dirty="0"/>
              <a:t>Multiple-pathway cancer treatments are being examined in a large number of clinical trials.</a:t>
            </a:r>
          </a:p>
          <a:p>
            <a:r>
              <a:rPr lang="en-US" sz="1700" b="1" dirty="0"/>
              <a:t>Another cancer therapy that may well be coming into practice is monoclonal antibody blocking of the protein CD47.  </a:t>
            </a:r>
          </a:p>
          <a:p>
            <a:r>
              <a:rPr lang="en-US" sz="1700" b="1" dirty="0"/>
              <a:t>Another approach is using Nutlin-3  to de-inhibit P53 expression in cancers.</a:t>
            </a:r>
          </a:p>
          <a:p>
            <a:r>
              <a:rPr lang="en-US" sz="1700" b="1" dirty="0"/>
              <a:t>Minocycline might be an anti-cancer therapy.</a:t>
            </a:r>
          </a:p>
          <a:p>
            <a:r>
              <a:rPr lang="en-US" sz="1700" b="1" dirty="0"/>
              <a:t>Integrative medicine using herbal antioxidants and other natural products in combination with anticancer drugs</a:t>
            </a:r>
            <a:endParaRPr lang="en-US" sz="1700" dirty="0"/>
          </a:p>
          <a:p>
            <a:pPr marL="0" indent="0">
              <a:buNone/>
            </a:pPr>
            <a:endParaRPr lang="en-US" dirty="0"/>
          </a:p>
        </p:txBody>
      </p:sp>
      <p:pic>
        <p:nvPicPr>
          <p:cNvPr id="2050" name="Picture 2" descr="Image result for monoclonal antibody cancer thera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4083"/>
            <a:ext cx="5189621" cy="2863517"/>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mage result for monoclonal antibody cancer thera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599"/>
            <a:ext cx="5189621" cy="32003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882101" y="6583679"/>
            <a:ext cx="6750657" cy="276999"/>
          </a:xfrm>
          <a:prstGeom prst="rect">
            <a:avLst/>
          </a:prstGeom>
          <a:noFill/>
        </p:spPr>
        <p:txBody>
          <a:bodyPr wrap="square" rtlCol="0">
            <a:spAutoFit/>
          </a:bodyPr>
          <a:lstStyle/>
          <a:p>
            <a:r>
              <a:rPr lang="en-US" sz="1200" dirty="0"/>
              <a:t>Figures taken from </a:t>
            </a:r>
            <a:r>
              <a:rPr lang="en-US" sz="1200" dirty="0">
                <a:hlinkClick r:id="rId4"/>
              </a:rPr>
              <a:t>https://pharmaceuticalintelligence.com/2015/10/14/32589/</a:t>
            </a:r>
            <a:r>
              <a:rPr lang="en-US" sz="1200" dirty="0"/>
              <a:t> with thanks </a:t>
            </a:r>
          </a:p>
        </p:txBody>
      </p:sp>
    </p:spTree>
    <p:extLst>
      <p:ext uri="{BB962C8B-B14F-4D97-AF65-F5344CB8AC3E}">
        <p14:creationId xmlns:p14="http://schemas.microsoft.com/office/powerpoint/2010/main" val="4009253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18147"/>
          </a:xfrm>
        </p:spPr>
        <p:txBody>
          <a:bodyPr/>
          <a:lstStyle/>
          <a:p>
            <a:r>
              <a:rPr lang="en-US" dirty="0"/>
              <a:t>Personalized cancer therapy </a:t>
            </a:r>
          </a:p>
        </p:txBody>
      </p:sp>
      <p:sp>
        <p:nvSpPr>
          <p:cNvPr id="3" name="Content Placeholder 2"/>
          <p:cNvSpPr>
            <a:spLocks noGrp="1"/>
          </p:cNvSpPr>
          <p:nvPr>
            <p:ph idx="1"/>
          </p:nvPr>
        </p:nvSpPr>
        <p:spPr>
          <a:xfrm>
            <a:off x="9462052" y="1825625"/>
            <a:ext cx="1891748" cy="4351338"/>
          </a:xfrm>
        </p:spPr>
        <p:txBody>
          <a:bodyPr/>
          <a:lstStyle/>
          <a:p>
            <a:endParaRPr lang="en-US" dirty="0"/>
          </a:p>
        </p:txBody>
      </p:sp>
      <p:pic>
        <p:nvPicPr>
          <p:cNvPr id="3074" name="Picture 2" descr="Image result for monoclonal antibody cancer thera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43" y="1081377"/>
            <a:ext cx="11577098" cy="57766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77604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Autofit/>
          </a:bodyPr>
          <a:lstStyle/>
          <a:p>
            <a:r>
              <a:rPr lang="en-US" sz="3200" dirty="0"/>
              <a:t>The need for combining cancer therapies addressing multiple pathways is reflected in the large number of clinical trials of such combined therapies.</a:t>
            </a:r>
          </a:p>
        </p:txBody>
      </p:sp>
      <p:sp>
        <p:nvSpPr>
          <p:cNvPr id="3" name="Content Placeholder 2"/>
          <p:cNvSpPr>
            <a:spLocks noGrp="1"/>
          </p:cNvSpPr>
          <p:nvPr>
            <p:ph idx="1"/>
          </p:nvPr>
        </p:nvSpPr>
        <p:spPr>
          <a:xfrm>
            <a:off x="4539916" y="1325563"/>
            <a:ext cx="6813884" cy="5476290"/>
          </a:xfrm>
        </p:spPr>
        <p:txBody>
          <a:bodyPr>
            <a:normAutofit fontScale="85000" lnSpcReduction="20000"/>
          </a:bodyPr>
          <a:lstStyle/>
          <a:p>
            <a:pPr fontAlgn="base"/>
            <a:r>
              <a:rPr lang="en-US" i="1" dirty="0">
                <a:hlinkClick r:id="rId2" tooltip="Show study NCT01037257: A Safety Study of LBH589 (Panobinostat) and RAD001 (Everolimus) to Stabilize Kidney Cancer"/>
              </a:rPr>
              <a:t>A Safety Study of LBH589 (</a:t>
            </a:r>
            <a:r>
              <a:rPr lang="en-US" i="1" dirty="0" err="1">
                <a:hlinkClick r:id="rId2" tooltip="Show study NCT01037257: A Safety Study of LBH589 (Panobinostat) and RAD001 (Everolimus) to Stabilize Kidney Cancer"/>
              </a:rPr>
              <a:t>Panobinostat</a:t>
            </a:r>
            <a:r>
              <a:rPr lang="en-US" i="1" dirty="0">
                <a:hlinkClick r:id="rId2" tooltip="Show study NCT01037257: A Safety Study of LBH589 (Panobinostat) and RAD001 (Everolimus) to Stabilize Kidney Cancer"/>
              </a:rPr>
              <a:t>) and RAD001 (</a:t>
            </a:r>
            <a:r>
              <a:rPr lang="en-US" i="1" dirty="0" err="1">
                <a:hlinkClick r:id="rId2" tooltip="Show study NCT01037257: A Safety Study of LBH589 (Panobinostat) and RAD001 (Everolimus) to Stabilize Kidney Cancer"/>
              </a:rPr>
              <a:t>Everolimus</a:t>
            </a:r>
            <a:r>
              <a:rPr lang="en-US" i="1" dirty="0">
                <a:hlinkClick r:id="rId2" tooltip="Show study NCT01037257: A Safety Study of LBH589 (Panobinostat) and RAD001 (Everolimus) to Stabilize Kidney Cancer"/>
              </a:rPr>
              <a:t>) to Stabilize Kidney Cancer</a:t>
            </a:r>
            <a:endParaRPr lang="en-US" dirty="0"/>
          </a:p>
          <a:p>
            <a:pPr fontAlgn="base"/>
            <a:r>
              <a:rPr lang="en-US" i="1" dirty="0">
                <a:hlinkClick r:id="rId3" tooltip="Show study NCT00663832: A Dose Finding Study With I.V. Panobinostat (LBH589), Docetaxel, and Prednisone in Patients With Hormone Refractory Prostate Cancer"/>
              </a:rPr>
              <a:t>A Dose Finding Study With I.V. </a:t>
            </a:r>
            <a:r>
              <a:rPr lang="en-US" i="1" dirty="0" err="1">
                <a:hlinkClick r:id="rId3" tooltip="Show study NCT00663832: A Dose Finding Study With I.V. Panobinostat (LBH589), Docetaxel, and Prednisone in Patients With Hormone Refractory Prostate Cancer"/>
              </a:rPr>
              <a:t>Panobinostat</a:t>
            </a:r>
            <a:r>
              <a:rPr lang="en-US" i="1" dirty="0">
                <a:hlinkClick r:id="rId3" tooltip="Show study NCT00663832: A Dose Finding Study With I.V. Panobinostat (LBH589), Docetaxel, and Prednisone in Patients With Hormone Refractory Prostate Cancer"/>
              </a:rPr>
              <a:t> (LBH589), </a:t>
            </a:r>
            <a:r>
              <a:rPr lang="en-US" i="1" dirty="0" err="1">
                <a:hlinkClick r:id="rId3" tooltip="Show study NCT00663832: A Dose Finding Study With I.V. Panobinostat (LBH589), Docetaxel, and Prednisone in Patients With Hormone Refractory Prostate Cancer"/>
              </a:rPr>
              <a:t>Docetaxel</a:t>
            </a:r>
            <a:r>
              <a:rPr lang="en-US" i="1" dirty="0">
                <a:hlinkClick r:id="rId3" tooltip="Show study NCT00663832: A Dose Finding Study With I.V. Panobinostat (LBH589), Docetaxel, and Prednisone in Patients With Hormone Refractory Prostate Cancer"/>
              </a:rPr>
              <a:t>, and Prednisone in Patients With Hormone Refractory Prostate Cancer</a:t>
            </a:r>
            <a:endParaRPr lang="en-US" dirty="0"/>
          </a:p>
          <a:p>
            <a:pPr fontAlgn="base"/>
            <a:r>
              <a:rPr lang="en-US" i="1" dirty="0" err="1">
                <a:hlinkClick r:id="rId4" tooltip="Show study NCT01169636: Panobinostat Plus Ifosfamide, Carboplatin, and Etoposide (ICE) Compared With ICE For Relapsed Hodgkin Lymphoma"/>
              </a:rPr>
              <a:t>Panobinostat</a:t>
            </a:r>
            <a:r>
              <a:rPr lang="en-US" i="1" dirty="0">
                <a:hlinkClick r:id="rId4" tooltip="Show study NCT01169636: Panobinostat Plus Ifosfamide, Carboplatin, and Etoposide (ICE) Compared With ICE For Relapsed Hodgkin Lymphoma"/>
              </a:rPr>
              <a:t> Plus </a:t>
            </a:r>
            <a:r>
              <a:rPr lang="en-US" i="1" dirty="0" err="1">
                <a:hlinkClick r:id="rId4" tooltip="Show study NCT01169636: Panobinostat Plus Ifosfamide, Carboplatin, and Etoposide (ICE) Compared With ICE For Relapsed Hodgkin Lymphoma"/>
              </a:rPr>
              <a:t>Ifosfamide</a:t>
            </a:r>
            <a:r>
              <a:rPr lang="en-US" i="1" dirty="0">
                <a:hlinkClick r:id="rId4" tooltip="Show study NCT01169636: Panobinostat Plus Ifosfamide, Carboplatin, and Etoposide (ICE) Compared With ICE For Relapsed Hodgkin Lymphoma"/>
              </a:rPr>
              <a:t>, Carboplatin, and </a:t>
            </a:r>
            <a:r>
              <a:rPr lang="en-US" i="1" dirty="0" err="1">
                <a:hlinkClick r:id="rId4" tooltip="Show study NCT01169636: Panobinostat Plus Ifosfamide, Carboplatin, and Etoposide (ICE) Compared With ICE For Relapsed Hodgkin Lymphoma"/>
              </a:rPr>
              <a:t>Etoposide</a:t>
            </a:r>
            <a:r>
              <a:rPr lang="en-US" i="1" dirty="0">
                <a:hlinkClick r:id="rId4" tooltip="Show study NCT01169636: Panobinostat Plus Ifosfamide, Carboplatin, and Etoposide (ICE) Compared With ICE For Relapsed Hodgkin Lymphoma"/>
              </a:rPr>
              <a:t> (ICE) Compared With ICE For Relapsed Hodgkin Lymphoma</a:t>
            </a:r>
            <a:endParaRPr lang="en-US" dirty="0"/>
          </a:p>
          <a:p>
            <a:pPr fontAlgn="base"/>
            <a:r>
              <a:rPr lang="en-US" i="1" dirty="0">
                <a:hlinkClick r:id="rId5" tooltip="Show study NCT01238692: A Phase II Study of Oral Panobinostat (LBH589) and Rituximab to Treat Diffuse Large B Cell Lymphoma"/>
              </a:rPr>
              <a:t>A Phase II Study of Oral </a:t>
            </a:r>
            <a:r>
              <a:rPr lang="en-US" i="1" dirty="0" err="1">
                <a:hlinkClick r:id="rId5" tooltip="Show study NCT01238692: A Phase II Study of Oral Panobinostat (LBH589) and Rituximab to Treat Diffuse Large B Cell Lymphoma"/>
              </a:rPr>
              <a:t>Panobinostat</a:t>
            </a:r>
            <a:r>
              <a:rPr lang="en-US" i="1" dirty="0">
                <a:hlinkClick r:id="rId5" tooltip="Show study NCT01238692: A Phase II Study of Oral Panobinostat (LBH589) and Rituximab to Treat Diffuse Large B Cell Lymphoma"/>
              </a:rPr>
              <a:t> (LBH589) and Rituximab to Treat Diffuse Large B Cell Lymphoma</a:t>
            </a:r>
            <a:endParaRPr lang="en-US" dirty="0"/>
          </a:p>
          <a:p>
            <a:pPr fontAlgn="base"/>
            <a:r>
              <a:rPr lang="en-US" i="1" dirty="0" err="1">
                <a:hlinkClick r:id="rId6" tooltip="Show study NCT00967044: Panobinostat (LBH589) Plus Everolimus (RAD001) in Patients With Relapsed and Refractory Lymphoma"/>
              </a:rPr>
              <a:t>Panobinostat</a:t>
            </a:r>
            <a:r>
              <a:rPr lang="en-US" i="1" dirty="0">
                <a:hlinkClick r:id="rId6" tooltip="Show study NCT00967044: Panobinostat (LBH589) Plus Everolimus (RAD001) in Patients With Relapsed and Refractory Lymphoma"/>
              </a:rPr>
              <a:t> (LBH589) Plus </a:t>
            </a:r>
            <a:r>
              <a:rPr lang="en-US" i="1" dirty="0" err="1">
                <a:hlinkClick r:id="rId6" tooltip="Show study NCT00967044: Panobinostat (LBH589) Plus Everolimus (RAD001) in Patients With Relapsed and Refractory Lymphoma"/>
              </a:rPr>
              <a:t>Everolimus</a:t>
            </a:r>
            <a:r>
              <a:rPr lang="en-US" i="1" dirty="0">
                <a:hlinkClick r:id="rId6" tooltip="Show study NCT00967044: Panobinostat (LBH589) Plus Everolimus (RAD001) in Patients With Relapsed and Refractory Lymphoma"/>
              </a:rPr>
              <a:t> (RAD001) in Patients With Relapsed and Refractory Lymphoma</a:t>
            </a:r>
            <a:endParaRPr lang="en-US" dirty="0"/>
          </a:p>
          <a:p>
            <a:pPr fontAlgn="base"/>
            <a:r>
              <a:rPr lang="en-US" i="1" dirty="0">
                <a:hlinkClick r:id="rId7" tooltip="Show study NCT00925132: Treatment of Resistant Metastatic Melanoma Using Decitabine, Temozolomide and Panobinostat"/>
              </a:rPr>
              <a:t>Treatment of Resistant Metastatic Melanoma Using </a:t>
            </a:r>
            <a:r>
              <a:rPr lang="en-US" i="1" dirty="0" err="1">
                <a:hlinkClick r:id="rId7" tooltip="Show study NCT00925132: Treatment of Resistant Metastatic Melanoma Using Decitabine, Temozolomide and Panobinostat"/>
              </a:rPr>
              <a:t>Decitabine</a:t>
            </a:r>
            <a:r>
              <a:rPr lang="en-US" i="1" dirty="0">
                <a:hlinkClick r:id="rId7" tooltip="Show study NCT00925132: Treatment of Resistant Metastatic Melanoma Using Decitabine, Temozolomide and Panobinostat"/>
              </a:rPr>
              <a:t>, </a:t>
            </a:r>
            <a:r>
              <a:rPr lang="en-US" i="1" dirty="0" err="1">
                <a:hlinkClick r:id="rId7" tooltip="Show study NCT00925132: Treatment of Resistant Metastatic Melanoma Using Decitabine, Temozolomide and Panobinostat"/>
              </a:rPr>
              <a:t>Temozolomide</a:t>
            </a:r>
            <a:r>
              <a:rPr lang="en-US" i="1" dirty="0">
                <a:hlinkClick r:id="rId7" tooltip="Show study NCT00925132: Treatment of Resistant Metastatic Melanoma Using Decitabine, Temozolomide and Panobinostat"/>
              </a:rPr>
              <a:t> and </a:t>
            </a:r>
            <a:r>
              <a:rPr lang="en-US" i="1" dirty="0" err="1">
                <a:hlinkClick r:id="rId7" tooltip="Show study NCT00925132: Treatment of Resistant Metastatic Melanoma Using Decitabine, Temozolomide and Panobinostat"/>
              </a:rPr>
              <a:t>Panobinostat</a:t>
            </a:r>
            <a:endParaRPr lang="en-US" dirty="0"/>
          </a:p>
          <a:p>
            <a:pPr fontAlgn="base"/>
            <a:r>
              <a:rPr lang="en-US" i="1" dirty="0">
                <a:hlinkClick r:id="rId8" tooltip="Show study NCT01336842: Study of Cisplatin and Pemetrexed in Combination With Panobinostat in Solid Tumors"/>
              </a:rPr>
              <a:t>Study of </a:t>
            </a:r>
            <a:r>
              <a:rPr lang="en-US" i="1" dirty="0" err="1">
                <a:hlinkClick r:id="rId8" tooltip="Show study NCT01336842: Study of Cisplatin and Pemetrexed in Combination With Panobinostat in Solid Tumors"/>
              </a:rPr>
              <a:t>Cisplatin</a:t>
            </a:r>
            <a:r>
              <a:rPr lang="en-US" i="1" dirty="0">
                <a:hlinkClick r:id="rId8" tooltip="Show study NCT01336842: Study of Cisplatin and Pemetrexed in Combination With Panobinostat in Solid Tumors"/>
              </a:rPr>
              <a:t> and </a:t>
            </a:r>
            <a:r>
              <a:rPr lang="en-US" i="1" dirty="0" err="1">
                <a:hlinkClick r:id="rId8" tooltip="Show study NCT01336842: Study of Cisplatin and Pemetrexed in Combination With Panobinostat in Solid Tumors"/>
              </a:rPr>
              <a:t>Pemetrexed</a:t>
            </a:r>
            <a:r>
              <a:rPr lang="en-US" i="1" dirty="0">
                <a:hlinkClick r:id="rId8" tooltip="Show study NCT01336842: Study of Cisplatin and Pemetrexed in Combination With Panobinostat in Solid Tumors"/>
              </a:rPr>
              <a:t> in Combination With </a:t>
            </a:r>
            <a:r>
              <a:rPr lang="en-US" i="1" dirty="0" err="1">
                <a:hlinkClick r:id="rId8" tooltip="Show study NCT01336842: Study of Cisplatin and Pemetrexed in Combination With Panobinostat in Solid Tumors"/>
              </a:rPr>
              <a:t>Panobinostat</a:t>
            </a:r>
            <a:r>
              <a:rPr lang="en-US" i="1" dirty="0">
                <a:hlinkClick r:id="rId8" tooltip="Show study NCT01336842: Study of Cisplatin and Pemetrexed in Combination With Panobinostat in Solid Tumors"/>
              </a:rPr>
              <a:t> in Solid Tumors</a:t>
            </a:r>
            <a:endParaRPr lang="en-US" dirty="0"/>
          </a:p>
          <a:p>
            <a:pPr fontAlgn="base"/>
            <a:r>
              <a:rPr lang="en-US" i="1" dirty="0">
                <a:hlinkClick r:id="rId9" tooltip="Show study NCT00901147: Study of Bortezomib and Panobinostat in Treating Patients With Relapsed/Refractory Peripheral T-cell Lymphoma or NK/T-cell Lymphoma"/>
              </a:rPr>
              <a:t>Study of </a:t>
            </a:r>
            <a:r>
              <a:rPr lang="en-US" i="1" dirty="0" err="1">
                <a:hlinkClick r:id="rId9" tooltip="Show study NCT00901147: Study of Bortezomib and Panobinostat in Treating Patients With Relapsed/Refractory Peripheral T-cell Lymphoma or NK/T-cell Lymphoma"/>
              </a:rPr>
              <a:t>Bortezomib</a:t>
            </a:r>
            <a:r>
              <a:rPr lang="en-US" i="1" dirty="0">
                <a:hlinkClick r:id="rId9" tooltip="Show study NCT00901147: Study of Bortezomib and Panobinostat in Treating Patients With Relapsed/Refractory Peripheral T-cell Lymphoma or NK/T-cell Lymphoma"/>
              </a:rPr>
              <a:t> and </a:t>
            </a:r>
            <a:r>
              <a:rPr lang="en-US" i="1" dirty="0" err="1">
                <a:hlinkClick r:id="rId9" tooltip="Show study NCT00901147: Study of Bortezomib and Panobinostat in Treating Patients With Relapsed/Refractory Peripheral T-cell Lymphoma or NK/T-cell Lymphoma"/>
              </a:rPr>
              <a:t>Panobinostat</a:t>
            </a:r>
            <a:r>
              <a:rPr lang="en-US" i="1" dirty="0">
                <a:hlinkClick r:id="rId9" tooltip="Show study NCT00901147: Study of Bortezomib and Panobinostat in Treating Patients With Relapsed/Refractory Peripheral T-cell Lymphoma or NK/T-cell Lymphoma"/>
              </a:rPr>
              <a:t> in Treating Patients With Relapsed/Refractory Peripheral T-cell Lymphoma or NK/T-cell Lymphoma</a:t>
            </a:r>
            <a:endParaRPr lang="en-US" dirty="0"/>
          </a:p>
          <a:p>
            <a:endParaRPr lang="en-US" dirty="0"/>
          </a:p>
        </p:txBody>
      </p:sp>
      <p:sp>
        <p:nvSpPr>
          <p:cNvPr id="4" name="AutoShape 2" descr="Image result for clinical trials for cancer treat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p:nvPr/>
        </p:nvPicPr>
        <p:blipFill>
          <a:blip r:embed="rId10"/>
          <a:stretch>
            <a:fillRect/>
          </a:stretch>
        </p:blipFill>
        <p:spPr>
          <a:xfrm>
            <a:off x="-60158" y="1325562"/>
            <a:ext cx="4600074" cy="4225005"/>
          </a:xfrm>
          <a:prstGeom prst="rect">
            <a:avLst/>
          </a:prstGeom>
        </p:spPr>
      </p:pic>
    </p:spTree>
    <p:extLst>
      <p:ext uri="{BB962C8B-B14F-4D97-AF65-F5344CB8AC3E}">
        <p14:creationId xmlns:p14="http://schemas.microsoft.com/office/powerpoint/2010/main" val="3491523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51"/>
            <a:ext cx="12192000" cy="1325563"/>
          </a:xfrm>
        </p:spPr>
        <p:txBody>
          <a:bodyPr>
            <a:noAutofit/>
          </a:bodyPr>
          <a:lstStyle/>
          <a:p>
            <a:r>
              <a:rPr lang="en-US" sz="3200" dirty="0"/>
              <a:t>The need for combining cancer therapies addressing multiple pathways: large number of clinical trials of such combined therapies.</a:t>
            </a:r>
          </a:p>
        </p:txBody>
      </p:sp>
      <p:sp>
        <p:nvSpPr>
          <p:cNvPr id="3" name="Content Placeholder 2"/>
          <p:cNvSpPr>
            <a:spLocks noGrp="1"/>
          </p:cNvSpPr>
          <p:nvPr>
            <p:ph idx="1"/>
          </p:nvPr>
        </p:nvSpPr>
        <p:spPr>
          <a:xfrm>
            <a:off x="4756484" y="1494039"/>
            <a:ext cx="7435516" cy="4784653"/>
          </a:xfrm>
        </p:spPr>
        <p:txBody>
          <a:bodyPr>
            <a:normAutofit fontScale="62500" lnSpcReduction="20000"/>
          </a:bodyPr>
          <a:lstStyle/>
          <a:p>
            <a:pPr fontAlgn="base"/>
            <a:r>
              <a:rPr lang="en-US" i="1" dirty="0" err="1">
                <a:hlinkClick r:id="rId2" tooltip="Show study NCT01023308: Panobinostat or Placebo With Bortezomib and Dexamethasone in Patients With Relapsed Multiple Myeloma"/>
              </a:rPr>
              <a:t>Panobinostat</a:t>
            </a:r>
            <a:r>
              <a:rPr lang="en-US" i="1" dirty="0">
                <a:hlinkClick r:id="rId2" tooltip="Show study NCT01023308: Panobinostat or Placebo With Bortezomib and Dexamethasone in Patients With Relapsed Multiple Myeloma"/>
              </a:rPr>
              <a:t> or Placebo With </a:t>
            </a:r>
            <a:r>
              <a:rPr lang="en-US" i="1" dirty="0" err="1">
                <a:hlinkClick r:id="rId2" tooltip="Show study NCT01023308: Panobinostat or Placebo With Bortezomib and Dexamethasone in Patients With Relapsed Multiple Myeloma"/>
              </a:rPr>
              <a:t>Bortezomib</a:t>
            </a:r>
            <a:r>
              <a:rPr lang="en-US" i="1" dirty="0">
                <a:hlinkClick r:id="rId2" tooltip="Show study NCT01023308: Panobinostat or Placebo With Bortezomib and Dexamethasone in Patients With Relapsed Multiple Myeloma"/>
              </a:rPr>
              <a:t> and Dexamethasone in Patients With Relapsed Multiple Myeloma</a:t>
            </a:r>
            <a:endParaRPr lang="en-US" dirty="0"/>
          </a:p>
          <a:p>
            <a:pPr fontAlgn="base"/>
            <a:r>
              <a:rPr lang="en-US" dirty="0"/>
              <a:t> </a:t>
            </a:r>
            <a:r>
              <a:rPr lang="en-US" i="1" dirty="0" err="1">
                <a:hlinkClick r:id="rId3" tooltip="Show study NCT00840346: Panobinostat in Combination With Idarubicin and Cytarabine in Patients Aged 65 Years or Older With Newly Diagnosed Acute Myeloblastic Leukaemia (AML)"/>
              </a:rPr>
              <a:t>Panobinostat</a:t>
            </a:r>
            <a:r>
              <a:rPr lang="en-US" i="1" dirty="0">
                <a:hlinkClick r:id="rId3" tooltip="Show study NCT00840346: Panobinostat in Combination With Idarubicin and Cytarabine in Patients Aged 65 Years or Older With Newly Diagnosed Acute Myeloblastic Leukaemia (AML)"/>
              </a:rPr>
              <a:t> in Combination With </a:t>
            </a:r>
            <a:r>
              <a:rPr lang="en-US" i="1" dirty="0" err="1">
                <a:hlinkClick r:id="rId3" tooltip="Show study NCT00840346: Panobinostat in Combination With Idarubicin and Cytarabine in Patients Aged 65 Years or Older With Newly Diagnosed Acute Myeloblastic Leukaemia (AML)"/>
              </a:rPr>
              <a:t>Idarubicin</a:t>
            </a:r>
            <a:r>
              <a:rPr lang="en-US" i="1" dirty="0">
                <a:hlinkClick r:id="rId3" tooltip="Show study NCT00840346: Panobinostat in Combination With Idarubicin and Cytarabine in Patients Aged 65 Years or Older With Newly Diagnosed Acute Myeloblastic Leukaemia (AML)"/>
              </a:rPr>
              <a:t> and </a:t>
            </a:r>
            <a:r>
              <a:rPr lang="en-US" i="1" dirty="0" err="1">
                <a:hlinkClick r:id="rId3" tooltip="Show study NCT00840346: Panobinostat in Combination With Idarubicin and Cytarabine in Patients Aged 65 Years or Older With Newly Diagnosed Acute Myeloblastic Leukaemia (AML)"/>
              </a:rPr>
              <a:t>Cytarabine</a:t>
            </a:r>
            <a:r>
              <a:rPr lang="en-US" i="1" dirty="0">
                <a:hlinkClick r:id="rId3" tooltip="Show study NCT00840346: Panobinostat in Combination With Idarubicin and Cytarabine in Patients Aged 65 Years or Older With Newly Diagnosed Acute Myeloblastic Leukaemia (AML)"/>
              </a:rPr>
              <a:t> in Patients Aged 65 Years or Older With Newly Diagnosed Acute </a:t>
            </a:r>
            <a:r>
              <a:rPr lang="en-US" i="1" dirty="0" err="1">
                <a:hlinkClick r:id="rId3" tooltip="Show study NCT00840346: Panobinostat in Combination With Idarubicin and Cytarabine in Patients Aged 65 Years or Older With Newly Diagnosed Acute Myeloblastic Leukaemia (AML)"/>
              </a:rPr>
              <a:t>Myeloblastic</a:t>
            </a:r>
            <a:r>
              <a:rPr lang="en-US" i="1" dirty="0">
                <a:hlinkClick r:id="rId3" tooltip="Show study NCT00840346: Panobinostat in Combination With Idarubicin and Cytarabine in Patients Aged 65 Years or Older With Newly Diagnosed Acute Myeloblastic Leukaemia (AML)"/>
              </a:rPr>
              <a:t> </a:t>
            </a:r>
            <a:r>
              <a:rPr lang="en-US" i="1" dirty="0" err="1">
                <a:hlinkClick r:id="rId3" tooltip="Show study NCT00840346: Panobinostat in Combination With Idarubicin and Cytarabine in Patients Aged 65 Years or Older With Newly Diagnosed Acute Myeloblastic Leukaemia (AML)"/>
              </a:rPr>
              <a:t>Leukaemia</a:t>
            </a:r>
            <a:r>
              <a:rPr lang="en-US" i="1" dirty="0">
                <a:hlinkClick r:id="rId3" tooltip="Show study NCT00840346: Panobinostat in Combination With Idarubicin and Cytarabine in Patients Aged 65 Years or Older With Newly Diagnosed Acute Myeloblastic Leukaemia (AML)"/>
              </a:rPr>
              <a:t> (AML)</a:t>
            </a:r>
            <a:endParaRPr lang="en-US" dirty="0"/>
          </a:p>
          <a:p>
            <a:pPr fontAlgn="base"/>
            <a:r>
              <a:rPr lang="en-US" i="1" dirty="0">
                <a:hlinkClick r:id="rId4" tooltip="Show study NCT00878436: Safety and Efficacy Studies of Panobinostat and Bicalutamide in Patients With Recurrent Prostate Cancer After Castration"/>
              </a:rPr>
              <a:t>Safety and Efficacy Studies of </a:t>
            </a:r>
            <a:r>
              <a:rPr lang="en-US" i="1" dirty="0" err="1">
                <a:hlinkClick r:id="rId4" tooltip="Show study NCT00878436: Safety and Efficacy Studies of Panobinostat and Bicalutamide in Patients With Recurrent Prostate Cancer After Castration"/>
              </a:rPr>
              <a:t>Panobinostat</a:t>
            </a:r>
            <a:r>
              <a:rPr lang="en-US" i="1" dirty="0">
                <a:hlinkClick r:id="rId4" tooltip="Show study NCT00878436: Safety and Efficacy Studies of Panobinostat and Bicalutamide in Patients With Recurrent Prostate Cancer After Castration"/>
              </a:rPr>
              <a:t> and </a:t>
            </a:r>
            <a:r>
              <a:rPr lang="en-US" i="1" dirty="0" err="1">
                <a:hlinkClick r:id="rId4" tooltip="Show study NCT00878436: Safety and Efficacy Studies of Panobinostat and Bicalutamide in Patients With Recurrent Prostate Cancer After Castration"/>
              </a:rPr>
              <a:t>Bicalutamide</a:t>
            </a:r>
            <a:r>
              <a:rPr lang="en-US" i="1" dirty="0">
                <a:hlinkClick r:id="rId4" tooltip="Show study NCT00878436: Safety and Efficacy Studies of Panobinostat and Bicalutamide in Patients With Recurrent Prostate Cancer After Castration"/>
              </a:rPr>
              <a:t> in Patients With</a:t>
            </a:r>
            <a:br>
              <a:rPr lang="en-US" i="1" dirty="0">
                <a:hlinkClick r:id="rId4" tooltip="Show study NCT00878436: Safety and Efficacy Studies of Panobinostat and Bicalutamide in Patients With Recurrent Prostate Cancer After Castration"/>
              </a:rPr>
            </a:br>
            <a:r>
              <a:rPr lang="en-US" i="1" dirty="0">
                <a:hlinkClick r:id="rId4" tooltip="Show study NCT00878436: Safety and Efficacy Studies of Panobinostat and Bicalutamide in Patients With Recurrent Prostate Cancer After Castration"/>
              </a:rPr>
              <a:t>Recurrent Prostate Cancer After Castration</a:t>
            </a:r>
            <a:endParaRPr lang="en-US" dirty="0"/>
          </a:p>
          <a:p>
            <a:pPr fontAlgn="base"/>
            <a:r>
              <a:rPr lang="en-US" i="1" dirty="0">
                <a:hlinkClick r:id="rId5" tooltip="Show study NCT00788931: A Trial l of Panobinostat Given in Combination With Trastuzumab and Paclitaxel in Adult Female Patients With HER2 Positive Metastatic Breast Cancer"/>
              </a:rPr>
              <a:t>A Trial l of </a:t>
            </a:r>
            <a:r>
              <a:rPr lang="en-US" i="1" dirty="0" err="1">
                <a:hlinkClick r:id="rId5" tooltip="Show study NCT00788931: A Trial l of Panobinostat Given in Combination With Trastuzumab and Paclitaxel in Adult Female Patients With HER2 Positive Metastatic Breast Cancer"/>
              </a:rPr>
              <a:t>Panobinostat</a:t>
            </a:r>
            <a:r>
              <a:rPr lang="en-US" i="1" dirty="0">
                <a:hlinkClick r:id="rId5" tooltip="Show study NCT00788931: A Trial l of Panobinostat Given in Combination With Trastuzumab and Paclitaxel in Adult Female Patients With HER2 Positive Metastatic Breast Cancer"/>
              </a:rPr>
              <a:t> Given in Combination With </a:t>
            </a:r>
            <a:r>
              <a:rPr lang="en-US" i="1" dirty="0" err="1">
                <a:hlinkClick r:id="rId5" tooltip="Show study NCT00788931: A Trial l of Panobinostat Given in Combination With Trastuzumab and Paclitaxel in Adult Female Patients With HER2 Positive Metastatic Breast Cancer"/>
              </a:rPr>
              <a:t>Trastuzumab</a:t>
            </a:r>
            <a:r>
              <a:rPr lang="en-US" i="1" dirty="0">
                <a:hlinkClick r:id="rId5" tooltip="Show study NCT00788931: A Trial l of Panobinostat Given in Combination With Trastuzumab and Paclitaxel in Adult Female Patients With HER2 Positive Metastatic Breast Cancer"/>
              </a:rPr>
              <a:t> and Paclitaxel in Adult Female Patients With HER2 Positive Metastatic Breast Cancer</a:t>
            </a:r>
            <a:endParaRPr lang="en-US" dirty="0"/>
          </a:p>
          <a:p>
            <a:pPr fontAlgn="base"/>
            <a:r>
              <a:rPr lang="en-US" i="1" dirty="0" err="1">
                <a:hlinkClick r:id="rId6" tooltip="Show study NCT01282476: Panobinostat With Rituximab for Relapsed/Refractory Diffuse Large B Cell Lymphoma"/>
              </a:rPr>
              <a:t>Panobinostat</a:t>
            </a:r>
            <a:r>
              <a:rPr lang="en-US" i="1" dirty="0">
                <a:hlinkClick r:id="rId6" tooltip="Show study NCT01282476: Panobinostat With Rituximab for Relapsed/Refractory Diffuse Large B Cell Lymphoma"/>
              </a:rPr>
              <a:t> With Rituximab for Relapsed/Refractory Diffuse Large B Cell Lymphoma</a:t>
            </a:r>
            <a:endParaRPr lang="en-US" dirty="0"/>
          </a:p>
          <a:p>
            <a:pPr fontAlgn="base"/>
            <a:r>
              <a:rPr lang="en-US" i="1" dirty="0" err="1">
                <a:hlinkClick r:id="rId7" tooltip="Show study NCT01301807: Carfilzomib Plus Panobinostat in Relapsed/Refractory Multiple Myeloma (MM)"/>
              </a:rPr>
              <a:t>Carfilzomib</a:t>
            </a:r>
            <a:r>
              <a:rPr lang="en-US" i="1" dirty="0">
                <a:hlinkClick r:id="rId7" tooltip="Show study NCT01301807: Carfilzomib Plus Panobinostat in Relapsed/Refractory Multiple Myeloma (MM)"/>
              </a:rPr>
              <a:t> Plus </a:t>
            </a:r>
            <a:r>
              <a:rPr lang="en-US" i="1" dirty="0" err="1">
                <a:hlinkClick r:id="rId7" tooltip="Show study NCT01301807: Carfilzomib Plus Panobinostat in Relapsed/Refractory Multiple Myeloma (MM)"/>
              </a:rPr>
              <a:t>Panobinostat</a:t>
            </a:r>
            <a:r>
              <a:rPr lang="en-US" i="1" dirty="0">
                <a:hlinkClick r:id="rId7" tooltip="Show study NCT01301807: Carfilzomib Plus Panobinostat in Relapsed/Refractory Multiple Myeloma (MM)"/>
              </a:rPr>
              <a:t> in Relapsed/Refractory Multiple Myeloma (MM)</a:t>
            </a:r>
            <a:endParaRPr lang="en-US" dirty="0"/>
          </a:p>
          <a:p>
            <a:pPr fontAlgn="base"/>
            <a:r>
              <a:rPr lang="en-US" i="1" dirty="0">
                <a:hlinkClick r:id="rId8" tooltip="Show study NCT01460940: A Phase II Trial of Panobinostat and Lenalidomide in Patients With Relapsed or Refractory Hodgkin's Lymphoma"/>
              </a:rPr>
              <a:t>A Phase II Trial of </a:t>
            </a:r>
            <a:r>
              <a:rPr lang="en-US" i="1" dirty="0" err="1">
                <a:hlinkClick r:id="rId8" tooltip="Show study NCT01460940: A Phase II Trial of Panobinostat and Lenalidomide in Patients With Relapsed or Refractory Hodgkin's Lymphoma"/>
              </a:rPr>
              <a:t>Panobinostat</a:t>
            </a:r>
            <a:r>
              <a:rPr lang="en-US" i="1" dirty="0">
                <a:hlinkClick r:id="rId8" tooltip="Show study NCT01460940: A Phase II Trial of Panobinostat and Lenalidomide in Patients With Relapsed or Refractory Hodgkin's Lymphoma"/>
              </a:rPr>
              <a:t> and </a:t>
            </a:r>
            <a:r>
              <a:rPr lang="en-US" i="1" dirty="0" err="1">
                <a:hlinkClick r:id="rId8" tooltip="Show study NCT01460940: A Phase II Trial of Panobinostat and Lenalidomide in Patients With Relapsed or Refractory Hodgkin's Lymphoma"/>
              </a:rPr>
              <a:t>Lenalidomide</a:t>
            </a:r>
            <a:r>
              <a:rPr lang="en-US" i="1" dirty="0">
                <a:hlinkClick r:id="rId8" tooltip="Show study NCT01460940: A Phase II Trial of Panobinostat and Lenalidomide in Patients With Relapsed or Refractory Hodgkin's Lymphoma"/>
              </a:rPr>
              <a:t> in Patients With Relapsed or</a:t>
            </a:r>
            <a:br>
              <a:rPr lang="en-US" i="1" dirty="0">
                <a:hlinkClick r:id="rId8" tooltip="Show study NCT01460940: A Phase II Trial of Panobinostat and Lenalidomide in Patients With Relapsed or Refractory Hodgkin's Lymphoma"/>
              </a:rPr>
            </a:br>
            <a:r>
              <a:rPr lang="en-US" i="1" dirty="0">
                <a:hlinkClick r:id="rId8" tooltip="Show study NCT01460940: A Phase II Trial of Panobinostat and Lenalidomide in Patients With Relapsed or Refractory Hodgkin's Lymphoma"/>
              </a:rPr>
              <a:t>Refractory Hodgkin’s Lymphoma</a:t>
            </a:r>
            <a:endParaRPr lang="en-US" dirty="0"/>
          </a:p>
          <a:p>
            <a:pPr fontAlgn="base"/>
            <a:r>
              <a:rPr lang="en-US" i="1" dirty="0">
                <a:hlinkClick r:id="rId9" tooltip="Show study NCT01496118: Study of the Combination of Panobinostat and Carfilzomib in Patients With Relapsed/Refractory Multiple Myeloma"/>
              </a:rPr>
              <a:t>Study of the Combination of </a:t>
            </a:r>
            <a:r>
              <a:rPr lang="en-US" i="1" dirty="0" err="1">
                <a:hlinkClick r:id="rId9" tooltip="Show study NCT01496118: Study of the Combination of Panobinostat and Carfilzomib in Patients With Relapsed/Refractory Multiple Myeloma"/>
              </a:rPr>
              <a:t>Panobinostat</a:t>
            </a:r>
            <a:r>
              <a:rPr lang="en-US" i="1" dirty="0">
                <a:hlinkClick r:id="rId9" tooltip="Show study NCT01496118: Study of the Combination of Panobinostat and Carfilzomib in Patients With Relapsed/Refractory Multiple Myeloma"/>
              </a:rPr>
              <a:t> and </a:t>
            </a:r>
            <a:r>
              <a:rPr lang="en-US" i="1" dirty="0" err="1">
                <a:hlinkClick r:id="rId9" tooltip="Show study NCT01496118: Study of the Combination of Panobinostat and Carfilzomib in Patients With Relapsed/Refractory Multiple Myeloma"/>
              </a:rPr>
              <a:t>Carfilzomib</a:t>
            </a:r>
            <a:r>
              <a:rPr lang="en-US" i="1" dirty="0">
                <a:hlinkClick r:id="rId9" tooltip="Show study NCT01496118: Study of the Combination of Panobinostat and Carfilzomib in Patients With Relapsed/Refractory Multiple Myeloma"/>
              </a:rPr>
              <a:t> in Patients With</a:t>
            </a:r>
            <a:br>
              <a:rPr lang="en-US" i="1" dirty="0">
                <a:hlinkClick r:id="rId9" tooltip="Show study NCT01496118: Study of the Combination of Panobinostat and Carfilzomib in Patients With Relapsed/Refractory Multiple Myeloma"/>
              </a:rPr>
            </a:br>
            <a:r>
              <a:rPr lang="en-US" i="1" dirty="0">
                <a:hlinkClick r:id="rId9" tooltip="Show study NCT01496118: Study of the Combination of Panobinostat and Carfilzomib in Patients With Relapsed/Refractory Multiple Myeloma"/>
              </a:rPr>
              <a:t>Relapsed/Refractory Multiple Myeloma</a:t>
            </a:r>
            <a:endParaRPr lang="en-US" dirty="0"/>
          </a:p>
          <a:p>
            <a:pPr fontAlgn="base"/>
            <a:r>
              <a:rPr lang="en-US" i="1" dirty="0">
                <a:hlinkClick r:id="rId10" tooltip="Show study NCT01463046: Phase I Dose Finding and Proof-of-concept Study of Panobinostat With Standard Dose Cytarabine and Daunorubicin for Untreated Acute Myeloid Leukemia or Advanced Myelodysplastic Syndrome"/>
              </a:rPr>
              <a:t>Phase I Dose Finding and Proof-of-concept Study of </a:t>
            </a:r>
            <a:r>
              <a:rPr lang="en-US" i="1" dirty="0" err="1">
                <a:hlinkClick r:id="rId10" tooltip="Show study NCT01463046: Phase I Dose Finding and Proof-of-concept Study of Panobinostat With Standard Dose Cytarabine and Daunorubicin for Untreated Acute Myeloid Leukemia or Advanced Myelodysplastic Syndrome"/>
              </a:rPr>
              <a:t>Panobinostat</a:t>
            </a:r>
            <a:r>
              <a:rPr lang="en-US" i="1" dirty="0">
                <a:hlinkClick r:id="rId10" tooltip="Show study NCT01463046: Phase I Dose Finding and Proof-of-concept Study of Panobinostat With Standard Dose Cytarabine and Daunorubicin for Untreated Acute Myeloid Leukemia or Advanced Myelodysplastic Syndrome"/>
              </a:rPr>
              <a:t> With Standard Dose </a:t>
            </a:r>
            <a:r>
              <a:rPr lang="en-US" i="1" dirty="0" err="1">
                <a:hlinkClick r:id="rId10" tooltip="Show study NCT01463046: Phase I Dose Finding and Proof-of-concept Study of Panobinostat With Standard Dose Cytarabine and Daunorubicin for Untreated Acute Myeloid Leukemia or Advanced Myelodysplastic Syndrome"/>
              </a:rPr>
              <a:t>Cytarabine</a:t>
            </a:r>
            <a:r>
              <a:rPr lang="en-US" i="1" dirty="0">
                <a:hlinkClick r:id="rId10" tooltip="Show study NCT01463046: Phase I Dose Finding and Proof-of-concept Study of Panobinostat With Standard Dose Cytarabine and Daunorubicin for Untreated Acute Myeloid Leukemia or Advanced Myelodysplastic Syndrome"/>
              </a:rPr>
              <a:t> and </a:t>
            </a:r>
            <a:r>
              <a:rPr lang="en-US" i="1" dirty="0" err="1">
                <a:hlinkClick r:id="rId10" tooltip="Show study NCT01463046: Phase I Dose Finding and Proof-of-concept Study of Panobinostat With Standard Dose Cytarabine and Daunorubicin for Untreated Acute Myeloid Leukemia or Advanced Myelodysplastic Syndrome"/>
              </a:rPr>
              <a:t>Daunorubicin</a:t>
            </a:r>
            <a:r>
              <a:rPr lang="en-US" i="1" dirty="0">
                <a:hlinkClick r:id="rId10" tooltip="Show study NCT01463046: Phase I Dose Finding and Proof-of-concept Study of Panobinostat With Standard Dose Cytarabine and Daunorubicin for Untreated Acute Myeloid Leukemia or Advanced Myelodysplastic Syndrome"/>
              </a:rPr>
              <a:t> for Untreated Acute Myeloid Leukemia or Advanced </a:t>
            </a:r>
            <a:r>
              <a:rPr lang="en-US" i="1" dirty="0" err="1">
                <a:hlinkClick r:id="rId10" tooltip="Show study NCT01463046: Phase I Dose Finding and Proof-of-concept Study of Panobinostat With Standard Dose Cytarabine and Daunorubicin for Untreated Acute Myeloid Leukemia or Advanced Myelodysplastic Syndrome"/>
              </a:rPr>
              <a:t>Myelodysplastic</a:t>
            </a:r>
            <a:r>
              <a:rPr lang="en-US" i="1" dirty="0">
                <a:hlinkClick r:id="rId10" tooltip="Show study NCT01463046: Phase I Dose Finding and Proof-of-concept Study of Panobinostat With Standard Dose Cytarabine and Daunorubicin for Untreated Acute Myeloid Leukemia or Advanced Myelodysplastic Syndrome"/>
              </a:rPr>
              <a:t> Syndrome</a:t>
            </a:r>
            <a:endParaRPr lang="en-US" dirty="0"/>
          </a:p>
          <a:p>
            <a:pPr fontAlgn="base"/>
            <a:r>
              <a:rPr lang="en-US" i="1" dirty="0" err="1">
                <a:hlinkClick r:id="rId11" tooltip="Show study NCT00891033: Panobinostat/Velcade in Multiple Myeloma"/>
              </a:rPr>
              <a:t>Panobinostat</a:t>
            </a:r>
            <a:r>
              <a:rPr lang="en-US" i="1" dirty="0">
                <a:hlinkClick r:id="rId11" tooltip="Show study NCT00891033: Panobinostat/Velcade in Multiple Myeloma"/>
              </a:rPr>
              <a:t>/</a:t>
            </a:r>
            <a:r>
              <a:rPr lang="en-US" i="1" dirty="0" err="1">
                <a:hlinkClick r:id="rId11" tooltip="Show study NCT00891033: Panobinostat/Velcade in Multiple Myeloma"/>
              </a:rPr>
              <a:t>Velcade</a:t>
            </a:r>
            <a:r>
              <a:rPr lang="en-US" i="1" dirty="0">
                <a:hlinkClick r:id="rId11" tooltip="Show study NCT00891033: Panobinostat/Velcade in Multiple Myeloma"/>
              </a:rPr>
              <a:t> in Multiple Myeloma</a:t>
            </a:r>
            <a:endParaRPr lang="en-US" dirty="0"/>
          </a:p>
          <a:p>
            <a:endParaRPr lang="en-US" dirty="0"/>
          </a:p>
        </p:txBody>
      </p:sp>
      <p:pic>
        <p:nvPicPr>
          <p:cNvPr id="5" name="Picture 4" descr="Image result for clinical trials for cancer treatment"/>
          <p:cNvPicPr/>
          <p:nvPr/>
        </p:nvPicPr>
        <p:blipFill>
          <a:blip r:embed="rId12">
            <a:extLst>
              <a:ext uri="{28A0092B-C50C-407E-A947-70E740481C1C}">
                <a14:useLocalDpi xmlns:a14="http://schemas.microsoft.com/office/drawing/2010/main" val="0"/>
              </a:ext>
            </a:extLst>
          </a:blip>
          <a:srcRect/>
          <a:stretch>
            <a:fillRect/>
          </a:stretch>
        </p:blipFill>
        <p:spPr bwMode="auto">
          <a:xfrm>
            <a:off x="0" y="1333514"/>
            <a:ext cx="4603805" cy="5324295"/>
          </a:xfrm>
          <a:prstGeom prst="rect">
            <a:avLst/>
          </a:prstGeom>
          <a:noFill/>
          <a:ln>
            <a:noFill/>
          </a:ln>
        </p:spPr>
      </p:pic>
      <p:sp>
        <p:nvSpPr>
          <p:cNvPr id="4" name="TextBox 3"/>
          <p:cNvSpPr txBox="1"/>
          <p:nvPr/>
        </p:nvSpPr>
        <p:spPr>
          <a:xfrm>
            <a:off x="5160396" y="5955527"/>
            <a:ext cx="6861975" cy="646331"/>
          </a:xfrm>
          <a:prstGeom prst="rect">
            <a:avLst/>
          </a:prstGeom>
          <a:noFill/>
        </p:spPr>
        <p:txBody>
          <a:bodyPr wrap="square" rtlCol="0">
            <a:spAutoFit/>
          </a:bodyPr>
          <a:lstStyle/>
          <a:p>
            <a:r>
              <a:rPr lang="en-US" dirty="0"/>
              <a:t>Figure taken from </a:t>
            </a:r>
            <a:r>
              <a:rPr lang="en-US" dirty="0">
                <a:hlinkClick r:id="rId13"/>
              </a:rPr>
              <a:t>https://www.cancer.gov/multimedia/infographics</a:t>
            </a:r>
            <a:r>
              <a:rPr lang="en-US" dirty="0"/>
              <a:t> with Thanks </a:t>
            </a:r>
          </a:p>
        </p:txBody>
      </p:sp>
    </p:spTree>
    <p:extLst>
      <p:ext uri="{BB962C8B-B14F-4D97-AF65-F5344CB8AC3E}">
        <p14:creationId xmlns:p14="http://schemas.microsoft.com/office/powerpoint/2010/main" val="1875881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39501"/>
            <a:ext cx="9603275" cy="1049235"/>
          </a:xfrm>
        </p:spPr>
        <p:txBody>
          <a:bodyPr>
            <a:normAutofit fontScale="90000"/>
          </a:bodyPr>
          <a:lstStyle/>
          <a:p>
            <a:pPr algn="ctr"/>
            <a:r>
              <a:rPr lang="en-US" dirty="0"/>
              <a:t>Herbal and Nutraceuticals for value based Oncology care </a:t>
            </a:r>
            <a:br>
              <a:rPr lang="en-US" dirty="0"/>
            </a:br>
            <a:r>
              <a:rPr lang="en-US" dirty="0"/>
              <a:t>(helping patients and reducing costs for cancer care ) </a:t>
            </a:r>
            <a:br>
              <a:rPr lang="en-US" dirty="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65661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95300"/>
            <a:ext cx="8229600" cy="1295400"/>
          </a:xfrm>
        </p:spPr>
        <p:txBody>
          <a:bodyPr>
            <a:normAutofit/>
          </a:bodyPr>
          <a:lstStyle/>
          <a:p>
            <a:r>
              <a:rPr lang="en-US" sz="2800" dirty="0"/>
              <a:t>WHO Definition of herbal Medicines</a:t>
            </a:r>
          </a:p>
        </p:txBody>
      </p:sp>
      <p:sp>
        <p:nvSpPr>
          <p:cNvPr id="3" name="Content Placeholder 2"/>
          <p:cNvSpPr>
            <a:spLocks noGrp="1"/>
          </p:cNvSpPr>
          <p:nvPr>
            <p:ph idx="1"/>
          </p:nvPr>
        </p:nvSpPr>
        <p:spPr>
          <a:xfrm>
            <a:off x="4804756" y="1790700"/>
            <a:ext cx="6705600" cy="4182035"/>
          </a:xfrm>
        </p:spPr>
        <p:txBody>
          <a:bodyPr>
            <a:normAutofit/>
          </a:bodyPr>
          <a:lstStyle/>
          <a:p>
            <a:r>
              <a:rPr lang="it-IT" sz="2800" b="1" dirty="0"/>
              <a:t>From the </a:t>
            </a:r>
            <a:r>
              <a:rPr lang="en-US" sz="2800" b="1" dirty="0"/>
              <a:t>World Health Organization (</a:t>
            </a:r>
            <a:r>
              <a:rPr lang="it-IT" sz="2800" b="1" dirty="0"/>
              <a:t>WHO)’</a:t>
            </a:r>
            <a:r>
              <a:rPr lang="it-IT" sz="2800" b="1" dirty="0" err="1"/>
              <a:t>s</a:t>
            </a:r>
            <a:r>
              <a:rPr lang="it-IT" sz="2800" b="1" dirty="0"/>
              <a:t> </a:t>
            </a:r>
            <a:r>
              <a:rPr lang="it-IT" sz="2800" b="1" dirty="0" err="1"/>
              <a:t>definition</a:t>
            </a:r>
            <a:r>
              <a:rPr lang="it-IT" sz="2800" b="1" dirty="0"/>
              <a:t>, </a:t>
            </a:r>
            <a:r>
              <a:rPr lang="it-IT" sz="2800" b="1" dirty="0" err="1"/>
              <a:t>herbal</a:t>
            </a:r>
            <a:r>
              <a:rPr lang="it-IT" sz="2800" b="1" dirty="0"/>
              <a:t> </a:t>
            </a:r>
            <a:r>
              <a:rPr lang="it-IT" sz="2800" b="1" dirty="0" err="1"/>
              <a:t>medicines</a:t>
            </a:r>
            <a:r>
              <a:rPr lang="it-IT" sz="2800" b="1" dirty="0"/>
              <a:t> include </a:t>
            </a:r>
            <a:r>
              <a:rPr lang="it-IT" sz="2800" b="1" dirty="0" err="1"/>
              <a:t>herbs</a:t>
            </a:r>
            <a:r>
              <a:rPr lang="it-IT" sz="2800" b="1" dirty="0"/>
              <a:t>, </a:t>
            </a:r>
            <a:r>
              <a:rPr lang="it-IT" sz="2800" b="1" dirty="0" err="1"/>
              <a:t>herbal</a:t>
            </a:r>
            <a:r>
              <a:rPr lang="it-IT" sz="2800" b="1" dirty="0"/>
              <a:t> </a:t>
            </a:r>
            <a:r>
              <a:rPr lang="it-IT" sz="2800" b="1" dirty="0" err="1"/>
              <a:t>materials</a:t>
            </a:r>
            <a:r>
              <a:rPr lang="it-IT" sz="2800" b="1" dirty="0"/>
              <a:t>, </a:t>
            </a:r>
            <a:r>
              <a:rPr lang="it-IT" sz="2800" b="1" dirty="0" err="1"/>
              <a:t>herbal</a:t>
            </a:r>
            <a:r>
              <a:rPr lang="it-IT" sz="2800" b="1" dirty="0"/>
              <a:t> </a:t>
            </a:r>
            <a:r>
              <a:rPr lang="it-IT" sz="2800" b="1" dirty="0" err="1"/>
              <a:t>preparations</a:t>
            </a:r>
            <a:r>
              <a:rPr lang="it-IT" sz="2800" b="1" dirty="0"/>
              <a:t> and </a:t>
            </a:r>
            <a:r>
              <a:rPr lang="it-IT" sz="2800" b="1" dirty="0" err="1"/>
              <a:t>finished</a:t>
            </a:r>
            <a:r>
              <a:rPr lang="it-IT" sz="2800" b="1" dirty="0"/>
              <a:t> </a:t>
            </a:r>
            <a:r>
              <a:rPr lang="it-IT" sz="2800" b="1" dirty="0" err="1"/>
              <a:t>herbal</a:t>
            </a:r>
            <a:r>
              <a:rPr lang="it-IT" sz="2800" b="1" dirty="0"/>
              <a:t> </a:t>
            </a:r>
            <a:r>
              <a:rPr lang="it-IT" sz="2800" b="1" dirty="0" err="1"/>
              <a:t>products</a:t>
            </a:r>
            <a:r>
              <a:rPr lang="it-IT" sz="2800" b="1" dirty="0"/>
              <a:t> </a:t>
            </a:r>
            <a:r>
              <a:rPr lang="it-IT" sz="2800" b="1" dirty="0" err="1"/>
              <a:t>that</a:t>
            </a:r>
            <a:r>
              <a:rPr lang="it-IT" sz="2800" b="1" dirty="0"/>
              <a:t> </a:t>
            </a:r>
            <a:r>
              <a:rPr lang="it-IT" sz="2800" b="1" dirty="0" err="1"/>
              <a:t>contain</a:t>
            </a:r>
            <a:r>
              <a:rPr lang="it-IT" sz="2800" b="1" dirty="0"/>
              <a:t> </a:t>
            </a:r>
            <a:r>
              <a:rPr lang="it-IT" sz="2800" b="1" dirty="0" err="1"/>
              <a:t>as</a:t>
            </a:r>
            <a:r>
              <a:rPr lang="it-IT" sz="2800" b="1" dirty="0"/>
              <a:t> </a:t>
            </a:r>
            <a:r>
              <a:rPr lang="it-IT" sz="2800" b="1" dirty="0" err="1"/>
              <a:t>active</a:t>
            </a:r>
            <a:r>
              <a:rPr lang="it-IT" sz="2800" b="1" dirty="0"/>
              <a:t> </a:t>
            </a:r>
            <a:r>
              <a:rPr lang="it-IT" sz="2800" b="1" dirty="0" err="1"/>
              <a:t>ingredients</a:t>
            </a:r>
            <a:r>
              <a:rPr lang="it-IT" sz="2800" b="1" dirty="0"/>
              <a:t> </a:t>
            </a:r>
            <a:r>
              <a:rPr lang="it-IT" sz="2800" b="1" dirty="0" err="1"/>
              <a:t>parts</a:t>
            </a:r>
            <a:r>
              <a:rPr lang="it-IT" sz="2800" b="1" dirty="0"/>
              <a:t> of </a:t>
            </a:r>
            <a:r>
              <a:rPr lang="it-IT" sz="2800" b="1" dirty="0" err="1"/>
              <a:t>plants</a:t>
            </a:r>
            <a:r>
              <a:rPr lang="it-IT" sz="2800" b="1" dirty="0"/>
              <a:t>, or </a:t>
            </a:r>
            <a:r>
              <a:rPr lang="it-IT" sz="2800" b="1" dirty="0" err="1"/>
              <a:t>other</a:t>
            </a:r>
            <a:r>
              <a:rPr lang="it-IT" sz="2800" b="1" dirty="0"/>
              <a:t> </a:t>
            </a:r>
            <a:r>
              <a:rPr lang="it-IT" sz="2800" b="1" dirty="0" err="1"/>
              <a:t>plant</a:t>
            </a:r>
            <a:r>
              <a:rPr lang="it-IT" sz="2800" b="1" dirty="0"/>
              <a:t> </a:t>
            </a:r>
            <a:r>
              <a:rPr lang="it-IT" sz="2800" b="1" dirty="0" err="1"/>
              <a:t>materials</a:t>
            </a:r>
            <a:r>
              <a:rPr lang="it-IT" sz="2800" b="1" dirty="0"/>
              <a:t>, or </a:t>
            </a:r>
            <a:r>
              <a:rPr lang="it-IT" sz="2800" b="1" dirty="0" err="1"/>
              <a:t>combinations</a:t>
            </a:r>
            <a:r>
              <a:rPr lang="it-IT" sz="2800" b="1" dirty="0"/>
              <a:t>. </a:t>
            </a:r>
            <a:r>
              <a:rPr lang="en-US" sz="2800" b="1" dirty="0"/>
              <a:t> </a:t>
            </a:r>
          </a:p>
          <a:p>
            <a:endParaRPr lang="en-US" dirty="0"/>
          </a:p>
        </p:txBody>
      </p:sp>
      <p:pic>
        <p:nvPicPr>
          <p:cNvPr id="2050" name="Picture 2" descr="http://ars.els-cdn.com/content/image/1-s2.0-S1043661810000915-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69" y="1790700"/>
            <a:ext cx="3581400" cy="347662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76400" y="6019800"/>
            <a:ext cx="8991600" cy="923330"/>
          </a:xfrm>
          <a:prstGeom prst="rect">
            <a:avLst/>
          </a:prstGeom>
          <a:noFill/>
        </p:spPr>
        <p:txBody>
          <a:bodyPr wrap="square" rtlCol="0">
            <a:spAutoFit/>
          </a:bodyPr>
          <a:lstStyle/>
          <a:p>
            <a:r>
              <a:rPr lang="en-US" dirty="0"/>
              <a:t>Figure taken from </a:t>
            </a:r>
            <a:r>
              <a:rPr lang="en-US" b="1" dirty="0"/>
              <a:t>Herbal interactions on absorption of drugs: Mechanisms of action and clinical risk assessment, Pharmacol.res., 62,207-227, 2010</a:t>
            </a:r>
          </a:p>
          <a:p>
            <a:endParaRPr lang="en-US" dirty="0"/>
          </a:p>
        </p:txBody>
      </p:sp>
    </p:spTree>
    <p:extLst>
      <p:ext uri="{BB962C8B-B14F-4D97-AF65-F5344CB8AC3E}">
        <p14:creationId xmlns:p14="http://schemas.microsoft.com/office/powerpoint/2010/main" val="3462183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11529753" cy="569422"/>
          </a:xfrm>
        </p:spPr>
        <p:txBody>
          <a:bodyPr>
            <a:normAutofit fontScale="90000"/>
          </a:bodyPr>
          <a:lstStyle/>
          <a:p>
            <a:r>
              <a:rPr lang="en-US" sz="3600" b="1" dirty="0"/>
              <a:t>Using herbal compounds and extracts </a:t>
            </a:r>
            <a:br>
              <a:rPr lang="en-US" b="1" dirty="0"/>
            </a:br>
            <a:endParaRPr lang="en-US" dirty="0"/>
          </a:p>
        </p:txBody>
      </p:sp>
      <p:sp>
        <p:nvSpPr>
          <p:cNvPr id="3" name="Content Placeholder 2"/>
          <p:cNvSpPr>
            <a:spLocks noGrp="1"/>
          </p:cNvSpPr>
          <p:nvPr>
            <p:ph idx="1"/>
          </p:nvPr>
        </p:nvSpPr>
        <p:spPr>
          <a:xfrm>
            <a:off x="3011338" y="914400"/>
            <a:ext cx="9180662" cy="5943600"/>
          </a:xfrm>
        </p:spPr>
        <p:txBody>
          <a:bodyPr>
            <a:normAutofit/>
          </a:bodyPr>
          <a:lstStyle/>
          <a:p>
            <a:pPr marL="0" indent="0">
              <a:buNone/>
            </a:pPr>
            <a:r>
              <a:rPr lang="en-US" dirty="0"/>
              <a:t>       </a:t>
            </a:r>
            <a:r>
              <a:rPr lang="en-US" sz="1500" b="1" dirty="0"/>
              <a:t>According to Guidelines for the Regulation of Herbal Medicines in the South-East Asia Region organized by WHO regional office for South East Asia 2003 [13], herbal drugs have been categorized into four groups, including:</a:t>
            </a:r>
          </a:p>
          <a:p>
            <a:pPr lvl="1"/>
            <a:r>
              <a:rPr lang="en-US" sz="1500" b="1" dirty="0"/>
              <a:t>Indigenous herbal medicines. They are defined as well-known medicines in terms of their composition, treatment and dosage due to their age old use in a local community</a:t>
            </a:r>
          </a:p>
          <a:p>
            <a:pPr lvl="1"/>
            <a:r>
              <a:rPr lang="en-US" sz="1500" b="1" dirty="0"/>
              <a:t>Herbal medicines in systems. These medicines in this group have been in use for a long time and therefore, for local use assessments of efficacy are not required</a:t>
            </a:r>
          </a:p>
          <a:p>
            <a:pPr lvl="1"/>
            <a:r>
              <a:rPr lang="en-US" sz="1500" b="1" dirty="0"/>
              <a:t>Modified herbal medicines. They have got the modification of the form of indigenous herbal medicine or herbal medicine in systems (either in shape or dosage form, mode of administration, herbal medicinal ingredients, and methods of preparation and medical indications). </a:t>
            </a:r>
          </a:p>
          <a:p>
            <a:pPr lvl="1"/>
            <a:r>
              <a:rPr lang="en-US" sz="1500" b="1" dirty="0"/>
              <a:t>Imported products with an herbal medicine base. This type includes raw materials and products) must be registered and marketed in the countries of origin. </a:t>
            </a:r>
          </a:p>
          <a:p>
            <a:endParaRPr lang="en-US" b="1" dirty="0"/>
          </a:p>
        </p:txBody>
      </p:sp>
      <p:pic>
        <p:nvPicPr>
          <p:cNvPr id="6146" name="Picture 2" descr="http://www.medicinescomplete.com/mc/herbals/current/images/HrbbutterburF003_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28008"/>
            <a:ext cx="2971800" cy="1770062"/>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descr="http://herbalmonster.com/wp-content/uploads/2012/01/herbal-remed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0" y="2798070"/>
            <a:ext cx="2947358" cy="1752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www.acupunctureforpains.com/pics/herbs_koreanmar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9" y="4550670"/>
            <a:ext cx="2971800" cy="175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77273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1"/>
          <p:cNvSpPr txBox="1">
            <a:spLocks noChangeArrowheads="1"/>
          </p:cNvSpPr>
          <p:nvPr/>
        </p:nvSpPr>
        <p:spPr bwMode="auto">
          <a:xfrm>
            <a:off x="2752898" y="769937"/>
            <a:ext cx="8458200" cy="830263"/>
          </a:xfrm>
          <a:prstGeom prst="rect">
            <a:avLst/>
          </a:prstGeom>
          <a:noFill/>
          <a:ln w="9525">
            <a:noFill/>
            <a:miter lim="800000"/>
            <a:headEnd/>
            <a:tailEnd/>
          </a:ln>
        </p:spPr>
        <p:txBody>
          <a:bodyPr>
            <a:spAutoFit/>
          </a:bodyPr>
          <a:lstStyle/>
          <a:p>
            <a:r>
              <a:rPr lang="en-US" b="1" dirty="0">
                <a:latin typeface="Arial" charset="0"/>
              </a:rPr>
              <a:t>		</a:t>
            </a:r>
            <a:r>
              <a:rPr lang="en-US" b="1" dirty="0">
                <a:latin typeface="Georgia" pitchFamily="18" charset="0"/>
              </a:rPr>
              <a:t>	</a:t>
            </a:r>
            <a:r>
              <a:rPr lang="en-US" sz="2400" b="1" dirty="0">
                <a:latin typeface="Georgia" pitchFamily="18" charset="0"/>
              </a:rPr>
              <a:t>Nano is Too Big: </a:t>
            </a:r>
          </a:p>
          <a:p>
            <a:r>
              <a:rPr lang="en-US" sz="2400" b="1" dirty="0">
                <a:latin typeface="Georgia" pitchFamily="18" charset="0"/>
              </a:rPr>
              <a:t>	Nano particulate Drug Delivery Systems</a:t>
            </a:r>
          </a:p>
        </p:txBody>
      </p:sp>
      <p:sp>
        <p:nvSpPr>
          <p:cNvPr id="15362" name="TextBox 12"/>
          <p:cNvSpPr txBox="1">
            <a:spLocks noChangeArrowheads="1"/>
          </p:cNvSpPr>
          <p:nvPr/>
        </p:nvSpPr>
        <p:spPr bwMode="auto">
          <a:xfrm>
            <a:off x="2819400" y="1881447"/>
            <a:ext cx="7543800" cy="3786188"/>
          </a:xfrm>
          <a:prstGeom prst="rect">
            <a:avLst/>
          </a:prstGeom>
          <a:noFill/>
          <a:ln w="9525">
            <a:noFill/>
            <a:miter lim="800000"/>
            <a:headEnd/>
            <a:tailEnd/>
          </a:ln>
        </p:spPr>
        <p:txBody>
          <a:bodyPr>
            <a:spAutoFit/>
          </a:bodyPr>
          <a:lstStyle/>
          <a:p>
            <a:pPr>
              <a:buFontTx/>
              <a:buChar char="•"/>
            </a:pPr>
            <a:r>
              <a:rPr lang="en-US" sz="2400" dirty="0">
                <a:latin typeface="Georgia" pitchFamily="18" charset="0"/>
              </a:rPr>
              <a:t> Nanotechnology and nano science are widely seen as having a great potential to bring benefits to many areas of research and applications.</a:t>
            </a:r>
          </a:p>
          <a:p>
            <a:pPr>
              <a:buFontTx/>
              <a:buChar char="•"/>
            </a:pPr>
            <a:r>
              <a:rPr lang="en-US" sz="2400" dirty="0">
                <a:latin typeface="Georgia" pitchFamily="18" charset="0"/>
              </a:rPr>
              <a:t> The prefix nano is derived from the Greek word meaning “Dwarf”. One nanometer is one billionth of a meter or 10 -9 m. </a:t>
            </a:r>
          </a:p>
          <a:p>
            <a:pPr>
              <a:buFontTx/>
              <a:buChar char="•"/>
            </a:pPr>
            <a:r>
              <a:rPr lang="en-US" sz="2400" dirty="0">
                <a:latin typeface="Georgia" pitchFamily="18" charset="0"/>
              </a:rPr>
              <a:t> The term Nanotechnology was first used in 1974, when Norio </a:t>
            </a:r>
            <a:r>
              <a:rPr lang="en-US" sz="2400" dirty="0" err="1">
                <a:latin typeface="Georgia" pitchFamily="18" charset="0"/>
              </a:rPr>
              <a:t>Taniguichi</a:t>
            </a:r>
            <a:r>
              <a:rPr lang="en-US" sz="2400" dirty="0">
                <a:latin typeface="Georgia" pitchFamily="18" charset="0"/>
              </a:rPr>
              <a:t> a scientist at University of Tokyo, Japan used to refer the size of materials in nanometers.</a:t>
            </a:r>
            <a:r>
              <a:rPr lang="en-US" dirty="0">
                <a:latin typeface="Georgia" pitchFamily="18" charset="0"/>
              </a:rPr>
              <a:t> </a:t>
            </a:r>
          </a:p>
        </p:txBody>
      </p:sp>
      <p:pic>
        <p:nvPicPr>
          <p:cNvPr id="15363" name="Picture 8" descr="nanocell-enlarged"/>
          <p:cNvPicPr>
            <a:picLocks noChangeAspect="1" noChangeArrowheads="1"/>
          </p:cNvPicPr>
          <p:nvPr/>
        </p:nvPicPr>
        <p:blipFill>
          <a:blip r:embed="rId2"/>
          <a:srcRect/>
          <a:stretch>
            <a:fillRect/>
          </a:stretch>
        </p:blipFill>
        <p:spPr bwMode="auto">
          <a:xfrm>
            <a:off x="224443" y="4781204"/>
            <a:ext cx="831850" cy="990600"/>
          </a:xfrm>
          <a:prstGeom prst="rect">
            <a:avLst/>
          </a:prstGeom>
          <a:noFill/>
          <a:ln w="9525" algn="ctr">
            <a:noFill/>
            <a:miter lim="800000"/>
            <a:headEnd/>
            <a:tailEnd/>
          </a:ln>
        </p:spPr>
      </p:pic>
      <p:pic>
        <p:nvPicPr>
          <p:cNvPr id="15364" name="Picture 9" descr="pic-v11-st6-1"/>
          <p:cNvPicPr>
            <a:picLocks noChangeAspect="1" noChangeArrowheads="1"/>
          </p:cNvPicPr>
          <p:nvPr/>
        </p:nvPicPr>
        <p:blipFill>
          <a:blip r:embed="rId3"/>
          <a:srcRect/>
          <a:stretch>
            <a:fillRect/>
          </a:stretch>
        </p:blipFill>
        <p:spPr bwMode="auto">
          <a:xfrm>
            <a:off x="224443" y="1600200"/>
            <a:ext cx="831850" cy="1066800"/>
          </a:xfrm>
          <a:prstGeom prst="rect">
            <a:avLst/>
          </a:prstGeom>
          <a:noFill/>
          <a:ln w="9525" algn="ctr">
            <a:noFill/>
            <a:miter lim="800000"/>
            <a:headEnd/>
            <a:tailEnd/>
          </a:ln>
        </p:spPr>
      </p:pic>
      <p:pic>
        <p:nvPicPr>
          <p:cNvPr id="15365" name="Picture 10" descr="tisicrystal"/>
          <p:cNvPicPr>
            <a:picLocks noChangeAspect="1" noChangeArrowheads="1"/>
          </p:cNvPicPr>
          <p:nvPr/>
        </p:nvPicPr>
        <p:blipFill>
          <a:blip r:embed="rId4"/>
          <a:srcRect/>
          <a:stretch>
            <a:fillRect/>
          </a:stretch>
        </p:blipFill>
        <p:spPr bwMode="auto">
          <a:xfrm>
            <a:off x="224443" y="2695402"/>
            <a:ext cx="831850" cy="990600"/>
          </a:xfrm>
          <a:prstGeom prst="rect">
            <a:avLst/>
          </a:prstGeom>
          <a:noFill/>
          <a:ln w="9525" algn="ctr">
            <a:noFill/>
            <a:miter lim="800000"/>
            <a:headEnd/>
            <a:tailEnd/>
          </a:ln>
        </p:spPr>
      </p:pic>
      <p:pic>
        <p:nvPicPr>
          <p:cNvPr id="15366" name="Picture 11" descr="atom"/>
          <p:cNvPicPr>
            <a:picLocks noChangeAspect="1" noChangeArrowheads="1"/>
          </p:cNvPicPr>
          <p:nvPr/>
        </p:nvPicPr>
        <p:blipFill>
          <a:blip r:embed="rId5"/>
          <a:srcRect/>
          <a:stretch>
            <a:fillRect/>
          </a:stretch>
        </p:blipFill>
        <p:spPr bwMode="auto">
          <a:xfrm>
            <a:off x="224443" y="3686002"/>
            <a:ext cx="838200" cy="1066800"/>
          </a:xfrm>
          <a:prstGeom prst="rect">
            <a:avLst/>
          </a:prstGeom>
          <a:noFill/>
          <a:ln w="9525" algn="in">
            <a:noFill/>
            <a:miter lim="800000"/>
            <a:headEnd/>
            <a:tailEnd/>
          </a:ln>
        </p:spPr>
      </p:pic>
      <p:pic>
        <p:nvPicPr>
          <p:cNvPr id="15367" name="Picture 12" descr="inside_NT"/>
          <p:cNvPicPr>
            <a:picLocks noChangeAspect="1" noChangeArrowheads="1"/>
          </p:cNvPicPr>
          <p:nvPr/>
        </p:nvPicPr>
        <p:blipFill>
          <a:blip r:embed="rId6"/>
          <a:srcRect/>
          <a:stretch>
            <a:fillRect/>
          </a:stretch>
        </p:blipFill>
        <p:spPr bwMode="auto">
          <a:xfrm>
            <a:off x="224443" y="641350"/>
            <a:ext cx="831850" cy="958850"/>
          </a:xfrm>
          <a:prstGeom prst="rect">
            <a:avLst/>
          </a:prstGeom>
          <a:noFill/>
          <a:ln w="9525" algn="ctr">
            <a:noFill/>
            <a:miter lim="800000"/>
            <a:headEnd/>
            <a:tailEnd/>
          </a:ln>
        </p:spPr>
      </p:pic>
      <p:sp>
        <p:nvSpPr>
          <p:cNvPr id="2" name="TextBox 1"/>
          <p:cNvSpPr txBox="1"/>
          <p:nvPr/>
        </p:nvSpPr>
        <p:spPr>
          <a:xfrm>
            <a:off x="2568633" y="149629"/>
            <a:ext cx="6991003" cy="584775"/>
          </a:xfrm>
          <a:prstGeom prst="rect">
            <a:avLst/>
          </a:prstGeom>
          <a:noFill/>
        </p:spPr>
        <p:txBody>
          <a:bodyPr wrap="square" rtlCol="0">
            <a:spAutoFit/>
          </a:bodyPr>
          <a:lstStyle/>
          <a:p>
            <a:r>
              <a:rPr lang="en-US" sz="3200" dirty="0"/>
              <a:t>Why Nano for Herbal Drugs</a:t>
            </a:r>
          </a:p>
        </p:txBody>
      </p:sp>
    </p:spTree>
    <p:extLst>
      <p:ext uri="{BB962C8B-B14F-4D97-AF65-F5344CB8AC3E}">
        <p14:creationId xmlns:p14="http://schemas.microsoft.com/office/powerpoint/2010/main" val="900734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001" y="164439"/>
            <a:ext cx="9603275" cy="1049235"/>
          </a:xfrm>
        </p:spPr>
        <p:txBody>
          <a:bodyPr/>
          <a:lstStyle/>
          <a:p>
            <a:r>
              <a:rPr lang="en-US" dirty="0"/>
              <a:t>Understanding cancer in simple words</a:t>
            </a:r>
          </a:p>
        </p:txBody>
      </p:sp>
      <p:sp>
        <p:nvSpPr>
          <p:cNvPr id="3" name="Content Placeholder 2"/>
          <p:cNvSpPr>
            <a:spLocks noGrp="1"/>
          </p:cNvSpPr>
          <p:nvPr>
            <p:ph idx="1"/>
          </p:nvPr>
        </p:nvSpPr>
        <p:spPr>
          <a:xfrm>
            <a:off x="5702531" y="811075"/>
            <a:ext cx="6489469" cy="5235850"/>
          </a:xfrm>
        </p:spPr>
        <p:txBody>
          <a:bodyPr>
            <a:normAutofit lnSpcReduction="10000"/>
          </a:bodyPr>
          <a:lstStyle/>
          <a:p>
            <a:r>
              <a:rPr lang="en-US" dirty="0"/>
              <a:t>Cancer is a broad term used to describe many different diseases. In general, cancer happens when abnormal cells in your body grow out of control and crowd out normal cells.</a:t>
            </a:r>
          </a:p>
          <a:p>
            <a:r>
              <a:rPr lang="en-US" dirty="0"/>
              <a:t>It can start almost anywhere. Cancer can stay in one spot, or it can metastasize — spread throughout your body. Some cancers grow slowly, while others grow quickly.</a:t>
            </a:r>
          </a:p>
          <a:p>
            <a:r>
              <a:rPr lang="en-US" dirty="0"/>
              <a:t>Most cancers are named for where they start in the body. For instance, “breast cancer” begins in your breast tissue.</a:t>
            </a:r>
          </a:p>
          <a:p>
            <a:r>
              <a:rPr lang="en-US" dirty="0"/>
              <a:t>Many cancers form solid tumors, which are growths of tissue. But blood cancers, such as leukemia, don’t generally grow as tumors; they stay in the form of individual cells. Tumors can be either malignant (cancerous) or benign (noncancerous).</a:t>
            </a:r>
          </a:p>
          <a:p>
            <a:endParaRPr lang="en-US" dirty="0"/>
          </a:p>
        </p:txBody>
      </p:sp>
      <p:sp>
        <p:nvSpPr>
          <p:cNvPr id="4" name="TextBox 3"/>
          <p:cNvSpPr txBox="1"/>
          <p:nvPr/>
        </p:nvSpPr>
        <p:spPr>
          <a:xfrm>
            <a:off x="0" y="5677593"/>
            <a:ext cx="6525491" cy="369332"/>
          </a:xfrm>
          <a:prstGeom prst="rect">
            <a:avLst/>
          </a:prstGeom>
          <a:noFill/>
        </p:spPr>
        <p:txBody>
          <a:bodyPr wrap="square" rtlCol="0">
            <a:spAutoFit/>
          </a:bodyPr>
          <a:lstStyle/>
          <a:p>
            <a:r>
              <a:rPr lang="en-US" dirty="0"/>
              <a:t>Taken from </a:t>
            </a:r>
            <a:r>
              <a:rPr lang="en-US" dirty="0">
                <a:hlinkClick r:id="rId2"/>
              </a:rPr>
              <a:t>https://www.everydayhealth.com/cancer/guide/</a:t>
            </a:r>
            <a:r>
              <a:rPr lang="en-US" dirty="0"/>
              <a:t> </a:t>
            </a:r>
          </a:p>
        </p:txBody>
      </p:sp>
      <p:pic>
        <p:nvPicPr>
          <p:cNvPr id="5" name="Picture 4" descr="What Is Cancer? - National Cancer Institute"/>
          <p:cNvPicPr/>
          <p:nvPr/>
        </p:nvPicPr>
        <p:blipFill>
          <a:blip r:embed="rId3">
            <a:extLst>
              <a:ext uri="{28A0092B-C50C-407E-A947-70E740481C1C}">
                <a14:useLocalDpi xmlns:a14="http://schemas.microsoft.com/office/drawing/2010/main" val="0"/>
              </a:ext>
            </a:extLst>
          </a:blip>
          <a:srcRect/>
          <a:stretch>
            <a:fillRect/>
          </a:stretch>
        </p:blipFill>
        <p:spPr bwMode="auto">
          <a:xfrm>
            <a:off x="0" y="1285719"/>
            <a:ext cx="5511338" cy="4286250"/>
          </a:xfrm>
          <a:prstGeom prst="rect">
            <a:avLst/>
          </a:prstGeom>
          <a:noFill/>
          <a:ln>
            <a:noFill/>
          </a:ln>
        </p:spPr>
      </p:pic>
    </p:spTree>
    <p:extLst>
      <p:ext uri="{BB962C8B-B14F-4D97-AF65-F5344CB8AC3E}">
        <p14:creationId xmlns:p14="http://schemas.microsoft.com/office/powerpoint/2010/main" val="2541682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1"/>
          <p:cNvSpPr txBox="1">
            <a:spLocks noChangeArrowheads="1"/>
          </p:cNvSpPr>
          <p:nvPr/>
        </p:nvSpPr>
        <p:spPr bwMode="auto">
          <a:xfrm>
            <a:off x="1981200" y="381000"/>
            <a:ext cx="8458200" cy="523220"/>
          </a:xfrm>
          <a:prstGeom prst="rect">
            <a:avLst/>
          </a:prstGeom>
          <a:noFill/>
          <a:ln w="9525">
            <a:noFill/>
            <a:miter lim="800000"/>
            <a:headEnd/>
            <a:tailEnd/>
          </a:ln>
        </p:spPr>
        <p:txBody>
          <a:bodyPr>
            <a:spAutoFit/>
          </a:bodyPr>
          <a:lstStyle/>
          <a:p>
            <a:pPr algn="ctr"/>
            <a:r>
              <a:rPr lang="en-US" sz="2800" b="1" dirty="0">
                <a:latin typeface="Georgia" pitchFamily="18" charset="0"/>
              </a:rPr>
              <a:t>Understanding the nano size concept</a:t>
            </a:r>
          </a:p>
        </p:txBody>
      </p:sp>
      <p:pic>
        <p:nvPicPr>
          <p:cNvPr id="16386" name="Picture 8" descr="nanocell-enlarged"/>
          <p:cNvPicPr>
            <a:picLocks noChangeAspect="1" noChangeArrowheads="1"/>
          </p:cNvPicPr>
          <p:nvPr/>
        </p:nvPicPr>
        <p:blipFill>
          <a:blip r:embed="rId2"/>
          <a:srcRect/>
          <a:stretch>
            <a:fillRect/>
          </a:stretch>
        </p:blipFill>
        <p:spPr bwMode="auto">
          <a:xfrm>
            <a:off x="207818" y="4548051"/>
            <a:ext cx="831850" cy="976449"/>
          </a:xfrm>
          <a:prstGeom prst="rect">
            <a:avLst/>
          </a:prstGeom>
          <a:noFill/>
          <a:ln w="9525" algn="ctr">
            <a:noFill/>
            <a:miter lim="800000"/>
            <a:headEnd/>
            <a:tailEnd/>
          </a:ln>
        </p:spPr>
      </p:pic>
      <p:pic>
        <p:nvPicPr>
          <p:cNvPr id="16387" name="Picture 9" descr="pic-v11-st6-1"/>
          <p:cNvPicPr>
            <a:picLocks noChangeAspect="1" noChangeArrowheads="1"/>
          </p:cNvPicPr>
          <p:nvPr/>
        </p:nvPicPr>
        <p:blipFill>
          <a:blip r:embed="rId3"/>
          <a:srcRect/>
          <a:stretch>
            <a:fillRect/>
          </a:stretch>
        </p:blipFill>
        <p:spPr bwMode="auto">
          <a:xfrm>
            <a:off x="207818" y="1576251"/>
            <a:ext cx="831850" cy="1051560"/>
          </a:xfrm>
          <a:prstGeom prst="rect">
            <a:avLst/>
          </a:prstGeom>
          <a:noFill/>
          <a:ln w="9525" algn="ctr">
            <a:noFill/>
            <a:miter lim="800000"/>
            <a:headEnd/>
            <a:tailEnd/>
          </a:ln>
        </p:spPr>
      </p:pic>
      <p:pic>
        <p:nvPicPr>
          <p:cNvPr id="16388" name="Picture 10" descr="tisicrystal"/>
          <p:cNvPicPr>
            <a:picLocks noChangeAspect="1" noChangeArrowheads="1"/>
          </p:cNvPicPr>
          <p:nvPr/>
        </p:nvPicPr>
        <p:blipFill>
          <a:blip r:embed="rId4"/>
          <a:srcRect/>
          <a:stretch>
            <a:fillRect/>
          </a:stretch>
        </p:blipFill>
        <p:spPr bwMode="auto">
          <a:xfrm>
            <a:off x="207818" y="2643051"/>
            <a:ext cx="831850" cy="976449"/>
          </a:xfrm>
          <a:prstGeom prst="rect">
            <a:avLst/>
          </a:prstGeom>
          <a:noFill/>
          <a:ln w="9525" algn="ctr">
            <a:noFill/>
            <a:miter lim="800000"/>
            <a:headEnd/>
            <a:tailEnd/>
          </a:ln>
        </p:spPr>
      </p:pic>
      <p:pic>
        <p:nvPicPr>
          <p:cNvPr id="16389" name="Picture 11" descr="atom"/>
          <p:cNvPicPr>
            <a:picLocks noChangeAspect="1" noChangeArrowheads="1"/>
          </p:cNvPicPr>
          <p:nvPr/>
        </p:nvPicPr>
        <p:blipFill>
          <a:blip r:embed="rId5"/>
          <a:srcRect/>
          <a:stretch>
            <a:fillRect/>
          </a:stretch>
        </p:blipFill>
        <p:spPr bwMode="auto">
          <a:xfrm>
            <a:off x="207818" y="3557451"/>
            <a:ext cx="838200" cy="1051560"/>
          </a:xfrm>
          <a:prstGeom prst="rect">
            <a:avLst/>
          </a:prstGeom>
          <a:noFill/>
          <a:ln w="9525" algn="in">
            <a:noFill/>
            <a:miter lim="800000"/>
            <a:headEnd/>
            <a:tailEnd/>
          </a:ln>
        </p:spPr>
      </p:pic>
      <p:pic>
        <p:nvPicPr>
          <p:cNvPr id="16390" name="Picture 12" descr="inside_NT"/>
          <p:cNvPicPr>
            <a:picLocks noChangeAspect="1" noChangeArrowheads="1"/>
          </p:cNvPicPr>
          <p:nvPr/>
        </p:nvPicPr>
        <p:blipFill>
          <a:blip r:embed="rId6"/>
          <a:srcRect/>
          <a:stretch>
            <a:fillRect/>
          </a:stretch>
        </p:blipFill>
        <p:spPr bwMode="auto">
          <a:xfrm>
            <a:off x="207818" y="617401"/>
            <a:ext cx="831850" cy="945152"/>
          </a:xfrm>
          <a:prstGeom prst="rect">
            <a:avLst/>
          </a:prstGeom>
          <a:noFill/>
          <a:ln w="9525" algn="ctr">
            <a:noFill/>
            <a:miter lim="800000"/>
            <a:headEnd/>
            <a:tailEnd/>
          </a:ln>
        </p:spPr>
      </p:pic>
      <p:pic>
        <p:nvPicPr>
          <p:cNvPr id="16392" name="Picture 5"/>
          <p:cNvPicPr>
            <a:picLocks noChangeAspect="1" noChangeArrowheads="1"/>
          </p:cNvPicPr>
          <p:nvPr/>
        </p:nvPicPr>
        <p:blipFill>
          <a:blip r:embed="rId7"/>
          <a:srcRect/>
          <a:stretch>
            <a:fillRect/>
          </a:stretch>
        </p:blipFill>
        <p:spPr bwMode="auto">
          <a:xfrm>
            <a:off x="2177935" y="1120776"/>
            <a:ext cx="8603672" cy="4594224"/>
          </a:xfrm>
          <a:prstGeom prst="rect">
            <a:avLst/>
          </a:prstGeom>
          <a:noFill/>
          <a:ln w="9525">
            <a:noFill/>
            <a:miter lim="800000"/>
            <a:headEnd/>
            <a:tailEnd/>
          </a:ln>
        </p:spPr>
      </p:pic>
      <p:sp>
        <p:nvSpPr>
          <p:cNvPr id="16393" name="Text Box 10"/>
          <p:cNvSpPr txBox="1">
            <a:spLocks noChangeArrowheads="1"/>
          </p:cNvSpPr>
          <p:nvPr/>
        </p:nvSpPr>
        <p:spPr bwMode="auto">
          <a:xfrm>
            <a:off x="3429000" y="5715000"/>
            <a:ext cx="5638800" cy="457200"/>
          </a:xfrm>
          <a:prstGeom prst="rect">
            <a:avLst/>
          </a:prstGeom>
          <a:noFill/>
          <a:ln w="9525">
            <a:noFill/>
            <a:miter lim="800000"/>
            <a:headEnd/>
            <a:tailEnd/>
          </a:ln>
        </p:spPr>
        <p:txBody>
          <a:bodyPr wrap="square">
            <a:spAutoFit/>
          </a:bodyPr>
          <a:lstStyle/>
          <a:p>
            <a:pPr>
              <a:spcBef>
                <a:spcPct val="50000"/>
              </a:spcBef>
            </a:pPr>
            <a:r>
              <a:rPr lang="en-US" sz="1200" dirty="0">
                <a:latin typeface="Arial" charset="0"/>
              </a:rPr>
              <a:t>Taken from </a:t>
            </a:r>
            <a:r>
              <a:rPr lang="en-US" sz="1200" dirty="0" err="1">
                <a:latin typeface="Arial" charset="0"/>
              </a:rPr>
              <a:t>Nanoparticulate</a:t>
            </a:r>
            <a:r>
              <a:rPr lang="en-US" sz="1200" dirty="0">
                <a:latin typeface="Arial" charset="0"/>
              </a:rPr>
              <a:t> Drug Delive</a:t>
            </a:r>
            <a:r>
              <a:rPr lang="en-US" sz="1200" b="1" dirty="0">
                <a:latin typeface="Arial" charset="0"/>
              </a:rPr>
              <a:t>r</a:t>
            </a:r>
            <a:r>
              <a:rPr lang="en-US" sz="1200" dirty="0">
                <a:latin typeface="Arial" charset="0"/>
              </a:rPr>
              <a:t>y Systems: D </a:t>
            </a:r>
            <a:r>
              <a:rPr lang="en-US" sz="1200" dirty="0" err="1">
                <a:latin typeface="Arial" charset="0"/>
              </a:rPr>
              <a:t>Thassu</a:t>
            </a:r>
            <a:r>
              <a:rPr lang="en-US" sz="1200" dirty="0">
                <a:latin typeface="Arial" charset="0"/>
              </a:rPr>
              <a:t>, M </a:t>
            </a:r>
            <a:r>
              <a:rPr lang="en-US" sz="1200" dirty="0" err="1">
                <a:latin typeface="Arial" charset="0"/>
              </a:rPr>
              <a:t>Deleers</a:t>
            </a:r>
            <a:r>
              <a:rPr lang="en-US" sz="1200" dirty="0">
                <a:latin typeface="Arial" charset="0"/>
              </a:rPr>
              <a:t> and YV pathak, </a:t>
            </a:r>
            <a:r>
              <a:rPr lang="en-US" sz="1200" dirty="0" err="1">
                <a:latin typeface="Arial" charset="0"/>
              </a:rPr>
              <a:t>Informa</a:t>
            </a:r>
            <a:r>
              <a:rPr lang="en-US" sz="1200" dirty="0">
                <a:latin typeface="Arial" charset="0"/>
              </a:rPr>
              <a:t> Health Care, 2007</a:t>
            </a:r>
          </a:p>
        </p:txBody>
      </p:sp>
    </p:spTree>
    <p:extLst>
      <p:ext uri="{BB962C8B-B14F-4D97-AF65-F5344CB8AC3E}">
        <p14:creationId xmlns:p14="http://schemas.microsoft.com/office/powerpoint/2010/main" val="4081983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Box 11"/>
          <p:cNvSpPr txBox="1">
            <a:spLocks noChangeArrowheads="1"/>
          </p:cNvSpPr>
          <p:nvPr/>
        </p:nvSpPr>
        <p:spPr bwMode="auto">
          <a:xfrm>
            <a:off x="1981200" y="381001"/>
            <a:ext cx="8458200" cy="625475"/>
          </a:xfrm>
          <a:prstGeom prst="rect">
            <a:avLst/>
          </a:prstGeom>
          <a:noFill/>
          <a:ln w="9525">
            <a:noFill/>
            <a:miter lim="800000"/>
            <a:headEnd/>
            <a:tailEnd/>
          </a:ln>
        </p:spPr>
        <p:txBody>
          <a:bodyPr>
            <a:spAutoFit/>
          </a:bodyPr>
          <a:lstStyle/>
          <a:p>
            <a:pPr algn="ctr"/>
            <a:r>
              <a:rPr lang="en-US" sz="3500" b="1">
                <a:latin typeface="Georgia" pitchFamily="18" charset="0"/>
              </a:rPr>
              <a:t>Nanofabrication</a:t>
            </a:r>
          </a:p>
        </p:txBody>
      </p:sp>
      <p:pic>
        <p:nvPicPr>
          <p:cNvPr id="1031" name="Picture 8" descr="nanocell-enlarged"/>
          <p:cNvPicPr>
            <a:picLocks noChangeAspect="1" noChangeArrowheads="1"/>
          </p:cNvPicPr>
          <p:nvPr/>
        </p:nvPicPr>
        <p:blipFill>
          <a:blip r:embed="rId2"/>
          <a:srcRect/>
          <a:stretch>
            <a:fillRect/>
          </a:stretch>
        </p:blipFill>
        <p:spPr bwMode="auto">
          <a:xfrm>
            <a:off x="199506" y="4457701"/>
            <a:ext cx="831850" cy="990600"/>
          </a:xfrm>
          <a:prstGeom prst="rect">
            <a:avLst/>
          </a:prstGeom>
          <a:noFill/>
          <a:ln w="9525" algn="ctr">
            <a:noFill/>
            <a:miter lim="800000"/>
            <a:headEnd/>
            <a:tailEnd/>
          </a:ln>
        </p:spPr>
      </p:pic>
      <p:pic>
        <p:nvPicPr>
          <p:cNvPr id="1032" name="Picture 9" descr="pic-v11-st6-1"/>
          <p:cNvPicPr>
            <a:picLocks noChangeAspect="1" noChangeArrowheads="1"/>
          </p:cNvPicPr>
          <p:nvPr/>
        </p:nvPicPr>
        <p:blipFill>
          <a:blip r:embed="rId3"/>
          <a:srcRect/>
          <a:stretch>
            <a:fillRect/>
          </a:stretch>
        </p:blipFill>
        <p:spPr bwMode="auto">
          <a:xfrm>
            <a:off x="199506" y="1485901"/>
            <a:ext cx="831850" cy="1066800"/>
          </a:xfrm>
          <a:prstGeom prst="rect">
            <a:avLst/>
          </a:prstGeom>
          <a:noFill/>
          <a:ln w="9525" algn="ctr">
            <a:noFill/>
            <a:miter lim="800000"/>
            <a:headEnd/>
            <a:tailEnd/>
          </a:ln>
        </p:spPr>
      </p:pic>
      <p:pic>
        <p:nvPicPr>
          <p:cNvPr id="1033" name="Picture 10" descr="tisicrystal"/>
          <p:cNvPicPr>
            <a:picLocks noChangeAspect="1" noChangeArrowheads="1"/>
          </p:cNvPicPr>
          <p:nvPr/>
        </p:nvPicPr>
        <p:blipFill>
          <a:blip r:embed="rId4"/>
          <a:srcRect/>
          <a:stretch>
            <a:fillRect/>
          </a:stretch>
        </p:blipFill>
        <p:spPr bwMode="auto">
          <a:xfrm>
            <a:off x="199506" y="2552701"/>
            <a:ext cx="831850" cy="990600"/>
          </a:xfrm>
          <a:prstGeom prst="rect">
            <a:avLst/>
          </a:prstGeom>
          <a:noFill/>
          <a:ln w="9525" algn="ctr">
            <a:noFill/>
            <a:miter lim="800000"/>
            <a:headEnd/>
            <a:tailEnd/>
          </a:ln>
        </p:spPr>
      </p:pic>
      <p:pic>
        <p:nvPicPr>
          <p:cNvPr id="1034" name="Picture 11" descr="atom"/>
          <p:cNvPicPr>
            <a:picLocks noChangeAspect="1" noChangeArrowheads="1"/>
          </p:cNvPicPr>
          <p:nvPr/>
        </p:nvPicPr>
        <p:blipFill>
          <a:blip r:embed="rId5"/>
          <a:srcRect/>
          <a:stretch>
            <a:fillRect/>
          </a:stretch>
        </p:blipFill>
        <p:spPr bwMode="auto">
          <a:xfrm>
            <a:off x="199506" y="3467101"/>
            <a:ext cx="838200" cy="1066800"/>
          </a:xfrm>
          <a:prstGeom prst="rect">
            <a:avLst/>
          </a:prstGeom>
          <a:noFill/>
          <a:ln w="9525" algn="in">
            <a:noFill/>
            <a:miter lim="800000"/>
            <a:headEnd/>
            <a:tailEnd/>
          </a:ln>
        </p:spPr>
      </p:pic>
      <p:pic>
        <p:nvPicPr>
          <p:cNvPr id="1035" name="Picture 12" descr="inside_NT"/>
          <p:cNvPicPr>
            <a:picLocks noChangeAspect="1" noChangeArrowheads="1"/>
          </p:cNvPicPr>
          <p:nvPr/>
        </p:nvPicPr>
        <p:blipFill>
          <a:blip r:embed="rId6"/>
          <a:srcRect/>
          <a:stretch>
            <a:fillRect/>
          </a:stretch>
        </p:blipFill>
        <p:spPr bwMode="auto">
          <a:xfrm>
            <a:off x="199506" y="527051"/>
            <a:ext cx="831850" cy="958850"/>
          </a:xfrm>
          <a:prstGeom prst="rect">
            <a:avLst/>
          </a:prstGeom>
          <a:noFill/>
          <a:ln w="9525" algn="ctr">
            <a:noFill/>
            <a:miter lim="800000"/>
            <a:headEnd/>
            <a:tailEnd/>
          </a:ln>
        </p:spPr>
      </p:pic>
      <p:graphicFrame>
        <p:nvGraphicFramePr>
          <p:cNvPr id="1029" name="Object 5"/>
          <p:cNvGraphicFramePr>
            <a:graphicFrameLocks noChangeAspect="1"/>
          </p:cNvGraphicFramePr>
          <p:nvPr>
            <p:extLst>
              <p:ext uri="{D42A27DB-BD31-4B8C-83A1-F6EECF244321}">
                <p14:modId xmlns:p14="http://schemas.microsoft.com/office/powerpoint/2010/main" val="3784902293"/>
              </p:ext>
            </p:extLst>
          </p:nvPr>
        </p:nvGraphicFramePr>
        <p:xfrm>
          <a:off x="2211185" y="1300164"/>
          <a:ext cx="8152015" cy="4429125"/>
        </p:xfrm>
        <a:graphic>
          <a:graphicData uri="http://schemas.openxmlformats.org/presentationml/2006/ole">
            <mc:AlternateContent xmlns:mc="http://schemas.openxmlformats.org/markup-compatibility/2006">
              <mc:Choice xmlns:v="urn:schemas-microsoft-com:vml" Requires="v">
                <p:oleObj name="Document" r:id="rId7" imgW="8438965" imgH="4839009" progId="Word.Document.12">
                  <p:embed/>
                </p:oleObj>
              </mc:Choice>
              <mc:Fallback>
                <p:oleObj name="Document" r:id="rId7" imgW="8438965" imgH="4839009" progId="Word.Document.12">
                  <p:embed/>
                  <p:pic>
                    <p:nvPicPr>
                      <p:cNvPr id="102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1185" y="1300164"/>
                        <a:ext cx="8152015" cy="44291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27166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1"/>
          <p:cNvSpPr txBox="1">
            <a:spLocks noChangeArrowheads="1"/>
          </p:cNvSpPr>
          <p:nvPr/>
        </p:nvSpPr>
        <p:spPr bwMode="auto">
          <a:xfrm>
            <a:off x="1931324" y="189808"/>
            <a:ext cx="8458200" cy="625475"/>
          </a:xfrm>
          <a:prstGeom prst="rect">
            <a:avLst/>
          </a:prstGeom>
          <a:noFill/>
          <a:ln w="9525">
            <a:noFill/>
            <a:miter lim="800000"/>
            <a:headEnd/>
            <a:tailEnd/>
          </a:ln>
        </p:spPr>
        <p:txBody>
          <a:bodyPr>
            <a:spAutoFit/>
          </a:bodyPr>
          <a:lstStyle/>
          <a:p>
            <a:pPr algn="ctr"/>
            <a:r>
              <a:rPr lang="en-US" sz="3500" b="1" dirty="0" err="1">
                <a:latin typeface="Georgia" pitchFamily="18" charset="0"/>
              </a:rPr>
              <a:t>Nanocharacterization</a:t>
            </a:r>
            <a:endParaRPr lang="en-US" sz="3500" b="1" dirty="0">
              <a:latin typeface="Georgia" pitchFamily="18" charset="0"/>
            </a:endParaRPr>
          </a:p>
        </p:txBody>
      </p:sp>
      <p:sp>
        <p:nvSpPr>
          <p:cNvPr id="22530" name="TextBox 12"/>
          <p:cNvSpPr txBox="1">
            <a:spLocks noChangeArrowheads="1"/>
          </p:cNvSpPr>
          <p:nvPr/>
        </p:nvSpPr>
        <p:spPr bwMode="auto">
          <a:xfrm>
            <a:off x="2202873" y="1143001"/>
            <a:ext cx="8465127" cy="4968875"/>
          </a:xfrm>
          <a:prstGeom prst="rect">
            <a:avLst/>
          </a:prstGeom>
          <a:noFill/>
          <a:ln w="9525">
            <a:noFill/>
            <a:miter lim="800000"/>
            <a:headEnd/>
            <a:tailEnd/>
          </a:ln>
        </p:spPr>
        <p:txBody>
          <a:bodyPr wrap="square">
            <a:spAutoFit/>
          </a:bodyPr>
          <a:lstStyle/>
          <a:p>
            <a:pPr marL="342900" indent="-342900"/>
            <a:r>
              <a:rPr lang="en-US" sz="2000" dirty="0">
                <a:latin typeface="Georgia" pitchFamily="18" charset="0"/>
              </a:rPr>
              <a:t>Analytical techniques used to characterize nano systems</a:t>
            </a:r>
          </a:p>
          <a:p>
            <a:pPr marL="342900" indent="-342900">
              <a:buFontTx/>
              <a:buAutoNum type="arabicPeriod"/>
            </a:pPr>
            <a:r>
              <a:rPr lang="en-US" sz="2000" dirty="0">
                <a:latin typeface="Georgia" pitchFamily="18" charset="0"/>
              </a:rPr>
              <a:t>Laser diffraction</a:t>
            </a:r>
          </a:p>
          <a:p>
            <a:pPr marL="342900" indent="-342900">
              <a:buFontTx/>
              <a:buAutoNum type="arabicPeriod"/>
            </a:pPr>
            <a:r>
              <a:rPr lang="en-US" sz="2000" dirty="0">
                <a:latin typeface="Georgia" pitchFamily="18" charset="0"/>
              </a:rPr>
              <a:t>Photon correlation spectroscopy</a:t>
            </a:r>
          </a:p>
          <a:p>
            <a:pPr marL="342900" indent="-342900">
              <a:buFontTx/>
              <a:buAutoNum type="arabicPeriod"/>
            </a:pPr>
            <a:r>
              <a:rPr lang="en-US" sz="2000" dirty="0">
                <a:latin typeface="Georgia" pitchFamily="18" charset="0"/>
              </a:rPr>
              <a:t>Wide angle X-ray scattering</a:t>
            </a:r>
          </a:p>
          <a:p>
            <a:pPr marL="342900" indent="-342900">
              <a:buFontTx/>
              <a:buAutoNum type="arabicPeriod"/>
            </a:pPr>
            <a:r>
              <a:rPr lang="en-US" sz="2000" dirty="0">
                <a:latin typeface="Georgia" pitchFamily="18" charset="0"/>
              </a:rPr>
              <a:t>Differential scanning </a:t>
            </a:r>
            <a:r>
              <a:rPr lang="en-US" sz="2000" dirty="0" err="1">
                <a:latin typeface="Georgia" pitchFamily="18" charset="0"/>
              </a:rPr>
              <a:t>colorimetry</a:t>
            </a:r>
            <a:endParaRPr lang="en-US" sz="2000" dirty="0">
              <a:latin typeface="Georgia" pitchFamily="18" charset="0"/>
            </a:endParaRPr>
          </a:p>
          <a:p>
            <a:pPr marL="342900" indent="-342900">
              <a:buFontTx/>
              <a:buAutoNum type="arabicPeriod"/>
            </a:pPr>
            <a:r>
              <a:rPr lang="en-US" sz="2000" dirty="0">
                <a:latin typeface="Georgia" pitchFamily="18" charset="0"/>
              </a:rPr>
              <a:t>Proton nuclear magnetic resonance spectroscopy</a:t>
            </a:r>
          </a:p>
          <a:p>
            <a:pPr marL="342900" indent="-342900">
              <a:buFontTx/>
              <a:buAutoNum type="arabicPeriod"/>
            </a:pPr>
            <a:r>
              <a:rPr lang="en-US" sz="2000" dirty="0">
                <a:latin typeface="Georgia" pitchFamily="18" charset="0"/>
              </a:rPr>
              <a:t>Electron spin resonance</a:t>
            </a:r>
          </a:p>
          <a:p>
            <a:pPr marL="342900" indent="-342900">
              <a:buFontTx/>
              <a:buAutoNum type="arabicPeriod"/>
            </a:pPr>
            <a:r>
              <a:rPr lang="en-US" sz="2000" dirty="0">
                <a:latin typeface="Georgia" pitchFamily="18" charset="0"/>
              </a:rPr>
              <a:t>Transmission electron spectroscopy (TEM)</a:t>
            </a:r>
          </a:p>
          <a:p>
            <a:pPr marL="342900" indent="-342900">
              <a:buFontTx/>
              <a:buAutoNum type="arabicPeriod"/>
            </a:pPr>
            <a:r>
              <a:rPr lang="en-US" sz="2000" dirty="0">
                <a:latin typeface="Georgia" pitchFamily="18" charset="0"/>
              </a:rPr>
              <a:t>Sedimentation velocity analysis and electron microscopy</a:t>
            </a:r>
          </a:p>
          <a:p>
            <a:pPr marL="342900" indent="-342900">
              <a:buFontTx/>
              <a:buAutoNum type="arabicPeriod"/>
            </a:pPr>
            <a:r>
              <a:rPr lang="en-US" sz="2000" dirty="0">
                <a:latin typeface="Georgia" pitchFamily="18" charset="0"/>
              </a:rPr>
              <a:t>Dynamic light scattering (DLS)  and TEM</a:t>
            </a:r>
          </a:p>
          <a:p>
            <a:pPr marL="342900" indent="-342900">
              <a:buFontTx/>
              <a:buAutoNum type="arabicPeriod"/>
            </a:pPr>
            <a:r>
              <a:rPr lang="en-US" sz="2000" dirty="0">
                <a:latin typeface="Georgia" pitchFamily="18" charset="0"/>
              </a:rPr>
              <a:t> DLS and </a:t>
            </a:r>
            <a:r>
              <a:rPr lang="en-US" sz="2000" dirty="0" err="1">
                <a:latin typeface="Georgia" pitchFamily="18" charset="0"/>
              </a:rPr>
              <a:t>cryo</a:t>
            </a:r>
            <a:r>
              <a:rPr lang="en-US" sz="2000" dirty="0">
                <a:latin typeface="Georgia" pitchFamily="18" charset="0"/>
              </a:rPr>
              <a:t>- transmission electron microscopy</a:t>
            </a:r>
          </a:p>
          <a:p>
            <a:pPr marL="342900" indent="-342900">
              <a:buFontTx/>
              <a:buAutoNum type="arabicPeriod"/>
            </a:pPr>
            <a:r>
              <a:rPr lang="en-US" sz="2000" dirty="0">
                <a:latin typeface="Georgia" pitchFamily="18" charset="0"/>
              </a:rPr>
              <a:t>Flow </a:t>
            </a:r>
            <a:r>
              <a:rPr lang="en-US" sz="2000" dirty="0" err="1">
                <a:latin typeface="Georgia" pitchFamily="18" charset="0"/>
              </a:rPr>
              <a:t>cytometry</a:t>
            </a:r>
            <a:r>
              <a:rPr lang="en-US" sz="2000" dirty="0">
                <a:latin typeface="Georgia" pitchFamily="18" charset="0"/>
              </a:rPr>
              <a:t> and Elisa method</a:t>
            </a:r>
          </a:p>
          <a:p>
            <a:pPr marL="342900" indent="-342900">
              <a:buFontTx/>
              <a:buAutoNum type="arabicPeriod"/>
            </a:pPr>
            <a:r>
              <a:rPr lang="en-US" sz="2000" dirty="0" err="1">
                <a:latin typeface="Georgia" pitchFamily="18" charset="0"/>
              </a:rPr>
              <a:t>Fluorometry</a:t>
            </a:r>
            <a:endParaRPr lang="en-US" sz="2000" dirty="0">
              <a:latin typeface="Georgia" pitchFamily="18" charset="0"/>
            </a:endParaRPr>
          </a:p>
          <a:p>
            <a:pPr marL="342900" indent="-342900">
              <a:buFontTx/>
              <a:buAutoNum type="arabicPeriod"/>
            </a:pPr>
            <a:r>
              <a:rPr lang="en-US" sz="2000" dirty="0">
                <a:latin typeface="Georgia" pitchFamily="18" charset="0"/>
              </a:rPr>
              <a:t>Fluorescence and TEM</a:t>
            </a:r>
          </a:p>
          <a:p>
            <a:pPr marL="342900" indent="-342900">
              <a:buFontTx/>
              <a:buAutoNum type="arabicPeriod"/>
            </a:pPr>
            <a:endParaRPr lang="en-US" sz="2000" dirty="0">
              <a:latin typeface="Georgia" pitchFamily="18" charset="0"/>
            </a:endParaRPr>
          </a:p>
          <a:p>
            <a:pPr marL="342900" indent="-342900">
              <a:buFontTx/>
              <a:buAutoNum type="arabicPeriod"/>
            </a:pPr>
            <a:endParaRPr lang="en-US" sz="2000" dirty="0">
              <a:latin typeface="Georgia" pitchFamily="18" charset="0"/>
            </a:endParaRPr>
          </a:p>
        </p:txBody>
      </p:sp>
      <p:pic>
        <p:nvPicPr>
          <p:cNvPr id="22531" name="Picture 8" descr="nanocell-enlarged"/>
          <p:cNvPicPr>
            <a:picLocks noChangeAspect="1" noChangeArrowheads="1"/>
          </p:cNvPicPr>
          <p:nvPr/>
        </p:nvPicPr>
        <p:blipFill>
          <a:blip r:embed="rId2"/>
          <a:srcRect/>
          <a:stretch>
            <a:fillRect/>
          </a:stretch>
        </p:blipFill>
        <p:spPr bwMode="auto">
          <a:xfrm>
            <a:off x="74814" y="4571308"/>
            <a:ext cx="831850" cy="990600"/>
          </a:xfrm>
          <a:prstGeom prst="rect">
            <a:avLst/>
          </a:prstGeom>
          <a:noFill/>
          <a:ln w="9525" algn="ctr">
            <a:noFill/>
            <a:miter lim="800000"/>
            <a:headEnd/>
            <a:tailEnd/>
          </a:ln>
        </p:spPr>
      </p:pic>
      <p:pic>
        <p:nvPicPr>
          <p:cNvPr id="22532" name="Picture 9" descr="pic-v11-st6-1"/>
          <p:cNvPicPr>
            <a:picLocks noChangeAspect="1" noChangeArrowheads="1"/>
          </p:cNvPicPr>
          <p:nvPr/>
        </p:nvPicPr>
        <p:blipFill>
          <a:blip r:embed="rId3"/>
          <a:srcRect/>
          <a:stretch>
            <a:fillRect/>
          </a:stretch>
        </p:blipFill>
        <p:spPr bwMode="auto">
          <a:xfrm>
            <a:off x="74814" y="1599508"/>
            <a:ext cx="831850" cy="1066800"/>
          </a:xfrm>
          <a:prstGeom prst="rect">
            <a:avLst/>
          </a:prstGeom>
          <a:noFill/>
          <a:ln w="9525" algn="ctr">
            <a:noFill/>
            <a:miter lim="800000"/>
            <a:headEnd/>
            <a:tailEnd/>
          </a:ln>
        </p:spPr>
      </p:pic>
      <p:pic>
        <p:nvPicPr>
          <p:cNvPr id="22533" name="Picture 10" descr="tisicrystal"/>
          <p:cNvPicPr>
            <a:picLocks noChangeAspect="1" noChangeArrowheads="1"/>
          </p:cNvPicPr>
          <p:nvPr/>
        </p:nvPicPr>
        <p:blipFill>
          <a:blip r:embed="rId4"/>
          <a:srcRect/>
          <a:stretch>
            <a:fillRect/>
          </a:stretch>
        </p:blipFill>
        <p:spPr bwMode="auto">
          <a:xfrm>
            <a:off x="74814" y="2666308"/>
            <a:ext cx="831850" cy="990600"/>
          </a:xfrm>
          <a:prstGeom prst="rect">
            <a:avLst/>
          </a:prstGeom>
          <a:noFill/>
          <a:ln w="9525" algn="ctr">
            <a:noFill/>
            <a:miter lim="800000"/>
            <a:headEnd/>
            <a:tailEnd/>
          </a:ln>
        </p:spPr>
      </p:pic>
      <p:pic>
        <p:nvPicPr>
          <p:cNvPr id="22534" name="Picture 11" descr="atom"/>
          <p:cNvPicPr>
            <a:picLocks noChangeAspect="1" noChangeArrowheads="1"/>
          </p:cNvPicPr>
          <p:nvPr/>
        </p:nvPicPr>
        <p:blipFill>
          <a:blip r:embed="rId5"/>
          <a:srcRect/>
          <a:stretch>
            <a:fillRect/>
          </a:stretch>
        </p:blipFill>
        <p:spPr bwMode="auto">
          <a:xfrm>
            <a:off x="74814" y="3580708"/>
            <a:ext cx="838200" cy="1066800"/>
          </a:xfrm>
          <a:prstGeom prst="rect">
            <a:avLst/>
          </a:prstGeom>
          <a:noFill/>
          <a:ln w="9525" algn="in">
            <a:noFill/>
            <a:miter lim="800000"/>
            <a:headEnd/>
            <a:tailEnd/>
          </a:ln>
        </p:spPr>
      </p:pic>
      <p:pic>
        <p:nvPicPr>
          <p:cNvPr id="22535" name="Picture 12" descr="inside_NT"/>
          <p:cNvPicPr>
            <a:picLocks noChangeAspect="1" noChangeArrowheads="1"/>
          </p:cNvPicPr>
          <p:nvPr/>
        </p:nvPicPr>
        <p:blipFill>
          <a:blip r:embed="rId6"/>
          <a:srcRect/>
          <a:stretch>
            <a:fillRect/>
          </a:stretch>
        </p:blipFill>
        <p:spPr bwMode="auto">
          <a:xfrm>
            <a:off x="74814" y="640658"/>
            <a:ext cx="831850" cy="958850"/>
          </a:xfrm>
          <a:prstGeom prst="rect">
            <a:avLst/>
          </a:prstGeom>
          <a:noFill/>
          <a:ln w="9525" algn="ctr">
            <a:noFill/>
            <a:miter lim="800000"/>
            <a:headEnd/>
            <a:tailEnd/>
          </a:ln>
        </p:spPr>
      </p:pic>
    </p:spTree>
    <p:extLst>
      <p:ext uri="{BB962C8B-B14F-4D97-AF65-F5344CB8AC3E}">
        <p14:creationId xmlns:p14="http://schemas.microsoft.com/office/powerpoint/2010/main" val="1086422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79" y="0"/>
            <a:ext cx="9603275" cy="1049235"/>
          </a:xfrm>
        </p:spPr>
        <p:txBody>
          <a:bodyPr>
            <a:normAutofit/>
          </a:bodyPr>
          <a:lstStyle/>
          <a:p>
            <a:r>
              <a:rPr lang="en-US" dirty="0"/>
              <a:t>Challenges with Herbal Medicines</a:t>
            </a:r>
            <a:br>
              <a:rPr lang="en-US" dirty="0"/>
            </a:br>
            <a:endParaRPr lang="en-US" dirty="0"/>
          </a:p>
        </p:txBody>
      </p:sp>
      <p:sp>
        <p:nvSpPr>
          <p:cNvPr id="3" name="Content Placeholder 2"/>
          <p:cNvSpPr>
            <a:spLocks noGrp="1"/>
          </p:cNvSpPr>
          <p:nvPr>
            <p:ph idx="1"/>
          </p:nvPr>
        </p:nvSpPr>
        <p:spPr>
          <a:xfrm>
            <a:off x="5793970" y="914400"/>
            <a:ext cx="6398029" cy="5486400"/>
          </a:xfrm>
        </p:spPr>
        <p:txBody>
          <a:bodyPr>
            <a:noAutofit/>
          </a:bodyPr>
          <a:lstStyle/>
          <a:p>
            <a:r>
              <a:rPr lang="en-US" b="1" dirty="0"/>
              <a:t>High dose levels </a:t>
            </a:r>
          </a:p>
          <a:p>
            <a:r>
              <a:rPr lang="en-US" b="1" dirty="0"/>
              <a:t>Characterization/Solubility problems and Formulation challenges </a:t>
            </a:r>
          </a:p>
          <a:p>
            <a:r>
              <a:rPr lang="en-US" b="1" dirty="0"/>
              <a:t>Consistency </a:t>
            </a:r>
          </a:p>
          <a:p>
            <a:r>
              <a:rPr lang="en-US" b="1" dirty="0"/>
              <a:t>Reproducibility </a:t>
            </a:r>
          </a:p>
          <a:p>
            <a:r>
              <a:rPr lang="en-US" b="1" dirty="0"/>
              <a:t>Clinical efficiency </a:t>
            </a:r>
          </a:p>
          <a:p>
            <a:r>
              <a:rPr lang="en-US" b="1" dirty="0"/>
              <a:t>Manufacturing on large scale as a source of medicine for large number of people </a:t>
            </a:r>
          </a:p>
          <a:p>
            <a:r>
              <a:rPr lang="en-US" b="1" dirty="0"/>
              <a:t>Disagreement between the </a:t>
            </a:r>
            <a:r>
              <a:rPr lang="en-US" b="1" dirty="0" err="1"/>
              <a:t>practioners</a:t>
            </a:r>
            <a:r>
              <a:rPr lang="en-US" b="1" dirty="0"/>
              <a:t> and needs for standardization</a:t>
            </a:r>
          </a:p>
          <a:p>
            <a:r>
              <a:rPr lang="en-US" sz="2800" b="1" dirty="0"/>
              <a:t>Patient compliance </a:t>
            </a:r>
          </a:p>
        </p:txBody>
      </p:sp>
      <p:pic>
        <p:nvPicPr>
          <p:cNvPr id="2050" name="Picture 2" descr="Herbal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22" y="1305097"/>
            <a:ext cx="4530436" cy="44639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72629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Nanotechnology Applications in herbal Drugs </a:t>
            </a:r>
          </a:p>
        </p:txBody>
      </p:sp>
      <p:sp>
        <p:nvSpPr>
          <p:cNvPr id="3" name="Content Placeholder 2"/>
          <p:cNvSpPr>
            <a:spLocks noGrp="1"/>
          </p:cNvSpPr>
          <p:nvPr>
            <p:ph idx="1"/>
          </p:nvPr>
        </p:nvSpPr>
        <p:spPr>
          <a:xfrm>
            <a:off x="4896196" y="2015732"/>
            <a:ext cx="7295804" cy="4143999"/>
          </a:xfrm>
        </p:spPr>
        <p:txBody>
          <a:bodyPr>
            <a:normAutofit fontScale="92500" lnSpcReduction="20000"/>
          </a:bodyPr>
          <a:lstStyle/>
          <a:p>
            <a:r>
              <a:rPr lang="en-US" sz="2800" b="1" dirty="0"/>
              <a:t>Nanotechnology can help in </a:t>
            </a:r>
          </a:p>
          <a:p>
            <a:r>
              <a:rPr lang="en-US" sz="2800" b="1" dirty="0"/>
              <a:t>Reducing the dose levels of the Herbal medicines</a:t>
            </a:r>
          </a:p>
          <a:p>
            <a:r>
              <a:rPr lang="en-US" sz="2800" b="1" dirty="0"/>
              <a:t>Providing better stability to the product</a:t>
            </a:r>
          </a:p>
          <a:p>
            <a:r>
              <a:rPr lang="en-US" sz="2800" b="1" dirty="0"/>
              <a:t>Ease in formulations and characterizations</a:t>
            </a:r>
          </a:p>
          <a:p>
            <a:r>
              <a:rPr lang="en-US" sz="2800" b="1" dirty="0"/>
              <a:t>Better patient acceptability  </a:t>
            </a:r>
          </a:p>
          <a:p>
            <a:r>
              <a:rPr lang="en-US" sz="2800" b="1" dirty="0"/>
              <a:t>It will help in reproducibility of the therapeutic effectiveness  </a:t>
            </a:r>
          </a:p>
        </p:txBody>
      </p:sp>
      <p:sp>
        <p:nvSpPr>
          <p:cNvPr id="4" name="AutoShape 2" descr="Frontiers | Application of the Nano-Drug Delivery System in Treatment of  Cardiovascular Diseases | Bioengineering and Biotechnolo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Smart nanocarrier-based drug delivery systems for cancer therapy and  toxicity studies: A review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5732"/>
            <a:ext cx="4896196" cy="39694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67969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981200"/>
          </a:xfrm>
        </p:spPr>
        <p:txBody>
          <a:bodyPr>
            <a:normAutofit/>
          </a:bodyPr>
          <a:lstStyle/>
          <a:p>
            <a:pPr lvl="0" algn="ctr"/>
            <a:br>
              <a:rPr lang="en-US" sz="2800" b="1" dirty="0">
                <a:latin typeface="Cambria" pitchFamily="18" charset="0"/>
                <a:ea typeface="Times New Roman" pitchFamily="18" charset="0"/>
                <a:cs typeface="Arial" pitchFamily="34" charset="0"/>
              </a:rPr>
            </a:br>
            <a:r>
              <a:rPr lang="vi-VN" sz="2800" b="1" dirty="0">
                <a:latin typeface="Cambria" pitchFamily="18" charset="0"/>
                <a:ea typeface="Times New Roman" pitchFamily="18" charset="0"/>
                <a:cs typeface="Arial" pitchFamily="34" charset="0"/>
              </a:rPr>
              <a:t>H</a:t>
            </a:r>
            <a:r>
              <a:rPr lang="en-US" sz="2800" b="1" dirty="0" err="1">
                <a:latin typeface="Cambria" pitchFamily="18" charset="0"/>
                <a:ea typeface="Times New Roman" pitchFamily="18" charset="0"/>
                <a:cs typeface="Arial" pitchFamily="34" charset="0"/>
              </a:rPr>
              <a:t>erbal</a:t>
            </a:r>
            <a:r>
              <a:rPr lang="en-US" sz="2800" b="1" dirty="0">
                <a:latin typeface="Cambria" pitchFamily="18" charset="0"/>
                <a:ea typeface="Times New Roman" pitchFamily="18" charset="0"/>
                <a:cs typeface="Arial" pitchFamily="34" charset="0"/>
              </a:rPr>
              <a:t> drugs and their efficacy in the treatment of diseases in clinical trials</a:t>
            </a:r>
            <a:br>
              <a:rPr lang="en-US" sz="2800" dirty="0">
                <a:latin typeface="Arial" pitchFamily="34" charset="0"/>
                <a:cs typeface="Arial" pitchFamily="34" charset="0"/>
              </a:rPr>
            </a:b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8247986"/>
              </p:ext>
            </p:extLst>
          </p:nvPr>
        </p:nvGraphicFramePr>
        <p:xfrm>
          <a:off x="1611284" y="1174870"/>
          <a:ext cx="8844728" cy="5632426"/>
        </p:xfrm>
        <a:graphic>
          <a:graphicData uri="http://schemas.openxmlformats.org/drawingml/2006/table">
            <a:tbl>
              <a:tblPr firstRow="1" firstCol="1" lastRow="1" lastCol="1" bandRow="1" bandCol="1">
                <a:tableStyleId>{284E427A-3D55-4303-BF80-6455036E1DE7}</a:tableStyleId>
              </a:tblPr>
              <a:tblGrid>
                <a:gridCol w="2000676">
                  <a:extLst>
                    <a:ext uri="{9D8B030D-6E8A-4147-A177-3AD203B41FA5}">
                      <a16:colId xmlns:a16="http://schemas.microsoft.com/office/drawing/2014/main" val="20000"/>
                    </a:ext>
                  </a:extLst>
                </a:gridCol>
                <a:gridCol w="2706487">
                  <a:extLst>
                    <a:ext uri="{9D8B030D-6E8A-4147-A177-3AD203B41FA5}">
                      <a16:colId xmlns:a16="http://schemas.microsoft.com/office/drawing/2014/main" val="20001"/>
                    </a:ext>
                  </a:extLst>
                </a:gridCol>
                <a:gridCol w="4137565">
                  <a:extLst>
                    <a:ext uri="{9D8B030D-6E8A-4147-A177-3AD203B41FA5}">
                      <a16:colId xmlns:a16="http://schemas.microsoft.com/office/drawing/2014/main" val="20002"/>
                    </a:ext>
                  </a:extLst>
                </a:gridCol>
              </a:tblGrid>
              <a:tr h="330944">
                <a:tc>
                  <a:txBody>
                    <a:bodyPr/>
                    <a:lstStyle/>
                    <a:p>
                      <a:pPr marL="0" marR="0" algn="ctr">
                        <a:spcBef>
                          <a:spcPts val="0"/>
                        </a:spcBef>
                        <a:spcAft>
                          <a:spcPts val="0"/>
                        </a:spcAft>
                      </a:pPr>
                      <a:r>
                        <a:rPr lang="en-US" sz="1000" dirty="0">
                          <a:effectLst/>
                        </a:rPr>
                        <a:t>Herbal drug</a:t>
                      </a:r>
                      <a:endParaRPr lang="en-US" sz="600" dirty="0">
                        <a:effectLst/>
                      </a:endParaRPr>
                    </a:p>
                    <a:p>
                      <a:pPr marL="0" marR="0" algn="ctr">
                        <a:spcBef>
                          <a:spcPts val="0"/>
                        </a:spcBef>
                        <a:spcAft>
                          <a:spcPts val="0"/>
                        </a:spcAft>
                      </a:pPr>
                      <a:r>
                        <a:rPr lang="en-US" sz="1000" dirty="0">
                          <a:effectLst/>
                        </a:rPr>
                        <a:t> </a:t>
                      </a:r>
                      <a:endParaRPr lang="en-US" sz="600" b="1" dirty="0">
                        <a:effectLst/>
                        <a:latin typeface="Times New Roman"/>
                        <a:ea typeface="Times New Roman"/>
                      </a:endParaRPr>
                    </a:p>
                  </a:txBody>
                  <a:tcPr marL="41838" marR="41838" marT="0" marB="0"/>
                </a:tc>
                <a:tc>
                  <a:txBody>
                    <a:bodyPr/>
                    <a:lstStyle/>
                    <a:p>
                      <a:pPr marL="0" marR="0" algn="ctr">
                        <a:spcBef>
                          <a:spcPts val="0"/>
                        </a:spcBef>
                        <a:spcAft>
                          <a:spcPts val="0"/>
                        </a:spcAft>
                      </a:pPr>
                      <a:r>
                        <a:rPr lang="en-US" sz="1000">
                          <a:effectLst/>
                        </a:rPr>
                        <a:t>Scientific name</a:t>
                      </a:r>
                      <a:endParaRPr lang="en-US" sz="600" b="1">
                        <a:effectLst/>
                        <a:latin typeface="Times New Roman"/>
                        <a:ea typeface="Times New Roman"/>
                      </a:endParaRPr>
                    </a:p>
                  </a:txBody>
                  <a:tcPr marL="41838" marR="41838" marT="0" marB="0"/>
                </a:tc>
                <a:tc>
                  <a:txBody>
                    <a:bodyPr/>
                    <a:lstStyle/>
                    <a:p>
                      <a:pPr marL="0" marR="0" algn="ctr">
                        <a:spcBef>
                          <a:spcPts val="0"/>
                        </a:spcBef>
                        <a:spcAft>
                          <a:spcPts val="0"/>
                        </a:spcAft>
                      </a:pPr>
                      <a:r>
                        <a:rPr lang="en-US" sz="1000">
                          <a:effectLst/>
                        </a:rPr>
                        <a:t>Treatment</a:t>
                      </a:r>
                      <a:endParaRPr lang="en-US" sz="600" b="1">
                        <a:effectLst/>
                        <a:latin typeface="Times New Roman"/>
                        <a:ea typeface="Times New Roman"/>
                      </a:endParaRPr>
                    </a:p>
                  </a:txBody>
                  <a:tcPr marL="41838" marR="41838" marT="0" marB="0"/>
                </a:tc>
                <a:extLst>
                  <a:ext uri="{0D108BD9-81ED-4DB2-BD59-A6C34878D82A}">
                    <a16:rowId xmlns:a16="http://schemas.microsoft.com/office/drawing/2014/main" val="10000"/>
                  </a:ext>
                </a:extLst>
              </a:tr>
              <a:tr h="330944">
                <a:tc>
                  <a:txBody>
                    <a:bodyPr/>
                    <a:lstStyle/>
                    <a:p>
                      <a:pPr marL="0" marR="0" algn="just">
                        <a:spcBef>
                          <a:spcPts val="0"/>
                        </a:spcBef>
                        <a:spcAft>
                          <a:spcPts val="0"/>
                        </a:spcAft>
                      </a:pPr>
                      <a:r>
                        <a:rPr lang="en-US" sz="1800" dirty="0">
                          <a:effectLst/>
                        </a:rPr>
                        <a:t>St.</a:t>
                      </a:r>
                      <a:r>
                        <a:rPr lang="en-US" sz="1800" baseline="0" dirty="0">
                          <a:effectLst/>
                        </a:rPr>
                        <a:t> </a:t>
                      </a:r>
                      <a:r>
                        <a:rPr lang="en-US" sz="1800" dirty="0">
                          <a:effectLst/>
                        </a:rPr>
                        <a:t>John's </a:t>
                      </a:r>
                      <a:r>
                        <a:rPr lang="en-US" sz="1800" dirty="0" err="1">
                          <a:effectLst/>
                        </a:rPr>
                        <a:t>wort</a:t>
                      </a:r>
                      <a:endParaRPr lang="en-US" sz="1800" b="1" dirty="0">
                        <a:effectLst/>
                        <a:latin typeface="Times New Roman"/>
                        <a:ea typeface="Times New Roman"/>
                      </a:endParaRPr>
                    </a:p>
                  </a:txBody>
                  <a:tcPr marL="41838" marR="41838" marT="0" marB="0"/>
                </a:tc>
                <a:tc rowSpan="2">
                  <a:txBody>
                    <a:bodyPr/>
                    <a:lstStyle/>
                    <a:p>
                      <a:pPr marL="0" marR="0" algn="just">
                        <a:spcBef>
                          <a:spcPts val="0"/>
                        </a:spcBef>
                        <a:spcAft>
                          <a:spcPts val="0"/>
                        </a:spcAft>
                      </a:pPr>
                      <a:r>
                        <a:rPr lang="en-US" sz="1000" dirty="0">
                          <a:effectLst/>
                        </a:rPr>
                        <a:t> </a:t>
                      </a:r>
                      <a:r>
                        <a:rPr lang="en-US" sz="1400" dirty="0" err="1">
                          <a:effectLst/>
                        </a:rPr>
                        <a:t>Hypericum</a:t>
                      </a:r>
                      <a:r>
                        <a:rPr lang="en-US" sz="1400" dirty="0">
                          <a:effectLst/>
                        </a:rPr>
                        <a:t> </a:t>
                      </a:r>
                      <a:r>
                        <a:rPr lang="en-US" sz="1400" dirty="0" err="1">
                          <a:effectLst/>
                        </a:rPr>
                        <a:t>perforatum</a:t>
                      </a:r>
                      <a:endParaRPr lang="en-US" sz="1400" b="1" dirty="0">
                        <a:effectLst/>
                        <a:latin typeface="Times New Roman"/>
                        <a:ea typeface="Times New Roman"/>
                      </a:endParaRPr>
                    </a:p>
                  </a:txBody>
                  <a:tcPr marL="41838" marR="41838" marT="0" marB="0"/>
                </a:tc>
                <a:tc>
                  <a:txBody>
                    <a:bodyPr/>
                    <a:lstStyle/>
                    <a:p>
                      <a:pPr marL="0" marR="0" algn="just">
                        <a:spcBef>
                          <a:spcPts val="0"/>
                        </a:spcBef>
                        <a:spcAft>
                          <a:spcPts val="0"/>
                        </a:spcAft>
                      </a:pPr>
                      <a:r>
                        <a:rPr lang="en-US" sz="1400" dirty="0">
                          <a:effectLst/>
                        </a:rPr>
                        <a:t>Peptic ulcer and chronic gastritis</a:t>
                      </a:r>
                      <a:endParaRPr lang="en-US" sz="1400" b="1" dirty="0">
                        <a:effectLst/>
                        <a:latin typeface="Times New Roman"/>
                        <a:ea typeface="Times New Roman"/>
                      </a:endParaRPr>
                    </a:p>
                  </a:txBody>
                  <a:tcPr marL="41838" marR="41838" marT="0" marB="0"/>
                </a:tc>
                <a:extLst>
                  <a:ext uri="{0D108BD9-81ED-4DB2-BD59-A6C34878D82A}">
                    <a16:rowId xmlns:a16="http://schemas.microsoft.com/office/drawing/2014/main" val="10001"/>
                  </a:ext>
                </a:extLst>
              </a:tr>
              <a:tr h="184652">
                <a:tc>
                  <a:txBody>
                    <a:bodyPr/>
                    <a:lstStyle/>
                    <a:p>
                      <a:pPr marL="0" marR="0" algn="just">
                        <a:spcBef>
                          <a:spcPts val="0"/>
                        </a:spcBef>
                        <a:spcAft>
                          <a:spcPts val="0"/>
                        </a:spcAft>
                      </a:pPr>
                      <a:r>
                        <a:rPr lang="fr-FR" sz="1000" dirty="0">
                          <a:effectLst/>
                        </a:rPr>
                        <a:t> </a:t>
                      </a:r>
                      <a:endParaRPr lang="en-US" sz="600" b="1" dirty="0">
                        <a:effectLst/>
                        <a:latin typeface="Times New Roman"/>
                        <a:ea typeface="Times New Roman"/>
                      </a:endParaRPr>
                    </a:p>
                  </a:txBody>
                  <a:tcPr marL="41838" marR="41838" marT="0" marB="0"/>
                </a:tc>
                <a:tc vMerge="1">
                  <a:txBody>
                    <a:bodyPr/>
                    <a:lstStyle/>
                    <a:p>
                      <a:endParaRPr lang="en-US"/>
                    </a:p>
                  </a:txBody>
                  <a:tcPr/>
                </a:tc>
                <a:tc>
                  <a:txBody>
                    <a:bodyPr/>
                    <a:lstStyle/>
                    <a:p>
                      <a:pPr marL="0" marR="0" algn="just">
                        <a:spcBef>
                          <a:spcPts val="0"/>
                        </a:spcBef>
                        <a:spcAft>
                          <a:spcPts val="0"/>
                        </a:spcAft>
                      </a:pPr>
                      <a:r>
                        <a:rPr lang="en-US" sz="1200" dirty="0">
                          <a:effectLst/>
                        </a:rPr>
                        <a:t>Major depressive disorder</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2"/>
                  </a:ext>
                </a:extLst>
              </a:tr>
              <a:tr h="330944">
                <a:tc>
                  <a:txBody>
                    <a:bodyPr/>
                    <a:lstStyle/>
                    <a:p>
                      <a:pPr marL="0" marR="0" algn="just">
                        <a:spcBef>
                          <a:spcPts val="0"/>
                        </a:spcBef>
                        <a:spcAft>
                          <a:spcPts val="0"/>
                        </a:spcAft>
                      </a:pPr>
                      <a:r>
                        <a:rPr lang="en-US" sz="1800" dirty="0">
                          <a:effectLst/>
                        </a:rPr>
                        <a:t>Ginkgo</a:t>
                      </a:r>
                      <a:endParaRPr lang="en-US" sz="1800" b="1" dirty="0">
                        <a:effectLst/>
                        <a:latin typeface="Times New Roman"/>
                        <a:ea typeface="Times New Roman"/>
                      </a:endParaRPr>
                    </a:p>
                  </a:txBody>
                  <a:tcPr marL="41838" marR="41838" marT="0" marB="0"/>
                </a:tc>
                <a:tc rowSpan="4">
                  <a:txBody>
                    <a:bodyPr/>
                    <a:lstStyle/>
                    <a:p>
                      <a:pPr marL="0" marR="0" algn="just">
                        <a:spcBef>
                          <a:spcPts val="0"/>
                        </a:spcBef>
                        <a:spcAft>
                          <a:spcPts val="0"/>
                        </a:spcAft>
                      </a:pPr>
                      <a:r>
                        <a:rPr lang="en-US" sz="1400" dirty="0">
                          <a:effectLst/>
                        </a:rPr>
                        <a:t>Ginkgo </a:t>
                      </a:r>
                      <a:r>
                        <a:rPr lang="en-US" sz="1400" dirty="0" err="1">
                          <a:effectLst/>
                        </a:rPr>
                        <a:t>biloba</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Peripheral arterial insufficiency</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3"/>
                  </a:ext>
                </a:extLst>
              </a:tr>
              <a:tr h="0">
                <a:tc>
                  <a:txBody>
                    <a:bodyPr/>
                    <a:lstStyle/>
                    <a:p>
                      <a:pPr marL="0" marR="0" algn="just">
                        <a:spcBef>
                          <a:spcPts val="0"/>
                        </a:spcBef>
                        <a:spcAft>
                          <a:spcPts val="0"/>
                        </a:spcAft>
                      </a:pPr>
                      <a:r>
                        <a:rPr lang="en-US" sz="1000" dirty="0">
                          <a:effectLst/>
                        </a:rPr>
                        <a:t> </a:t>
                      </a:r>
                      <a:endParaRPr lang="en-US" sz="600" b="1" dirty="0">
                        <a:effectLst/>
                        <a:latin typeface="Times New Roman"/>
                        <a:ea typeface="Times New Roman"/>
                      </a:endParaRPr>
                    </a:p>
                  </a:txBody>
                  <a:tcPr marL="41838" marR="41838" marT="0" marB="0"/>
                </a:tc>
                <a:tc vMerge="1">
                  <a:txBody>
                    <a:bodyPr/>
                    <a:lstStyle/>
                    <a:p>
                      <a:endParaRPr lang="en-US"/>
                    </a:p>
                  </a:txBody>
                  <a:tcPr/>
                </a:tc>
                <a:tc rowSpan="2">
                  <a:txBody>
                    <a:bodyPr/>
                    <a:lstStyle/>
                    <a:p>
                      <a:pPr marL="0" marR="0" algn="just">
                        <a:spcBef>
                          <a:spcPts val="0"/>
                        </a:spcBef>
                        <a:spcAft>
                          <a:spcPts val="0"/>
                        </a:spcAft>
                      </a:pPr>
                      <a:r>
                        <a:rPr lang="en-US" sz="1200" dirty="0">
                          <a:effectLst/>
                        </a:rPr>
                        <a:t>Raynaud's disease</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4"/>
                  </a:ext>
                </a:extLst>
              </a:tr>
              <a:tr h="159252">
                <a:tc rowSpan="2">
                  <a:txBody>
                    <a:bodyPr/>
                    <a:lstStyle/>
                    <a:p>
                      <a:pPr marL="0" marR="0" algn="just">
                        <a:spcBef>
                          <a:spcPts val="0"/>
                        </a:spcBef>
                        <a:spcAft>
                          <a:spcPts val="0"/>
                        </a:spcAft>
                      </a:pPr>
                      <a:r>
                        <a:rPr lang="fr-FR" sz="1000" dirty="0">
                          <a:effectLst/>
                        </a:rPr>
                        <a:t> </a:t>
                      </a:r>
                      <a:endParaRPr lang="en-US" sz="600" b="1" dirty="0">
                        <a:effectLst/>
                        <a:latin typeface="Times New Roman"/>
                        <a:ea typeface="Times New Roman"/>
                      </a:endParaRPr>
                    </a:p>
                  </a:txBody>
                  <a:tcPr marL="41838" marR="41838"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50623541"/>
                  </a:ext>
                </a:extLst>
              </a:tr>
              <a:tr h="37630">
                <a:tc vMerge="1">
                  <a:txBody>
                    <a:bodyPr/>
                    <a:lstStyle/>
                    <a:p>
                      <a:pPr marL="0" marR="0" algn="just">
                        <a:spcBef>
                          <a:spcPts val="0"/>
                        </a:spcBef>
                        <a:spcAft>
                          <a:spcPts val="0"/>
                        </a:spcAft>
                      </a:pPr>
                      <a:endParaRPr lang="en-US" sz="600" b="1" dirty="0">
                        <a:effectLst/>
                        <a:latin typeface="Times New Roman"/>
                        <a:ea typeface="Times New Roman"/>
                      </a:endParaRPr>
                    </a:p>
                  </a:txBody>
                  <a:tcPr marL="41838" marR="41838" marT="0" marB="0"/>
                </a:tc>
                <a:tc vMerge="1">
                  <a:txBody>
                    <a:bodyPr/>
                    <a:lstStyle/>
                    <a:p>
                      <a:endParaRPr lang="en-US"/>
                    </a:p>
                  </a:txBody>
                  <a:tcPr/>
                </a:tc>
                <a:tc>
                  <a:txBody>
                    <a:bodyPr/>
                    <a:lstStyle/>
                    <a:p>
                      <a:pPr marL="0" marR="0" algn="just">
                        <a:spcBef>
                          <a:spcPts val="0"/>
                        </a:spcBef>
                        <a:spcAft>
                          <a:spcPts val="0"/>
                        </a:spcAft>
                      </a:pPr>
                      <a:r>
                        <a:rPr lang="en-US" sz="1200" dirty="0">
                          <a:effectLst/>
                        </a:rPr>
                        <a:t>Dementia with neuropsychiatric features</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5"/>
                  </a:ext>
                </a:extLst>
              </a:tr>
              <a:tr h="178764">
                <a:tc>
                  <a:txBody>
                    <a:bodyPr/>
                    <a:lstStyle/>
                    <a:p>
                      <a:pPr marL="0" marR="0" algn="just">
                        <a:spcBef>
                          <a:spcPts val="0"/>
                        </a:spcBef>
                        <a:spcAft>
                          <a:spcPts val="0"/>
                        </a:spcAft>
                      </a:pPr>
                      <a:r>
                        <a:rPr lang="en-US" sz="1800" dirty="0">
                          <a:effectLst/>
                        </a:rPr>
                        <a:t>Ginger</a:t>
                      </a:r>
                      <a:endParaRPr lang="en-US" sz="1800" b="1" dirty="0">
                        <a:effectLst/>
                        <a:latin typeface="Times New Roman"/>
                        <a:ea typeface="Times New Roman"/>
                      </a:endParaRPr>
                    </a:p>
                  </a:txBody>
                  <a:tcPr marL="41838" marR="41838" marT="0" marB="0"/>
                </a:tc>
                <a:tc rowSpan="2">
                  <a:txBody>
                    <a:bodyPr/>
                    <a:lstStyle/>
                    <a:p>
                      <a:pPr marL="0" marR="0" algn="just">
                        <a:spcBef>
                          <a:spcPts val="0"/>
                        </a:spcBef>
                        <a:spcAft>
                          <a:spcPts val="0"/>
                        </a:spcAft>
                      </a:pPr>
                      <a:r>
                        <a:rPr lang="en-US" sz="1400" dirty="0" err="1">
                          <a:effectLst/>
                        </a:rPr>
                        <a:t>Zingiber</a:t>
                      </a:r>
                      <a:r>
                        <a:rPr lang="en-US" sz="1400" dirty="0">
                          <a:effectLst/>
                        </a:rPr>
                        <a:t> </a:t>
                      </a:r>
                      <a:r>
                        <a:rPr lang="en-US" sz="1400" dirty="0" err="1">
                          <a:effectLst/>
                        </a:rPr>
                        <a:t>officinale</a:t>
                      </a:r>
                      <a:endParaRPr lang="en-US" sz="1400" b="1" dirty="0">
                        <a:effectLst/>
                        <a:latin typeface="Times New Roman"/>
                        <a:ea typeface="Times New Roman"/>
                      </a:endParaRPr>
                    </a:p>
                  </a:txBody>
                  <a:tcPr marL="41838" marR="41838" marT="0" marB="0"/>
                </a:tc>
                <a:tc>
                  <a:txBody>
                    <a:bodyPr/>
                    <a:lstStyle/>
                    <a:p>
                      <a:pPr marL="0" marR="0" algn="just">
                        <a:spcBef>
                          <a:spcPts val="0"/>
                        </a:spcBef>
                        <a:spcAft>
                          <a:spcPts val="0"/>
                        </a:spcAft>
                      </a:pPr>
                      <a:r>
                        <a:rPr lang="en-US" sz="1200" dirty="0">
                          <a:effectLst/>
                        </a:rPr>
                        <a:t>Pregnancy-induced nausea</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6"/>
                  </a:ext>
                </a:extLst>
              </a:tr>
              <a:tr h="330944">
                <a:tc>
                  <a:txBody>
                    <a:bodyPr/>
                    <a:lstStyle/>
                    <a:p>
                      <a:pPr marL="0" marR="0" algn="just">
                        <a:spcBef>
                          <a:spcPts val="0"/>
                        </a:spcBef>
                        <a:spcAft>
                          <a:spcPts val="0"/>
                        </a:spcAft>
                      </a:pPr>
                      <a:r>
                        <a:rPr lang="fr-FR" sz="1000" dirty="0">
                          <a:effectLst/>
                        </a:rPr>
                        <a:t> </a:t>
                      </a:r>
                      <a:endParaRPr lang="en-US" sz="600" b="1" dirty="0">
                        <a:effectLst/>
                        <a:latin typeface="Times New Roman"/>
                        <a:ea typeface="Times New Roman"/>
                      </a:endParaRPr>
                    </a:p>
                  </a:txBody>
                  <a:tcPr marL="41838" marR="41838" marT="0" marB="0"/>
                </a:tc>
                <a:tc vMerge="1">
                  <a:txBody>
                    <a:bodyPr/>
                    <a:lstStyle/>
                    <a:p>
                      <a:endParaRPr lang="en-US"/>
                    </a:p>
                  </a:txBody>
                  <a:tcPr/>
                </a:tc>
                <a:tc>
                  <a:txBody>
                    <a:bodyPr/>
                    <a:lstStyle/>
                    <a:p>
                      <a:pPr marL="0" marR="0" algn="just">
                        <a:spcBef>
                          <a:spcPts val="0"/>
                        </a:spcBef>
                        <a:spcAft>
                          <a:spcPts val="0"/>
                        </a:spcAft>
                      </a:pPr>
                      <a:r>
                        <a:rPr lang="en-US" sz="1200" dirty="0">
                          <a:effectLst/>
                        </a:rPr>
                        <a:t>Osteoarthritis (OA) of the knee</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7"/>
                  </a:ext>
                </a:extLst>
              </a:tr>
              <a:tr h="330944">
                <a:tc>
                  <a:txBody>
                    <a:bodyPr/>
                    <a:lstStyle/>
                    <a:p>
                      <a:pPr marL="0" marR="0" algn="just">
                        <a:spcBef>
                          <a:spcPts val="0"/>
                        </a:spcBef>
                        <a:spcAft>
                          <a:spcPts val="0"/>
                        </a:spcAft>
                      </a:pPr>
                      <a:r>
                        <a:rPr lang="en-US" sz="1800" dirty="0">
                          <a:effectLst/>
                        </a:rPr>
                        <a:t>Ginseng</a:t>
                      </a:r>
                      <a:endParaRPr lang="en-US" sz="1800" b="1" dirty="0">
                        <a:effectLst/>
                        <a:latin typeface="Times New Roman"/>
                        <a:ea typeface="Times New Roman"/>
                      </a:endParaRPr>
                    </a:p>
                  </a:txBody>
                  <a:tcPr marL="41838" marR="41838" marT="0" marB="0"/>
                </a:tc>
                <a:tc rowSpan="2">
                  <a:txBody>
                    <a:bodyPr/>
                    <a:lstStyle/>
                    <a:p>
                      <a:pPr marL="0" marR="0" algn="just">
                        <a:spcBef>
                          <a:spcPts val="0"/>
                        </a:spcBef>
                        <a:spcAft>
                          <a:spcPts val="0"/>
                        </a:spcAft>
                      </a:pPr>
                      <a:r>
                        <a:rPr lang="en-US" sz="1400" dirty="0">
                          <a:effectLst/>
                        </a:rPr>
                        <a:t> </a:t>
                      </a:r>
                      <a:r>
                        <a:rPr lang="en-US" sz="1400" dirty="0" err="1">
                          <a:effectLst/>
                        </a:rPr>
                        <a:t>Panax</a:t>
                      </a:r>
                      <a:r>
                        <a:rPr lang="en-US" sz="1400" dirty="0">
                          <a:effectLst/>
                        </a:rPr>
                        <a:t> </a:t>
                      </a:r>
                      <a:r>
                        <a:rPr lang="en-US" sz="1400" dirty="0" err="1">
                          <a:effectLst/>
                        </a:rPr>
                        <a:t>quinquefolius</a:t>
                      </a:r>
                      <a:endParaRPr lang="en-US" sz="1400" dirty="0">
                        <a:effectLst/>
                      </a:endParaRPr>
                    </a:p>
                    <a:p>
                      <a:pPr marL="0" marR="0" algn="just">
                        <a:spcBef>
                          <a:spcPts val="0"/>
                        </a:spcBef>
                        <a:spcAft>
                          <a:spcPts val="0"/>
                        </a:spcAft>
                      </a:pPr>
                      <a:r>
                        <a:rPr lang="en-US" sz="1400" dirty="0">
                          <a:effectLst/>
                        </a:rPr>
                        <a:t>or American ginseng</a:t>
                      </a:r>
                      <a:endParaRPr lang="en-US" sz="1400" b="1" dirty="0">
                        <a:effectLst/>
                        <a:latin typeface="Times New Roman"/>
                        <a:ea typeface="Times New Roman"/>
                      </a:endParaRPr>
                    </a:p>
                  </a:txBody>
                  <a:tcPr marL="41838" marR="41838" marT="0" marB="0"/>
                </a:tc>
                <a:tc>
                  <a:txBody>
                    <a:bodyPr/>
                    <a:lstStyle/>
                    <a:p>
                      <a:pPr marL="0" marR="0" algn="just">
                        <a:spcBef>
                          <a:spcPts val="0"/>
                        </a:spcBef>
                        <a:spcAft>
                          <a:spcPts val="0"/>
                        </a:spcAft>
                      </a:pPr>
                      <a:r>
                        <a:rPr lang="en-US" sz="1200" dirty="0">
                          <a:effectLst/>
                        </a:rPr>
                        <a:t>Reduces postprandial </a:t>
                      </a:r>
                      <a:r>
                        <a:rPr lang="en-US" sz="1200" dirty="0" err="1">
                          <a:effectLst/>
                        </a:rPr>
                        <a:t>glycemia</a:t>
                      </a:r>
                      <a:r>
                        <a:rPr lang="en-US" sz="1200" dirty="0">
                          <a:effectLst/>
                        </a:rPr>
                        <a:t> </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8"/>
                  </a:ext>
                </a:extLst>
              </a:tr>
              <a:tr h="394122">
                <a:tc>
                  <a:txBody>
                    <a:bodyPr/>
                    <a:lstStyle/>
                    <a:p>
                      <a:pPr marL="0" marR="0" algn="just">
                        <a:spcBef>
                          <a:spcPts val="0"/>
                        </a:spcBef>
                        <a:spcAft>
                          <a:spcPts val="0"/>
                        </a:spcAft>
                      </a:pPr>
                      <a:r>
                        <a:rPr lang="en-US" sz="1000">
                          <a:effectLst/>
                        </a:rPr>
                        <a:t> </a:t>
                      </a:r>
                      <a:endParaRPr lang="en-US" sz="600" b="1">
                        <a:effectLst/>
                        <a:latin typeface="Times New Roman"/>
                        <a:ea typeface="Times New Roman"/>
                      </a:endParaRPr>
                    </a:p>
                  </a:txBody>
                  <a:tcPr marL="41838" marR="41838" marT="0" marB="0"/>
                </a:tc>
                <a:tc vMerge="1">
                  <a:txBody>
                    <a:bodyPr/>
                    <a:lstStyle/>
                    <a:p>
                      <a:endParaRPr lang="en-US"/>
                    </a:p>
                  </a:txBody>
                  <a:tcPr/>
                </a:tc>
                <a:tc>
                  <a:txBody>
                    <a:bodyPr/>
                    <a:lstStyle/>
                    <a:p>
                      <a:pPr marL="0" marR="0">
                        <a:spcBef>
                          <a:spcPts val="0"/>
                        </a:spcBef>
                        <a:spcAft>
                          <a:spcPts val="0"/>
                        </a:spcAft>
                      </a:pPr>
                      <a:r>
                        <a:rPr lang="en-US" sz="1200" dirty="0">
                          <a:effectLst/>
                        </a:rPr>
                        <a:t>Improve cancer-related fatigue</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09"/>
                  </a:ext>
                </a:extLst>
              </a:tr>
              <a:tr h="165472">
                <a:tc>
                  <a:txBody>
                    <a:bodyPr/>
                    <a:lstStyle/>
                    <a:p>
                      <a:pPr marL="0" marR="0" algn="just">
                        <a:spcBef>
                          <a:spcPts val="0"/>
                        </a:spcBef>
                        <a:spcAft>
                          <a:spcPts val="0"/>
                        </a:spcAft>
                      </a:pPr>
                      <a:r>
                        <a:rPr lang="en-US" sz="1800" dirty="0">
                          <a:effectLst/>
                        </a:rPr>
                        <a:t>Curcumin</a:t>
                      </a:r>
                      <a:endParaRPr lang="en-US" sz="1800" b="1" dirty="0">
                        <a:effectLst/>
                        <a:latin typeface="Times New Roman"/>
                        <a:ea typeface="Times New Roman"/>
                      </a:endParaRPr>
                    </a:p>
                  </a:txBody>
                  <a:tcPr marL="41838" marR="41838" marT="0" marB="0"/>
                </a:tc>
                <a:tc>
                  <a:txBody>
                    <a:bodyPr/>
                    <a:lstStyle/>
                    <a:p>
                      <a:pPr marL="0" marR="0" algn="just">
                        <a:spcBef>
                          <a:spcPts val="0"/>
                        </a:spcBef>
                        <a:spcAft>
                          <a:spcPts val="0"/>
                        </a:spcAft>
                      </a:pPr>
                      <a:r>
                        <a:rPr lang="en-US" sz="1400" dirty="0">
                          <a:effectLst/>
                        </a:rPr>
                        <a:t> Curcuma longa</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Healing of peptic ulcer </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0"/>
                  </a:ext>
                </a:extLst>
              </a:tr>
              <a:tr h="330944">
                <a:tc>
                  <a:txBody>
                    <a:bodyPr/>
                    <a:lstStyle/>
                    <a:p>
                      <a:pPr marL="0" marR="0" algn="just">
                        <a:spcBef>
                          <a:spcPts val="0"/>
                        </a:spcBef>
                        <a:spcAft>
                          <a:spcPts val="0"/>
                        </a:spcAft>
                      </a:pPr>
                      <a:r>
                        <a:rPr lang="en-US" sz="1800" dirty="0">
                          <a:effectLst/>
                        </a:rPr>
                        <a:t>Echinacea</a:t>
                      </a:r>
                      <a:endParaRPr lang="en-US" sz="1800" b="1" dirty="0">
                        <a:effectLst/>
                        <a:latin typeface="Times New Roman"/>
                        <a:ea typeface="Times New Roman"/>
                      </a:endParaRPr>
                    </a:p>
                  </a:txBody>
                  <a:tcPr marL="41838" marR="41838" marT="0" marB="0"/>
                </a:tc>
                <a:tc>
                  <a:txBody>
                    <a:bodyPr/>
                    <a:lstStyle/>
                    <a:p>
                      <a:pPr marL="0" marR="0" algn="just">
                        <a:spcBef>
                          <a:spcPts val="0"/>
                        </a:spcBef>
                        <a:spcAft>
                          <a:spcPts val="0"/>
                        </a:spcAft>
                      </a:pPr>
                      <a:r>
                        <a:rPr lang="en-US" sz="1400" dirty="0">
                          <a:effectLst/>
                        </a:rPr>
                        <a:t> Echinacea </a:t>
                      </a:r>
                      <a:r>
                        <a:rPr lang="en-US" sz="1400" dirty="0" err="1">
                          <a:effectLst/>
                        </a:rPr>
                        <a:t>purpurea</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Common cold</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1"/>
                  </a:ext>
                </a:extLst>
              </a:tr>
              <a:tr h="330944">
                <a:tc>
                  <a:txBody>
                    <a:bodyPr/>
                    <a:lstStyle/>
                    <a:p>
                      <a:pPr marL="0" marR="0" algn="just">
                        <a:spcBef>
                          <a:spcPts val="0"/>
                        </a:spcBef>
                        <a:spcAft>
                          <a:spcPts val="0"/>
                        </a:spcAft>
                      </a:pPr>
                      <a:r>
                        <a:rPr lang="en-US" sz="1800" dirty="0">
                          <a:effectLst/>
                        </a:rPr>
                        <a:t>Chamomile </a:t>
                      </a:r>
                    </a:p>
                    <a:p>
                      <a:pPr marL="0" marR="0" algn="just">
                        <a:spcBef>
                          <a:spcPts val="0"/>
                        </a:spcBef>
                        <a:spcAft>
                          <a:spcPts val="0"/>
                        </a:spcAft>
                      </a:pPr>
                      <a:r>
                        <a:rPr lang="en-US" sz="1000" dirty="0">
                          <a:effectLst/>
                        </a:rPr>
                        <a:t> </a:t>
                      </a:r>
                      <a:endParaRPr lang="en-US" sz="600" b="1" dirty="0">
                        <a:effectLst/>
                        <a:latin typeface="Times New Roman"/>
                        <a:ea typeface="Times New Roman"/>
                      </a:endParaRPr>
                    </a:p>
                  </a:txBody>
                  <a:tcPr marL="41838" marR="41838" marT="0" marB="0"/>
                </a:tc>
                <a:tc>
                  <a:txBody>
                    <a:bodyPr/>
                    <a:lstStyle/>
                    <a:p>
                      <a:pPr marL="0" marR="0" algn="just">
                        <a:spcBef>
                          <a:spcPts val="0"/>
                        </a:spcBef>
                        <a:spcAft>
                          <a:spcPts val="0"/>
                        </a:spcAft>
                      </a:pPr>
                      <a:r>
                        <a:rPr lang="en-US" sz="1400" dirty="0">
                          <a:effectLst/>
                        </a:rPr>
                        <a:t> </a:t>
                      </a:r>
                      <a:r>
                        <a:rPr lang="en-US" sz="1400" dirty="0" err="1">
                          <a:effectLst/>
                        </a:rPr>
                        <a:t>Matricaria</a:t>
                      </a:r>
                      <a:r>
                        <a:rPr lang="en-US" sz="1400" dirty="0">
                          <a:effectLst/>
                        </a:rPr>
                        <a:t> </a:t>
                      </a:r>
                      <a:r>
                        <a:rPr lang="en-US" sz="1400" dirty="0" err="1">
                          <a:effectLst/>
                        </a:rPr>
                        <a:t>recutita</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Generalized anxiety disorder</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2"/>
                  </a:ext>
                </a:extLst>
              </a:tr>
              <a:tr h="330944">
                <a:tc>
                  <a:txBody>
                    <a:bodyPr/>
                    <a:lstStyle/>
                    <a:p>
                      <a:pPr marL="0" marR="0">
                        <a:spcBef>
                          <a:spcPts val="0"/>
                        </a:spcBef>
                        <a:spcAft>
                          <a:spcPts val="0"/>
                        </a:spcAft>
                      </a:pPr>
                      <a:r>
                        <a:rPr lang="en-US" sz="1800" dirty="0">
                          <a:effectLst/>
                        </a:rPr>
                        <a:t>Kava </a:t>
                      </a:r>
                      <a:endParaRPr lang="en-US" sz="1800" b="1" dirty="0">
                        <a:effectLst/>
                        <a:latin typeface="Times New Roman"/>
                        <a:ea typeface="Times New Roman"/>
                      </a:endParaRPr>
                    </a:p>
                  </a:txBody>
                  <a:tcPr marL="41838" marR="41838" marT="0" marB="0"/>
                </a:tc>
                <a:tc>
                  <a:txBody>
                    <a:bodyPr/>
                    <a:lstStyle/>
                    <a:p>
                      <a:pPr marL="0" marR="0" algn="just">
                        <a:spcBef>
                          <a:spcPts val="0"/>
                        </a:spcBef>
                        <a:spcAft>
                          <a:spcPts val="0"/>
                        </a:spcAft>
                      </a:pPr>
                      <a:r>
                        <a:rPr lang="en-US" sz="1400" dirty="0">
                          <a:effectLst/>
                        </a:rPr>
                        <a:t>Piper </a:t>
                      </a:r>
                      <a:r>
                        <a:rPr lang="en-US" sz="1400" dirty="0" err="1">
                          <a:effectLst/>
                        </a:rPr>
                        <a:t>methysticum</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Anxiolytic and antidepressant activity</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3"/>
                  </a:ext>
                </a:extLst>
              </a:tr>
              <a:tr h="330944">
                <a:tc>
                  <a:txBody>
                    <a:bodyPr/>
                    <a:lstStyle/>
                    <a:p>
                      <a:pPr marL="0" marR="0">
                        <a:spcBef>
                          <a:spcPts val="0"/>
                        </a:spcBef>
                        <a:spcAft>
                          <a:spcPts val="0"/>
                        </a:spcAft>
                      </a:pPr>
                      <a:r>
                        <a:rPr lang="en-US" sz="1800" dirty="0">
                          <a:effectLst/>
                        </a:rPr>
                        <a:t>Valerian</a:t>
                      </a:r>
                      <a:endParaRPr lang="en-US" sz="18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400" dirty="0" err="1">
                          <a:effectLst/>
                        </a:rPr>
                        <a:t>Valeriana</a:t>
                      </a:r>
                      <a:r>
                        <a:rPr lang="en-US" sz="1400" dirty="0">
                          <a:effectLst/>
                        </a:rPr>
                        <a:t> </a:t>
                      </a:r>
                      <a:r>
                        <a:rPr lang="en-US" sz="1400" dirty="0" err="1">
                          <a:effectLst/>
                        </a:rPr>
                        <a:t>officinalis</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Coronary heart disease</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4"/>
                  </a:ext>
                </a:extLst>
              </a:tr>
              <a:tr h="184652">
                <a:tc>
                  <a:txBody>
                    <a:bodyPr/>
                    <a:lstStyle/>
                    <a:p>
                      <a:pPr marL="0" marR="0">
                        <a:spcBef>
                          <a:spcPts val="0"/>
                        </a:spcBef>
                        <a:spcAft>
                          <a:spcPts val="0"/>
                        </a:spcAft>
                      </a:pPr>
                      <a:r>
                        <a:rPr lang="en-US" sz="1800" dirty="0">
                          <a:effectLst/>
                        </a:rPr>
                        <a:t>Garlic</a:t>
                      </a:r>
                      <a:endParaRPr lang="en-US" sz="18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400" dirty="0">
                          <a:effectLst/>
                        </a:rPr>
                        <a:t>Allium </a:t>
                      </a:r>
                      <a:r>
                        <a:rPr lang="en-US" sz="1400" dirty="0" err="1">
                          <a:effectLst/>
                        </a:rPr>
                        <a:t>sativum</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err="1">
                          <a:effectLst/>
                        </a:rPr>
                        <a:t>Hepatopulmonary</a:t>
                      </a:r>
                      <a:r>
                        <a:rPr lang="en-US" sz="1200" dirty="0">
                          <a:effectLst/>
                        </a:rPr>
                        <a:t> syndrome</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5"/>
                  </a:ext>
                </a:extLst>
              </a:tr>
              <a:tr h="330944">
                <a:tc>
                  <a:txBody>
                    <a:bodyPr/>
                    <a:lstStyle/>
                    <a:p>
                      <a:pPr marL="0" marR="0">
                        <a:spcBef>
                          <a:spcPts val="0"/>
                        </a:spcBef>
                        <a:spcAft>
                          <a:spcPts val="0"/>
                        </a:spcAft>
                      </a:pPr>
                      <a:r>
                        <a:rPr lang="en-US" sz="1800" dirty="0">
                          <a:effectLst/>
                        </a:rPr>
                        <a:t>Saw palmetto</a:t>
                      </a:r>
                      <a:endParaRPr lang="en-US" sz="18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400" dirty="0" err="1">
                          <a:effectLst/>
                        </a:rPr>
                        <a:t>Serenoa</a:t>
                      </a:r>
                      <a:r>
                        <a:rPr lang="en-US" sz="1400" dirty="0">
                          <a:effectLst/>
                        </a:rPr>
                        <a:t> </a:t>
                      </a:r>
                      <a:r>
                        <a:rPr lang="en-US" sz="1400" dirty="0" err="1">
                          <a:effectLst/>
                        </a:rPr>
                        <a:t>repens</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Chronic </a:t>
                      </a:r>
                      <a:r>
                        <a:rPr lang="en-US" sz="1200" dirty="0" err="1">
                          <a:effectLst/>
                        </a:rPr>
                        <a:t>abacterial</a:t>
                      </a:r>
                      <a:r>
                        <a:rPr lang="en-US" sz="1200" dirty="0">
                          <a:effectLst/>
                        </a:rPr>
                        <a:t> prostatitis</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6"/>
                  </a:ext>
                </a:extLst>
              </a:tr>
              <a:tr h="330944">
                <a:tc>
                  <a:txBody>
                    <a:bodyPr/>
                    <a:lstStyle/>
                    <a:p>
                      <a:pPr marL="0" marR="0">
                        <a:spcBef>
                          <a:spcPts val="0"/>
                        </a:spcBef>
                        <a:spcAft>
                          <a:spcPts val="0"/>
                        </a:spcAft>
                      </a:pPr>
                      <a:r>
                        <a:rPr lang="en-US" sz="1800" dirty="0">
                          <a:effectLst/>
                        </a:rPr>
                        <a:t>Milk thistle </a:t>
                      </a:r>
                      <a:endParaRPr lang="en-US" sz="18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400" dirty="0" err="1">
                          <a:effectLst/>
                        </a:rPr>
                        <a:t>Silybum</a:t>
                      </a:r>
                      <a:r>
                        <a:rPr lang="en-US" sz="1400" dirty="0">
                          <a:effectLst/>
                        </a:rPr>
                        <a:t> </a:t>
                      </a:r>
                      <a:r>
                        <a:rPr lang="en-US" sz="1400" dirty="0" err="1">
                          <a:effectLst/>
                        </a:rPr>
                        <a:t>marianum</a:t>
                      </a:r>
                      <a:endParaRPr lang="en-US" sz="1400" b="1" dirty="0">
                        <a:effectLst/>
                        <a:latin typeface="Times New Roman"/>
                        <a:ea typeface="Times New Roman"/>
                      </a:endParaRPr>
                    </a:p>
                  </a:txBody>
                  <a:tcPr marL="41838" marR="41838" marT="0" marB="0"/>
                </a:tc>
                <a:tc>
                  <a:txBody>
                    <a:bodyPr/>
                    <a:lstStyle/>
                    <a:p>
                      <a:pPr marL="0" marR="0">
                        <a:spcBef>
                          <a:spcPts val="0"/>
                        </a:spcBef>
                        <a:spcAft>
                          <a:spcPts val="0"/>
                        </a:spcAft>
                      </a:pPr>
                      <a:r>
                        <a:rPr lang="en-US" sz="1200" dirty="0">
                          <a:effectLst/>
                        </a:rPr>
                        <a:t>Type II </a:t>
                      </a:r>
                      <a:r>
                        <a:rPr lang="en-US" sz="1200" dirty="0" err="1">
                          <a:effectLst/>
                        </a:rPr>
                        <a:t>diabete</a:t>
                      </a:r>
                      <a:endParaRPr lang="en-US" sz="1200" b="1" dirty="0">
                        <a:effectLst/>
                        <a:latin typeface="Times New Roman"/>
                        <a:ea typeface="Times New Roman"/>
                      </a:endParaRPr>
                    </a:p>
                  </a:txBody>
                  <a:tcPr marL="41838" marR="41838" marT="0" marB="0"/>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683606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175" y="-631767"/>
            <a:ext cx="7612063" cy="1787236"/>
          </a:xfrm>
        </p:spPr>
        <p:txBody>
          <a:bodyPr>
            <a:normAutofit fontScale="90000"/>
          </a:bodyPr>
          <a:lstStyle/>
          <a:p>
            <a:pPr lvl="0" algn="ctr"/>
            <a:br>
              <a:rPr lang="en-US" sz="2400" b="1" dirty="0">
                <a:latin typeface="Cambria" pitchFamily="18" charset="0"/>
                <a:ea typeface="Times New Roman" pitchFamily="18" charset="0"/>
                <a:cs typeface="Arial" pitchFamily="34" charset="0"/>
              </a:rPr>
            </a:br>
            <a:br>
              <a:rPr lang="en-US" sz="2400" b="1" dirty="0">
                <a:latin typeface="Cambria" pitchFamily="18" charset="0"/>
                <a:ea typeface="Times New Roman" pitchFamily="18" charset="0"/>
                <a:cs typeface="Arial" pitchFamily="34" charset="0"/>
              </a:rPr>
            </a:br>
            <a:br>
              <a:rPr lang="en-US" sz="2400" b="1" dirty="0">
                <a:latin typeface="Cambria" pitchFamily="18" charset="0"/>
                <a:ea typeface="Times New Roman" pitchFamily="18" charset="0"/>
                <a:cs typeface="Arial" pitchFamily="34" charset="0"/>
              </a:rPr>
            </a:br>
            <a:r>
              <a:rPr lang="en-US" sz="2400" b="1" dirty="0">
                <a:latin typeface="Cambria" pitchFamily="18" charset="0"/>
                <a:ea typeface="Times New Roman" pitchFamily="18" charset="0"/>
                <a:cs typeface="Arial" pitchFamily="34" charset="0"/>
              </a:rPr>
              <a:t>Types of nano carriers and nanomaterials used to deliver herbal drugs</a:t>
            </a:r>
            <a:br>
              <a:rPr lang="en-US" dirty="0">
                <a:solidFill>
                  <a:schemeClr val="tx1"/>
                </a:solidFill>
                <a:effectLst/>
                <a:latin typeface="Arial" pitchFamily="34" charset="0"/>
                <a:cs typeface="Arial"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1749316"/>
              </p:ext>
            </p:extLst>
          </p:nvPr>
        </p:nvGraphicFramePr>
        <p:xfrm>
          <a:off x="1313410" y="989214"/>
          <a:ext cx="9368444" cy="5672004"/>
        </p:xfrm>
        <a:graphic>
          <a:graphicData uri="http://schemas.openxmlformats.org/drawingml/2006/table">
            <a:tbl>
              <a:tblPr firstRow="1" firstCol="1" lastRow="1" lastCol="1" bandRow="1" bandCol="1">
                <a:tableStyleId>{284E427A-3D55-4303-BF80-6455036E1DE7}</a:tableStyleId>
              </a:tblPr>
              <a:tblGrid>
                <a:gridCol w="1772509">
                  <a:extLst>
                    <a:ext uri="{9D8B030D-6E8A-4147-A177-3AD203B41FA5}">
                      <a16:colId xmlns:a16="http://schemas.microsoft.com/office/drawing/2014/main" val="20000"/>
                    </a:ext>
                  </a:extLst>
                </a:gridCol>
                <a:gridCol w="4062158">
                  <a:extLst>
                    <a:ext uri="{9D8B030D-6E8A-4147-A177-3AD203B41FA5}">
                      <a16:colId xmlns:a16="http://schemas.microsoft.com/office/drawing/2014/main" val="20001"/>
                    </a:ext>
                  </a:extLst>
                </a:gridCol>
                <a:gridCol w="3533777">
                  <a:extLst>
                    <a:ext uri="{9D8B030D-6E8A-4147-A177-3AD203B41FA5}">
                      <a16:colId xmlns:a16="http://schemas.microsoft.com/office/drawing/2014/main" val="20002"/>
                    </a:ext>
                  </a:extLst>
                </a:gridCol>
              </a:tblGrid>
              <a:tr h="403193">
                <a:tc>
                  <a:txBody>
                    <a:bodyPr/>
                    <a:lstStyle/>
                    <a:p>
                      <a:pPr marL="0" marR="0" algn="ctr">
                        <a:spcBef>
                          <a:spcPts val="0"/>
                        </a:spcBef>
                        <a:spcAft>
                          <a:spcPts val="0"/>
                        </a:spcAft>
                      </a:pPr>
                      <a:r>
                        <a:rPr lang="en-US" sz="1000" dirty="0">
                          <a:effectLst/>
                        </a:rPr>
                        <a:t>Type of </a:t>
                      </a:r>
                      <a:r>
                        <a:rPr lang="en-US" sz="1000" dirty="0" err="1">
                          <a:effectLst/>
                        </a:rPr>
                        <a:t>Nanocarrier</a:t>
                      </a:r>
                      <a:endParaRPr lang="en-US" sz="800" b="1" dirty="0">
                        <a:effectLst/>
                        <a:latin typeface="Times New Roman"/>
                        <a:ea typeface="Times New Roman"/>
                      </a:endParaRPr>
                    </a:p>
                  </a:txBody>
                  <a:tcPr marL="43574" marR="43574" marT="0" marB="0"/>
                </a:tc>
                <a:tc>
                  <a:txBody>
                    <a:bodyPr/>
                    <a:lstStyle/>
                    <a:p>
                      <a:pPr marL="0" marR="0" algn="ctr">
                        <a:spcBef>
                          <a:spcPts val="0"/>
                        </a:spcBef>
                        <a:spcAft>
                          <a:spcPts val="0"/>
                        </a:spcAft>
                      </a:pPr>
                      <a:r>
                        <a:rPr lang="en-US" sz="1000" dirty="0">
                          <a:effectLst/>
                        </a:rPr>
                        <a:t>Definition</a:t>
                      </a:r>
                      <a:endParaRPr lang="en-US" sz="800" b="1" dirty="0">
                        <a:effectLst/>
                        <a:latin typeface="Times New Roman"/>
                        <a:ea typeface="Times New Roman"/>
                      </a:endParaRPr>
                    </a:p>
                  </a:txBody>
                  <a:tcPr marL="43574" marR="43574" marT="0" marB="0"/>
                </a:tc>
                <a:tc>
                  <a:txBody>
                    <a:bodyPr/>
                    <a:lstStyle/>
                    <a:p>
                      <a:pPr marL="0" marR="0" algn="ctr">
                        <a:spcBef>
                          <a:spcPts val="0"/>
                        </a:spcBef>
                        <a:spcAft>
                          <a:spcPts val="0"/>
                        </a:spcAft>
                      </a:pPr>
                      <a:r>
                        <a:rPr lang="en-US" sz="1000">
                          <a:effectLst/>
                        </a:rPr>
                        <a:t>Nanomaterial used</a:t>
                      </a:r>
                      <a:endParaRPr lang="en-US" sz="800" b="1">
                        <a:effectLst/>
                        <a:latin typeface="Times New Roman"/>
                        <a:ea typeface="Times New Roman"/>
                      </a:endParaRPr>
                    </a:p>
                  </a:txBody>
                  <a:tcPr marL="43574" marR="43574" marT="0" marB="0"/>
                </a:tc>
                <a:extLst>
                  <a:ext uri="{0D108BD9-81ED-4DB2-BD59-A6C34878D82A}">
                    <a16:rowId xmlns:a16="http://schemas.microsoft.com/office/drawing/2014/main" val="10000"/>
                  </a:ext>
                </a:extLst>
              </a:tr>
              <a:tr h="806384">
                <a:tc>
                  <a:txBody>
                    <a:bodyPr/>
                    <a:lstStyle/>
                    <a:p>
                      <a:pPr marL="0" marR="0" algn="just">
                        <a:spcBef>
                          <a:spcPts val="0"/>
                        </a:spcBef>
                        <a:spcAft>
                          <a:spcPts val="0"/>
                        </a:spcAft>
                      </a:pPr>
                      <a:r>
                        <a:rPr lang="en-US" sz="1400" dirty="0">
                          <a:effectLst/>
                        </a:rPr>
                        <a:t>Liposomes</a:t>
                      </a:r>
                    </a:p>
                    <a:p>
                      <a:pPr marL="0" marR="0" algn="l">
                        <a:spcBef>
                          <a:spcPts val="0"/>
                        </a:spcBef>
                        <a:spcAft>
                          <a:spcPts val="0"/>
                        </a:spcAft>
                      </a:pPr>
                      <a:r>
                        <a:rPr lang="en-US" sz="1400" dirty="0">
                          <a:effectLst/>
                        </a:rPr>
                        <a:t> </a:t>
                      </a:r>
                    </a:p>
                    <a:p>
                      <a:pPr marL="0" marR="0" algn="l">
                        <a:spcBef>
                          <a:spcPts val="0"/>
                        </a:spcBef>
                        <a:spcAft>
                          <a:spcPts val="0"/>
                        </a:spcAft>
                      </a:pPr>
                      <a:r>
                        <a:rPr lang="en-US" sz="1400" dirty="0">
                          <a:effectLst/>
                        </a:rPr>
                        <a:t> </a:t>
                      </a:r>
                    </a:p>
                    <a:p>
                      <a:pPr marL="0" marR="0" algn="l">
                        <a:spcBef>
                          <a:spcPts val="0"/>
                        </a:spcBef>
                        <a:spcAft>
                          <a:spcPts val="0"/>
                        </a:spcAft>
                      </a:pPr>
                      <a:r>
                        <a:rPr lang="en-US" sz="1400" dirty="0">
                          <a:effectLst/>
                        </a:rPr>
                        <a:t> </a:t>
                      </a:r>
                      <a:endParaRPr lang="en-US" sz="1400" b="1" dirty="0">
                        <a:effectLst/>
                        <a:latin typeface="Times New Roman"/>
                        <a:ea typeface="Times New Roman"/>
                      </a:endParaRPr>
                    </a:p>
                  </a:txBody>
                  <a:tcPr marL="43574" marR="43574" marT="0" marB="0"/>
                </a:tc>
                <a:tc>
                  <a:txBody>
                    <a:bodyPr/>
                    <a:lstStyle/>
                    <a:p>
                      <a:pPr marL="0" marR="0" algn="just">
                        <a:spcBef>
                          <a:spcPts val="0"/>
                        </a:spcBef>
                        <a:spcAft>
                          <a:spcPts val="0"/>
                        </a:spcAft>
                      </a:pPr>
                      <a:r>
                        <a:rPr lang="en-US" sz="1400" dirty="0">
                          <a:effectLst/>
                        </a:rPr>
                        <a:t>Vesicles composed of one or more bilayers of </a:t>
                      </a:r>
                      <a:r>
                        <a:rPr lang="en-US" sz="1400" dirty="0" err="1">
                          <a:effectLst/>
                        </a:rPr>
                        <a:t>amphiphatic</a:t>
                      </a:r>
                      <a:r>
                        <a:rPr lang="en-US" sz="1400" dirty="0">
                          <a:effectLst/>
                        </a:rPr>
                        <a:t> lipid molecules enclosing one or more aqueous compartments.</a:t>
                      </a:r>
                      <a:endParaRPr lang="en-US" sz="1400" b="1" dirty="0">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a:effectLst/>
                        </a:rPr>
                        <a:t>Phosphatidylcholine</a:t>
                      </a:r>
                    </a:p>
                    <a:p>
                      <a:pPr marL="0" marR="0" algn="l">
                        <a:spcBef>
                          <a:spcPts val="0"/>
                        </a:spcBef>
                        <a:spcAft>
                          <a:spcPts val="0"/>
                        </a:spcAft>
                      </a:pPr>
                      <a:r>
                        <a:rPr lang="en-US" sz="1400" dirty="0" err="1">
                          <a:effectLst/>
                        </a:rPr>
                        <a:t>Phosphatidylglycerol</a:t>
                      </a:r>
                      <a:r>
                        <a:rPr lang="en-US" sz="1400" dirty="0">
                          <a:effectLst/>
                        </a:rPr>
                        <a:t>,</a:t>
                      </a:r>
                    </a:p>
                    <a:p>
                      <a:pPr marL="0" marR="0" algn="l">
                        <a:spcBef>
                          <a:spcPts val="0"/>
                        </a:spcBef>
                        <a:spcAft>
                          <a:spcPts val="0"/>
                        </a:spcAft>
                      </a:pPr>
                      <a:r>
                        <a:rPr lang="en-US" sz="1400" dirty="0">
                          <a:effectLst/>
                        </a:rPr>
                        <a:t>Phosphatidylethanolamine </a:t>
                      </a:r>
                    </a:p>
                    <a:p>
                      <a:pPr marL="0" marR="0" algn="l">
                        <a:spcBef>
                          <a:spcPts val="0"/>
                        </a:spcBef>
                        <a:spcAft>
                          <a:spcPts val="0"/>
                        </a:spcAft>
                      </a:pPr>
                      <a:r>
                        <a:rPr lang="en-US" sz="1400" dirty="0">
                          <a:effectLst/>
                        </a:rPr>
                        <a:t>Phosphatidylserine</a:t>
                      </a:r>
                      <a:endParaRPr lang="en-US" sz="1400" b="1" dirty="0">
                        <a:effectLst/>
                        <a:latin typeface="Times New Roman"/>
                        <a:ea typeface="Times New Roman"/>
                      </a:endParaRPr>
                    </a:p>
                  </a:txBody>
                  <a:tcPr marL="43574" marR="43574" marT="0" marB="0"/>
                </a:tc>
                <a:extLst>
                  <a:ext uri="{0D108BD9-81ED-4DB2-BD59-A6C34878D82A}">
                    <a16:rowId xmlns:a16="http://schemas.microsoft.com/office/drawing/2014/main" val="10001"/>
                  </a:ext>
                </a:extLst>
              </a:tr>
              <a:tr h="1189836">
                <a:tc>
                  <a:txBody>
                    <a:bodyPr/>
                    <a:lstStyle/>
                    <a:p>
                      <a:pPr marL="0" marR="0" algn="l">
                        <a:spcBef>
                          <a:spcPts val="0"/>
                        </a:spcBef>
                        <a:spcAft>
                          <a:spcPts val="0"/>
                        </a:spcAft>
                      </a:pPr>
                      <a:r>
                        <a:rPr lang="en-US" sz="1400">
                          <a:effectLst/>
                        </a:rPr>
                        <a:t>Polymeric micelles </a:t>
                      </a:r>
                    </a:p>
                    <a:p>
                      <a:pPr marL="0" marR="0" algn="l">
                        <a:spcBef>
                          <a:spcPts val="0"/>
                        </a:spcBef>
                        <a:spcAft>
                          <a:spcPts val="0"/>
                        </a:spcAft>
                      </a:pPr>
                      <a:r>
                        <a:rPr lang="en-US" sz="1400">
                          <a:effectLst/>
                        </a:rPr>
                        <a:t> </a:t>
                      </a:r>
                    </a:p>
                    <a:p>
                      <a:pPr marL="0" marR="0" algn="l">
                        <a:spcBef>
                          <a:spcPts val="0"/>
                        </a:spcBef>
                        <a:spcAft>
                          <a:spcPts val="0"/>
                        </a:spcAft>
                      </a:pPr>
                      <a:r>
                        <a:rPr lang="en-US" sz="1400">
                          <a:effectLst/>
                        </a:rPr>
                        <a:t> </a:t>
                      </a:r>
                      <a:endParaRPr lang="en-US" sz="1400" b="1">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a:effectLst/>
                        </a:rPr>
                        <a:t>Self-assembling </a:t>
                      </a:r>
                      <a:r>
                        <a:rPr lang="en-US" sz="1400" dirty="0" err="1">
                          <a:effectLst/>
                        </a:rPr>
                        <a:t>nanosized</a:t>
                      </a:r>
                      <a:r>
                        <a:rPr lang="en-US" sz="1400" dirty="0">
                          <a:effectLst/>
                        </a:rPr>
                        <a:t> colloidal particles with a hydrophobic core and hydrophilic shell currently used for the </a:t>
                      </a:r>
                      <a:r>
                        <a:rPr lang="en-US" sz="1400" dirty="0" err="1">
                          <a:effectLst/>
                        </a:rPr>
                        <a:t>solubilazation</a:t>
                      </a:r>
                      <a:r>
                        <a:rPr lang="en-US" sz="1400" dirty="0">
                          <a:effectLst/>
                        </a:rPr>
                        <a:t> of various poorly soluble pharmaceuticals.</a:t>
                      </a:r>
                      <a:endParaRPr lang="en-US" sz="1400" b="1" dirty="0">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a:effectLst/>
                        </a:rPr>
                        <a:t>Poly(ethylene oxide)-poly</a:t>
                      </a:r>
                    </a:p>
                    <a:p>
                      <a:pPr marL="0" marR="0" algn="l">
                        <a:spcBef>
                          <a:spcPts val="0"/>
                        </a:spcBef>
                        <a:spcAft>
                          <a:spcPts val="0"/>
                        </a:spcAft>
                      </a:pPr>
                      <a:r>
                        <a:rPr lang="en-US" sz="1400" dirty="0">
                          <a:effectLst/>
                        </a:rPr>
                        <a:t>( benzyl-</a:t>
                      </a:r>
                      <a:r>
                        <a:rPr lang="en-US" sz="1400" dirty="0" err="1">
                          <a:effectLst/>
                        </a:rPr>
                        <a:t>Laspartate</a:t>
                      </a:r>
                      <a:r>
                        <a:rPr lang="en-US" sz="1400" dirty="0">
                          <a:effectLst/>
                        </a:rPr>
                        <a:t>)</a:t>
                      </a:r>
                    </a:p>
                    <a:p>
                      <a:pPr marL="0" marR="0" algn="l">
                        <a:spcBef>
                          <a:spcPts val="0"/>
                        </a:spcBef>
                        <a:spcAft>
                          <a:spcPts val="0"/>
                        </a:spcAft>
                      </a:pPr>
                      <a:r>
                        <a:rPr lang="en-US" sz="1400" dirty="0">
                          <a:effectLst/>
                        </a:rPr>
                        <a:t>Poly(N-</a:t>
                      </a:r>
                      <a:r>
                        <a:rPr lang="en-US" sz="1400" dirty="0" err="1">
                          <a:effectLst/>
                        </a:rPr>
                        <a:t>sopropylacrylamide</a:t>
                      </a:r>
                      <a:r>
                        <a:rPr lang="en-US" sz="1400" dirty="0">
                          <a:effectLst/>
                        </a:rPr>
                        <a:t>)-</a:t>
                      </a:r>
                    </a:p>
                    <a:p>
                      <a:pPr marL="0" marR="0" indent="-114300" algn="l">
                        <a:spcBef>
                          <a:spcPts val="0"/>
                        </a:spcBef>
                        <a:spcAft>
                          <a:spcPts val="0"/>
                        </a:spcAft>
                        <a:tabLst>
                          <a:tab pos="274955" algn="l"/>
                        </a:tabLst>
                      </a:pPr>
                      <a:r>
                        <a:rPr lang="en-US" sz="1400" dirty="0">
                          <a:effectLst/>
                        </a:rPr>
                        <a:t>polystyrene</a:t>
                      </a:r>
                      <a:endParaRPr lang="en-US" sz="1400" b="1" dirty="0">
                        <a:effectLst/>
                        <a:latin typeface="Times New Roman"/>
                        <a:ea typeface="Times New Roman"/>
                      </a:endParaRPr>
                    </a:p>
                  </a:txBody>
                  <a:tcPr marL="43574" marR="43574" marT="0" marB="0"/>
                </a:tc>
                <a:extLst>
                  <a:ext uri="{0D108BD9-81ED-4DB2-BD59-A6C34878D82A}">
                    <a16:rowId xmlns:a16="http://schemas.microsoft.com/office/drawing/2014/main" val="10002"/>
                  </a:ext>
                </a:extLst>
              </a:tr>
              <a:tr h="806384">
                <a:tc>
                  <a:txBody>
                    <a:bodyPr/>
                    <a:lstStyle/>
                    <a:p>
                      <a:pPr marL="0" marR="0" algn="l">
                        <a:spcBef>
                          <a:spcPts val="0"/>
                        </a:spcBef>
                        <a:spcAft>
                          <a:spcPts val="0"/>
                        </a:spcAft>
                      </a:pPr>
                      <a:r>
                        <a:rPr lang="en-US" sz="1400">
                          <a:effectLst/>
                        </a:rPr>
                        <a:t>Dendrimers</a:t>
                      </a:r>
                    </a:p>
                    <a:p>
                      <a:pPr marL="0" marR="0" algn="l">
                        <a:spcBef>
                          <a:spcPts val="0"/>
                        </a:spcBef>
                        <a:spcAft>
                          <a:spcPts val="0"/>
                        </a:spcAft>
                      </a:pPr>
                      <a:r>
                        <a:rPr lang="en-US" sz="1400">
                          <a:effectLst/>
                        </a:rPr>
                        <a:t> </a:t>
                      </a:r>
                    </a:p>
                    <a:p>
                      <a:pPr marL="0" marR="0" algn="l">
                        <a:spcBef>
                          <a:spcPts val="0"/>
                        </a:spcBef>
                        <a:spcAft>
                          <a:spcPts val="0"/>
                        </a:spcAft>
                      </a:pPr>
                      <a:r>
                        <a:rPr lang="en-US" sz="1400">
                          <a:effectLst/>
                        </a:rPr>
                        <a:t> </a:t>
                      </a:r>
                      <a:endParaRPr lang="en-US" sz="1400" b="1">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a:effectLst/>
                        </a:rPr>
                        <a:t>Polymer in which the atoms are arranged in many branches and sub-branches along a central backbone of carbon atoms.</a:t>
                      </a:r>
                      <a:endParaRPr lang="en-US" sz="1400" b="1" dirty="0">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err="1">
                          <a:effectLst/>
                        </a:rPr>
                        <a:t>Polyamidoamine</a:t>
                      </a:r>
                      <a:r>
                        <a:rPr lang="en-US" sz="1400" dirty="0">
                          <a:effectLst/>
                        </a:rPr>
                        <a:t> (PAMAM)</a:t>
                      </a:r>
                    </a:p>
                    <a:p>
                      <a:pPr marL="0" marR="0" algn="l">
                        <a:spcBef>
                          <a:spcPts val="0"/>
                        </a:spcBef>
                        <a:spcAft>
                          <a:spcPts val="0"/>
                        </a:spcAft>
                      </a:pPr>
                      <a:r>
                        <a:rPr lang="en-US" sz="1400" dirty="0" err="1">
                          <a:effectLst/>
                        </a:rPr>
                        <a:t>Polypropyleneimine</a:t>
                      </a:r>
                      <a:endParaRPr lang="en-US" sz="1400" dirty="0">
                        <a:effectLst/>
                      </a:endParaRPr>
                    </a:p>
                    <a:p>
                      <a:pPr marL="0" marR="0" algn="l">
                        <a:spcBef>
                          <a:spcPts val="0"/>
                        </a:spcBef>
                        <a:spcAft>
                          <a:spcPts val="0"/>
                        </a:spcAft>
                      </a:pPr>
                      <a:r>
                        <a:rPr lang="en-US" sz="1400" dirty="0" err="1">
                          <a:effectLst/>
                        </a:rPr>
                        <a:t>Polyaryl</a:t>
                      </a:r>
                      <a:r>
                        <a:rPr lang="en-US" sz="1400" dirty="0">
                          <a:effectLst/>
                        </a:rPr>
                        <a:t> ether</a:t>
                      </a:r>
                      <a:endParaRPr lang="en-US" sz="1400" b="1" dirty="0">
                        <a:effectLst/>
                        <a:latin typeface="Times New Roman"/>
                        <a:ea typeface="Times New Roman"/>
                      </a:endParaRPr>
                    </a:p>
                  </a:txBody>
                  <a:tcPr marL="43574" marR="43574" marT="0" marB="0"/>
                </a:tc>
                <a:extLst>
                  <a:ext uri="{0D108BD9-81ED-4DB2-BD59-A6C34878D82A}">
                    <a16:rowId xmlns:a16="http://schemas.microsoft.com/office/drawing/2014/main" val="10003"/>
                  </a:ext>
                </a:extLst>
              </a:tr>
              <a:tr h="1411172">
                <a:tc>
                  <a:txBody>
                    <a:bodyPr/>
                    <a:lstStyle/>
                    <a:p>
                      <a:pPr marL="0" marR="0" algn="l">
                        <a:spcBef>
                          <a:spcPts val="0"/>
                        </a:spcBef>
                        <a:spcAft>
                          <a:spcPts val="0"/>
                        </a:spcAft>
                      </a:pPr>
                      <a:r>
                        <a:rPr lang="en-US" sz="1400">
                          <a:effectLst/>
                        </a:rPr>
                        <a:t>Polymeric nanoparticles</a:t>
                      </a:r>
                      <a:endParaRPr lang="en-US" sz="1400" b="1">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a:effectLst/>
                        </a:rPr>
                        <a:t>colloidal solid particles with a size range of 10 to 1000nm 1 and they can be spherical, branched or shell structures</a:t>
                      </a:r>
                    </a:p>
                    <a:p>
                      <a:pPr marL="0" marR="0" algn="l">
                        <a:spcBef>
                          <a:spcPts val="0"/>
                        </a:spcBef>
                        <a:spcAft>
                          <a:spcPts val="0"/>
                        </a:spcAft>
                      </a:pPr>
                      <a:r>
                        <a:rPr lang="en-US" sz="1400" dirty="0">
                          <a:effectLst/>
                        </a:rPr>
                        <a:t> </a:t>
                      </a:r>
                      <a:endParaRPr lang="en-US" sz="1400" b="1" dirty="0">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a:effectLst/>
                        </a:rPr>
                        <a:t>Poly-(ε-</a:t>
                      </a:r>
                      <a:r>
                        <a:rPr lang="en-US" sz="1400" dirty="0" err="1">
                          <a:effectLst/>
                        </a:rPr>
                        <a:t>caprolactone</a:t>
                      </a:r>
                      <a:r>
                        <a:rPr lang="en-US" sz="1400" dirty="0">
                          <a:effectLst/>
                        </a:rPr>
                        <a:t>) (PCL)</a:t>
                      </a:r>
                    </a:p>
                    <a:p>
                      <a:pPr marL="0" marR="0" algn="l">
                        <a:spcBef>
                          <a:spcPts val="0"/>
                        </a:spcBef>
                        <a:spcAft>
                          <a:spcPts val="0"/>
                        </a:spcAft>
                      </a:pPr>
                      <a:r>
                        <a:rPr lang="en-US" sz="1400" dirty="0">
                          <a:effectLst/>
                        </a:rPr>
                        <a:t>Poly (</a:t>
                      </a:r>
                      <a:r>
                        <a:rPr lang="en-US" sz="1400" dirty="0" err="1">
                          <a:effectLst/>
                        </a:rPr>
                        <a:t>lactide-coglycolide</a:t>
                      </a:r>
                      <a:r>
                        <a:rPr lang="en-US" sz="1400" dirty="0">
                          <a:effectLst/>
                        </a:rPr>
                        <a:t>) (PLGA)</a:t>
                      </a:r>
                    </a:p>
                    <a:p>
                      <a:pPr marL="0" marR="0" algn="l">
                        <a:spcBef>
                          <a:spcPts val="0"/>
                        </a:spcBef>
                        <a:spcAft>
                          <a:spcPts val="0"/>
                        </a:spcAft>
                      </a:pPr>
                      <a:r>
                        <a:rPr lang="en-US" sz="1400" dirty="0">
                          <a:effectLst/>
                        </a:rPr>
                        <a:t>Chitosan</a:t>
                      </a:r>
                    </a:p>
                    <a:p>
                      <a:pPr marL="0" marR="0" algn="l">
                        <a:spcBef>
                          <a:spcPts val="0"/>
                        </a:spcBef>
                        <a:spcAft>
                          <a:spcPts val="0"/>
                        </a:spcAft>
                      </a:pPr>
                      <a:r>
                        <a:rPr lang="en-US" sz="1400" dirty="0">
                          <a:effectLst/>
                        </a:rPr>
                        <a:t>Alginate</a:t>
                      </a:r>
                    </a:p>
                    <a:p>
                      <a:pPr marL="0" marR="0" algn="l">
                        <a:spcBef>
                          <a:spcPts val="0"/>
                        </a:spcBef>
                        <a:spcAft>
                          <a:spcPts val="0"/>
                        </a:spcAft>
                      </a:pPr>
                      <a:r>
                        <a:rPr lang="en-US" sz="1400" dirty="0">
                          <a:effectLst/>
                        </a:rPr>
                        <a:t>Albumin</a:t>
                      </a:r>
                    </a:p>
                    <a:p>
                      <a:pPr marL="0" marR="0" algn="l">
                        <a:spcBef>
                          <a:spcPts val="0"/>
                        </a:spcBef>
                        <a:spcAft>
                          <a:spcPts val="0"/>
                        </a:spcAft>
                      </a:pPr>
                      <a:r>
                        <a:rPr lang="en-US" sz="1400" dirty="0">
                          <a:effectLst/>
                        </a:rPr>
                        <a:t>Gelatin</a:t>
                      </a:r>
                      <a:endParaRPr lang="en-US" sz="1400" b="1" dirty="0">
                        <a:effectLst/>
                        <a:latin typeface="Times New Roman"/>
                        <a:ea typeface="Times New Roman"/>
                      </a:endParaRPr>
                    </a:p>
                  </a:txBody>
                  <a:tcPr marL="43574" marR="43574" marT="0" marB="0"/>
                </a:tc>
                <a:extLst>
                  <a:ext uri="{0D108BD9-81ED-4DB2-BD59-A6C34878D82A}">
                    <a16:rowId xmlns:a16="http://schemas.microsoft.com/office/drawing/2014/main" val="10004"/>
                  </a:ext>
                </a:extLst>
              </a:tr>
              <a:tr h="1007979">
                <a:tc>
                  <a:txBody>
                    <a:bodyPr/>
                    <a:lstStyle/>
                    <a:p>
                      <a:pPr marL="0" marR="0" algn="l">
                        <a:spcBef>
                          <a:spcPts val="0"/>
                        </a:spcBef>
                        <a:spcAft>
                          <a:spcPts val="0"/>
                        </a:spcAft>
                      </a:pPr>
                      <a:r>
                        <a:rPr lang="en-US" sz="1400">
                          <a:effectLst/>
                        </a:rPr>
                        <a:t>Solid-lipid nanoparticles </a:t>
                      </a:r>
                    </a:p>
                    <a:p>
                      <a:pPr marL="0" marR="0" algn="l">
                        <a:spcBef>
                          <a:spcPts val="0"/>
                        </a:spcBef>
                        <a:spcAft>
                          <a:spcPts val="0"/>
                        </a:spcAft>
                      </a:pPr>
                      <a:r>
                        <a:rPr lang="en-US" sz="1400">
                          <a:effectLst/>
                        </a:rPr>
                        <a:t> </a:t>
                      </a:r>
                    </a:p>
                    <a:p>
                      <a:pPr marL="0" marR="0" algn="l">
                        <a:spcBef>
                          <a:spcPts val="0"/>
                        </a:spcBef>
                        <a:spcAft>
                          <a:spcPts val="0"/>
                        </a:spcAft>
                      </a:pPr>
                      <a:r>
                        <a:rPr lang="en-US" sz="1400">
                          <a:effectLst/>
                        </a:rPr>
                        <a:t> </a:t>
                      </a:r>
                      <a:endParaRPr lang="en-US" sz="1400" b="1">
                        <a:effectLst/>
                        <a:latin typeface="Times New Roman"/>
                        <a:ea typeface="Times New Roman"/>
                      </a:endParaRPr>
                    </a:p>
                  </a:txBody>
                  <a:tcPr marL="43574" marR="43574" marT="0" marB="0"/>
                </a:tc>
                <a:tc>
                  <a:txBody>
                    <a:bodyPr/>
                    <a:lstStyle/>
                    <a:p>
                      <a:pPr marL="0" marR="0" algn="l">
                        <a:spcBef>
                          <a:spcPts val="0"/>
                        </a:spcBef>
                        <a:spcAft>
                          <a:spcPts val="0"/>
                        </a:spcAft>
                      </a:pPr>
                      <a:r>
                        <a:rPr lang="en-US" sz="1400">
                          <a:effectLst/>
                        </a:rPr>
                        <a:t>nanostructures made from solid lipids</a:t>
                      </a:r>
                      <a:endParaRPr lang="en-US" sz="1400" b="1">
                        <a:effectLst/>
                        <a:latin typeface="Times New Roman"/>
                        <a:ea typeface="Times New Roman"/>
                      </a:endParaRPr>
                    </a:p>
                  </a:txBody>
                  <a:tcPr marL="43574" marR="43574" marT="0" marB="0"/>
                </a:tc>
                <a:tc>
                  <a:txBody>
                    <a:bodyPr/>
                    <a:lstStyle/>
                    <a:p>
                      <a:pPr marL="0" marR="0" algn="l">
                        <a:spcBef>
                          <a:spcPts val="0"/>
                        </a:spcBef>
                        <a:spcAft>
                          <a:spcPts val="0"/>
                        </a:spcAft>
                      </a:pPr>
                      <a:r>
                        <a:rPr lang="en-US" sz="1400" dirty="0" err="1">
                          <a:effectLst/>
                        </a:rPr>
                        <a:t>Glyceryl</a:t>
                      </a:r>
                      <a:r>
                        <a:rPr lang="en-US" sz="1400" dirty="0">
                          <a:effectLst/>
                        </a:rPr>
                        <a:t> </a:t>
                      </a:r>
                      <a:r>
                        <a:rPr lang="en-US" sz="1400" dirty="0" err="1">
                          <a:effectLst/>
                        </a:rPr>
                        <a:t>behenate</a:t>
                      </a:r>
                      <a:r>
                        <a:rPr lang="en-US" sz="1400" dirty="0">
                          <a:effectLst/>
                        </a:rPr>
                        <a:t> </a:t>
                      </a:r>
                    </a:p>
                    <a:p>
                      <a:pPr marL="0" marR="0" algn="l">
                        <a:spcBef>
                          <a:spcPts val="0"/>
                        </a:spcBef>
                        <a:spcAft>
                          <a:spcPts val="0"/>
                        </a:spcAft>
                      </a:pPr>
                      <a:r>
                        <a:rPr lang="en-US" sz="1400" dirty="0">
                          <a:effectLst/>
                        </a:rPr>
                        <a:t>Stearic triglyceride </a:t>
                      </a:r>
                    </a:p>
                    <a:p>
                      <a:pPr marL="0" marR="0" algn="l">
                        <a:spcBef>
                          <a:spcPts val="0"/>
                        </a:spcBef>
                        <a:spcAft>
                          <a:spcPts val="0"/>
                        </a:spcAft>
                      </a:pPr>
                      <a:r>
                        <a:rPr lang="en-US" sz="1400" dirty="0" err="1">
                          <a:effectLst/>
                        </a:rPr>
                        <a:t>Cetyl</a:t>
                      </a:r>
                      <a:r>
                        <a:rPr lang="en-US" sz="1400" dirty="0">
                          <a:effectLst/>
                        </a:rPr>
                        <a:t> </a:t>
                      </a:r>
                      <a:r>
                        <a:rPr lang="en-US" sz="1400" dirty="0" err="1">
                          <a:effectLst/>
                        </a:rPr>
                        <a:t>palmitate</a:t>
                      </a:r>
                      <a:endParaRPr lang="en-US" sz="1400" dirty="0">
                        <a:effectLst/>
                      </a:endParaRPr>
                    </a:p>
                    <a:p>
                      <a:pPr marL="0" marR="0" algn="l">
                        <a:spcBef>
                          <a:spcPts val="0"/>
                        </a:spcBef>
                        <a:spcAft>
                          <a:spcPts val="0"/>
                        </a:spcAft>
                      </a:pPr>
                      <a:r>
                        <a:rPr lang="en-US" sz="1400" dirty="0">
                          <a:effectLst/>
                        </a:rPr>
                        <a:t>Glycerol </a:t>
                      </a:r>
                      <a:r>
                        <a:rPr lang="en-US" sz="1400" dirty="0" err="1">
                          <a:effectLst/>
                        </a:rPr>
                        <a:t>tripalmitate</a:t>
                      </a:r>
                      <a:r>
                        <a:rPr lang="en-US" sz="1400" dirty="0">
                          <a:effectLst/>
                        </a:rPr>
                        <a:t> </a:t>
                      </a:r>
                      <a:endParaRPr lang="en-US" sz="1400" b="1" dirty="0">
                        <a:effectLst/>
                        <a:latin typeface="Times New Roman"/>
                        <a:ea typeface="Times New Roman"/>
                      </a:endParaRPr>
                    </a:p>
                  </a:txBody>
                  <a:tcPr marL="43574" marR="43574"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9158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502" y="76200"/>
            <a:ext cx="7612063" cy="642257"/>
          </a:xfrm>
        </p:spPr>
        <p:txBody>
          <a:bodyPr>
            <a:normAutofit fontScale="90000"/>
          </a:bodyPr>
          <a:lstStyle/>
          <a:p>
            <a:pPr lvl="0"/>
            <a:r>
              <a:rPr lang="en-US" b="1" dirty="0">
                <a:latin typeface="Cambria" pitchFamily="18" charset="0"/>
                <a:ea typeface="Times New Roman" pitchFamily="18" charset="0"/>
                <a:cs typeface="Arial" pitchFamily="34" charset="0"/>
              </a:rPr>
              <a:t>Common materials of nano carriers</a:t>
            </a:r>
            <a:br>
              <a:rPr lang="en-US" dirty="0">
                <a:solidFill>
                  <a:schemeClr val="tx1"/>
                </a:solidFill>
                <a:effectLst/>
                <a:latin typeface="Arial" pitchFamily="34" charset="0"/>
                <a:cs typeface="Arial"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1878190"/>
              </p:ext>
            </p:extLst>
          </p:nvPr>
        </p:nvGraphicFramePr>
        <p:xfrm>
          <a:off x="5505060" y="1202266"/>
          <a:ext cx="6686939" cy="4905380"/>
        </p:xfrm>
        <a:graphic>
          <a:graphicData uri="http://schemas.openxmlformats.org/drawingml/2006/table">
            <a:tbl>
              <a:tblPr firstRow="1" firstCol="1" bandRow="1">
                <a:tableStyleId>{284E427A-3D55-4303-BF80-6455036E1DE7}</a:tableStyleId>
              </a:tblPr>
              <a:tblGrid>
                <a:gridCol w="1396680">
                  <a:extLst>
                    <a:ext uri="{9D8B030D-6E8A-4147-A177-3AD203B41FA5}">
                      <a16:colId xmlns:a16="http://schemas.microsoft.com/office/drawing/2014/main" val="20000"/>
                    </a:ext>
                  </a:extLst>
                </a:gridCol>
                <a:gridCol w="5290259">
                  <a:extLst>
                    <a:ext uri="{9D8B030D-6E8A-4147-A177-3AD203B41FA5}">
                      <a16:colId xmlns:a16="http://schemas.microsoft.com/office/drawing/2014/main" val="20001"/>
                    </a:ext>
                  </a:extLst>
                </a:gridCol>
              </a:tblGrid>
              <a:tr h="617015">
                <a:tc>
                  <a:txBody>
                    <a:bodyPr/>
                    <a:lstStyle/>
                    <a:p>
                      <a:pPr marL="0" marR="0" algn="just">
                        <a:spcBef>
                          <a:spcPts val="0"/>
                        </a:spcBef>
                        <a:spcAft>
                          <a:spcPts val="0"/>
                        </a:spcAft>
                      </a:pPr>
                      <a:r>
                        <a:rPr lang="en-US" sz="2000" dirty="0">
                          <a:effectLst/>
                        </a:rPr>
                        <a:t>Sources</a:t>
                      </a:r>
                      <a:endParaRPr lang="en-US" sz="2000" b="1" dirty="0">
                        <a:effectLst/>
                        <a:latin typeface="Times New Roman"/>
                        <a:ea typeface="Times New Roman"/>
                      </a:endParaRPr>
                    </a:p>
                  </a:txBody>
                  <a:tcPr marL="68580" marR="68580" marT="0" marB="0"/>
                </a:tc>
                <a:tc>
                  <a:txBody>
                    <a:bodyPr/>
                    <a:lstStyle/>
                    <a:p>
                      <a:pPr marL="0" marR="0" algn="just">
                        <a:spcBef>
                          <a:spcPts val="0"/>
                        </a:spcBef>
                        <a:spcAft>
                          <a:spcPts val="0"/>
                        </a:spcAft>
                      </a:pPr>
                      <a:r>
                        <a:rPr lang="en-US" sz="2000" dirty="0">
                          <a:effectLst/>
                        </a:rPr>
                        <a:t>Materials </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617015">
                <a:tc>
                  <a:txBody>
                    <a:bodyPr/>
                    <a:lstStyle/>
                    <a:p>
                      <a:pPr marL="0" marR="0" algn="just">
                        <a:spcBef>
                          <a:spcPts val="0"/>
                        </a:spcBef>
                        <a:spcAft>
                          <a:spcPts val="0"/>
                        </a:spcAft>
                      </a:pPr>
                      <a:r>
                        <a:rPr lang="en-US" sz="2000" dirty="0">
                          <a:effectLst/>
                        </a:rPr>
                        <a:t>Natural </a:t>
                      </a:r>
                      <a:endParaRPr lang="en-US" sz="2000" b="1" dirty="0">
                        <a:effectLst/>
                        <a:latin typeface="Times New Roman"/>
                        <a:ea typeface="Times New Roman"/>
                      </a:endParaRPr>
                    </a:p>
                  </a:txBody>
                  <a:tcPr marL="68580" marR="68580" marT="0" marB="0"/>
                </a:tc>
                <a:tc>
                  <a:txBody>
                    <a:bodyPr/>
                    <a:lstStyle/>
                    <a:p>
                      <a:pPr marL="0" marR="0" algn="just">
                        <a:spcBef>
                          <a:spcPts val="0"/>
                        </a:spcBef>
                        <a:spcAft>
                          <a:spcPts val="0"/>
                        </a:spcAft>
                      </a:pPr>
                      <a:r>
                        <a:rPr lang="en-US" sz="2000" dirty="0">
                          <a:effectLst/>
                        </a:rPr>
                        <a:t>gelatin, albumin, alginate, collagen, chitosan</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437320">
                <a:tc>
                  <a:txBody>
                    <a:bodyPr/>
                    <a:lstStyle/>
                    <a:p>
                      <a:pPr marL="0" marR="0" algn="just">
                        <a:spcBef>
                          <a:spcPts val="0"/>
                        </a:spcBef>
                        <a:spcAft>
                          <a:spcPts val="0"/>
                        </a:spcAft>
                      </a:pPr>
                      <a:r>
                        <a:rPr lang="en-US" sz="2000" dirty="0">
                          <a:effectLst/>
                        </a:rPr>
                        <a:t>Synthetic</a:t>
                      </a:r>
                      <a:endParaRPr lang="en-US" sz="2000" b="1" dirty="0">
                        <a:effectLst/>
                        <a:latin typeface="Times New Roman"/>
                        <a:ea typeface="Times New Roman"/>
                      </a:endParaRPr>
                    </a:p>
                  </a:txBody>
                  <a:tcPr marL="68580" marR="68580" marT="0" marB="0"/>
                </a:tc>
                <a:tc>
                  <a:txBody>
                    <a:bodyPr/>
                    <a:lstStyle/>
                    <a:p>
                      <a:pPr marL="0" marR="0" algn="just">
                        <a:spcBef>
                          <a:spcPts val="0"/>
                        </a:spcBef>
                        <a:spcAft>
                          <a:spcPts val="0"/>
                        </a:spcAft>
                      </a:pPr>
                      <a:r>
                        <a:rPr lang="en-US" sz="2000" dirty="0">
                          <a:effectLst/>
                        </a:rPr>
                        <a:t>poly(</a:t>
                      </a:r>
                      <a:r>
                        <a:rPr lang="en-US" sz="2000" dirty="0" err="1">
                          <a:effectLst/>
                        </a:rPr>
                        <a:t>lactide</a:t>
                      </a:r>
                      <a:r>
                        <a:rPr lang="en-US" sz="2000" dirty="0">
                          <a:effectLst/>
                        </a:rPr>
                        <a:t>) (PLA), poly(</a:t>
                      </a:r>
                      <a:r>
                        <a:rPr lang="en-US" sz="2000" dirty="0" err="1">
                          <a:effectLst/>
                        </a:rPr>
                        <a:t>lactideco-glycolide</a:t>
                      </a:r>
                      <a:r>
                        <a:rPr lang="en-US" sz="2000" dirty="0">
                          <a:effectLst/>
                        </a:rPr>
                        <a:t>) (PLGA), </a:t>
                      </a:r>
                    </a:p>
                    <a:p>
                      <a:pPr marL="0" marR="0" algn="just">
                        <a:spcBef>
                          <a:spcPts val="0"/>
                        </a:spcBef>
                        <a:spcAft>
                          <a:spcPts val="0"/>
                        </a:spcAft>
                      </a:pPr>
                      <a:r>
                        <a:rPr lang="en-US" sz="2000" dirty="0">
                          <a:effectLst/>
                        </a:rPr>
                        <a:t>poly-ε-</a:t>
                      </a:r>
                      <a:r>
                        <a:rPr lang="en-US" sz="2000" dirty="0" err="1">
                          <a:effectLst/>
                        </a:rPr>
                        <a:t>caprolactone</a:t>
                      </a:r>
                      <a:r>
                        <a:rPr lang="en-US" sz="2000" dirty="0">
                          <a:effectLst/>
                        </a:rPr>
                        <a:t> (PCL), </a:t>
                      </a:r>
                    </a:p>
                    <a:p>
                      <a:pPr marL="0" marR="0" algn="just">
                        <a:spcBef>
                          <a:spcPts val="0"/>
                        </a:spcBef>
                        <a:spcAft>
                          <a:spcPts val="0"/>
                        </a:spcAft>
                      </a:pPr>
                      <a:r>
                        <a:rPr lang="en-US" sz="2000" dirty="0" err="1">
                          <a:effectLst/>
                        </a:rPr>
                        <a:t>Polymethyl</a:t>
                      </a:r>
                      <a:r>
                        <a:rPr lang="en-US" sz="2000" dirty="0">
                          <a:effectLst/>
                        </a:rPr>
                        <a:t> </a:t>
                      </a:r>
                      <a:r>
                        <a:rPr lang="en-US" sz="2000" dirty="0" err="1">
                          <a:effectLst/>
                        </a:rPr>
                        <a:t>metha</a:t>
                      </a:r>
                      <a:r>
                        <a:rPr lang="en-US" sz="2000" dirty="0">
                          <a:effectLst/>
                        </a:rPr>
                        <a:t> acrylate, (PMMA), </a:t>
                      </a:r>
                    </a:p>
                    <a:p>
                      <a:pPr marL="0" marR="0" algn="just">
                        <a:spcBef>
                          <a:spcPts val="0"/>
                        </a:spcBef>
                        <a:spcAft>
                          <a:spcPts val="0"/>
                        </a:spcAft>
                      </a:pPr>
                      <a:r>
                        <a:rPr lang="en-US" sz="2000" dirty="0">
                          <a:effectLst/>
                        </a:rPr>
                        <a:t>poly alkyl </a:t>
                      </a:r>
                      <a:r>
                        <a:rPr lang="en-US" sz="2000" dirty="0" err="1">
                          <a:effectLst/>
                        </a:rPr>
                        <a:t>cyano</a:t>
                      </a:r>
                      <a:r>
                        <a:rPr lang="en-US" sz="2000" dirty="0">
                          <a:effectLst/>
                        </a:rPr>
                        <a:t> acrylate (PACA), </a:t>
                      </a:r>
                    </a:p>
                    <a:p>
                      <a:pPr marL="0" marR="0" algn="just">
                        <a:spcBef>
                          <a:spcPts val="0"/>
                        </a:spcBef>
                        <a:spcAft>
                          <a:spcPts val="0"/>
                        </a:spcAft>
                      </a:pPr>
                      <a:r>
                        <a:rPr lang="en-US" sz="2000" dirty="0">
                          <a:effectLst/>
                        </a:rPr>
                        <a:t>Poly methyl </a:t>
                      </a:r>
                      <a:r>
                        <a:rPr lang="en-US" sz="2000" dirty="0" err="1">
                          <a:effectLst/>
                        </a:rPr>
                        <a:t>cyano</a:t>
                      </a:r>
                      <a:r>
                        <a:rPr lang="en-US" sz="2000" dirty="0">
                          <a:effectLst/>
                        </a:rPr>
                        <a:t> acrylate (PMCA), </a:t>
                      </a:r>
                    </a:p>
                    <a:p>
                      <a:pPr marL="0" marR="0" algn="just">
                        <a:spcBef>
                          <a:spcPts val="0"/>
                        </a:spcBef>
                        <a:spcAft>
                          <a:spcPts val="0"/>
                        </a:spcAft>
                      </a:pPr>
                      <a:r>
                        <a:rPr lang="en-US" sz="2000" dirty="0" err="1">
                          <a:effectLst/>
                        </a:rPr>
                        <a:t>polyarylamide</a:t>
                      </a:r>
                      <a:r>
                        <a:rPr lang="en-US" sz="2000" dirty="0">
                          <a:effectLst/>
                        </a:rPr>
                        <a:t>, ethyl cellulose, </a:t>
                      </a:r>
                      <a:r>
                        <a:rPr lang="en-US" sz="2000" dirty="0" err="1">
                          <a:effectLst/>
                        </a:rPr>
                        <a:t>eudragit</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617015">
                <a:tc>
                  <a:txBody>
                    <a:bodyPr/>
                    <a:lstStyle/>
                    <a:p>
                      <a:pPr marL="0" marR="0" algn="just">
                        <a:spcBef>
                          <a:spcPts val="0"/>
                        </a:spcBef>
                        <a:spcAft>
                          <a:spcPts val="0"/>
                        </a:spcAft>
                      </a:pPr>
                      <a:r>
                        <a:rPr lang="en-US" sz="2000">
                          <a:effectLst/>
                        </a:rPr>
                        <a:t>Metallic </a:t>
                      </a:r>
                      <a:endParaRPr lang="en-US" sz="2000" b="1">
                        <a:effectLst/>
                        <a:latin typeface="Times New Roman"/>
                        <a:ea typeface="Times New Roman"/>
                      </a:endParaRPr>
                    </a:p>
                  </a:txBody>
                  <a:tcPr marL="68580" marR="68580" marT="0" marB="0"/>
                </a:tc>
                <a:tc>
                  <a:txBody>
                    <a:bodyPr/>
                    <a:lstStyle/>
                    <a:p>
                      <a:pPr marL="0" marR="0" algn="just">
                        <a:spcBef>
                          <a:spcPts val="0"/>
                        </a:spcBef>
                        <a:spcAft>
                          <a:spcPts val="0"/>
                        </a:spcAft>
                      </a:pPr>
                      <a:r>
                        <a:rPr lang="en-US" sz="2000" dirty="0">
                          <a:effectLst/>
                        </a:rPr>
                        <a:t>iron oxide, gold, silver, gadolinium and nickel</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617015">
                <a:tc>
                  <a:txBody>
                    <a:bodyPr/>
                    <a:lstStyle/>
                    <a:p>
                      <a:pPr marL="0" marR="0" algn="just">
                        <a:spcBef>
                          <a:spcPts val="0"/>
                        </a:spcBef>
                        <a:spcAft>
                          <a:spcPts val="0"/>
                        </a:spcAft>
                      </a:pPr>
                      <a:r>
                        <a:rPr lang="en-US" sz="2000">
                          <a:effectLst/>
                        </a:rPr>
                        <a:t>Ceramic </a:t>
                      </a:r>
                      <a:endParaRPr lang="en-US" sz="2000" b="1">
                        <a:effectLst/>
                        <a:latin typeface="Times New Roman"/>
                        <a:ea typeface="Times New Roman"/>
                      </a:endParaRPr>
                    </a:p>
                  </a:txBody>
                  <a:tcPr marL="68580" marR="68580" marT="0" marB="0"/>
                </a:tc>
                <a:tc>
                  <a:txBody>
                    <a:bodyPr/>
                    <a:lstStyle/>
                    <a:p>
                      <a:pPr marL="0" marR="0" algn="just">
                        <a:spcBef>
                          <a:spcPts val="0"/>
                        </a:spcBef>
                        <a:spcAft>
                          <a:spcPts val="0"/>
                        </a:spcAft>
                      </a:pPr>
                      <a:r>
                        <a:rPr lang="en-US" sz="2000" dirty="0">
                          <a:effectLst/>
                        </a:rPr>
                        <a:t>silica, alumina and </a:t>
                      </a:r>
                      <a:r>
                        <a:rPr lang="en-US" sz="2000" dirty="0" err="1">
                          <a:effectLst/>
                        </a:rPr>
                        <a:t>titani</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pic>
        <p:nvPicPr>
          <p:cNvPr id="5122" name="Picture 2" descr="Engineered nano-drug delivery systems.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1025"/>
            <a:ext cx="5505059" cy="51766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69485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90661" cy="798124"/>
          </a:xfrm>
        </p:spPr>
        <p:txBody>
          <a:bodyPr>
            <a:normAutofit fontScale="90000"/>
          </a:bodyPr>
          <a:lstStyle/>
          <a:p>
            <a:pPr lvl="0" algn="ctr"/>
            <a:r>
              <a:rPr lang="en-US" b="1" dirty="0">
                <a:latin typeface="Cambria" pitchFamily="18" charset="0"/>
                <a:ea typeface="Times New Roman" pitchFamily="18" charset="0"/>
                <a:cs typeface="Arial" pitchFamily="34" charset="0"/>
              </a:rPr>
              <a:t>Methods used for formulating nanostructures </a:t>
            </a:r>
            <a:br>
              <a:rPr lang="en-US" dirty="0">
                <a:solidFill>
                  <a:schemeClr val="tx1"/>
                </a:solidFill>
                <a:effectLst/>
                <a:latin typeface="Arial" pitchFamily="34" charset="0"/>
                <a:cs typeface="Arial"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0224841"/>
              </p:ext>
            </p:extLst>
          </p:nvPr>
        </p:nvGraphicFramePr>
        <p:xfrm>
          <a:off x="5010539" y="0"/>
          <a:ext cx="7181460" cy="6818240"/>
        </p:xfrm>
        <a:graphic>
          <a:graphicData uri="http://schemas.openxmlformats.org/drawingml/2006/table">
            <a:tbl>
              <a:tblPr firstRow="1" firstCol="1" lastRow="1" lastCol="1" bandRow="1" bandCol="1">
                <a:tableStyleId>{284E427A-3D55-4303-BF80-6455036E1DE7}</a:tableStyleId>
              </a:tblPr>
              <a:tblGrid>
                <a:gridCol w="2207580">
                  <a:extLst>
                    <a:ext uri="{9D8B030D-6E8A-4147-A177-3AD203B41FA5}">
                      <a16:colId xmlns:a16="http://schemas.microsoft.com/office/drawing/2014/main" val="20000"/>
                    </a:ext>
                  </a:extLst>
                </a:gridCol>
                <a:gridCol w="4973880">
                  <a:extLst>
                    <a:ext uri="{9D8B030D-6E8A-4147-A177-3AD203B41FA5}">
                      <a16:colId xmlns:a16="http://schemas.microsoft.com/office/drawing/2014/main" val="20001"/>
                    </a:ext>
                  </a:extLst>
                </a:gridCol>
              </a:tblGrid>
              <a:tr h="143458">
                <a:tc>
                  <a:txBody>
                    <a:bodyPr/>
                    <a:lstStyle/>
                    <a:p>
                      <a:pPr marL="0" marR="0" algn="ctr">
                        <a:spcBef>
                          <a:spcPts val="0"/>
                        </a:spcBef>
                        <a:spcAft>
                          <a:spcPts val="0"/>
                        </a:spcAft>
                      </a:pPr>
                      <a:r>
                        <a:rPr lang="en-US" sz="700" dirty="0">
                          <a:effectLst/>
                        </a:rPr>
                        <a:t>Nanostructure</a:t>
                      </a:r>
                      <a:endParaRPr lang="en-US" sz="500" b="1" dirty="0">
                        <a:effectLst/>
                        <a:latin typeface="Times New Roman"/>
                        <a:ea typeface="Times New Roman"/>
                      </a:endParaRPr>
                    </a:p>
                  </a:txBody>
                  <a:tcPr marL="29412" marR="29412" marT="0" marB="0" anchor="ctr"/>
                </a:tc>
                <a:tc>
                  <a:txBody>
                    <a:bodyPr/>
                    <a:lstStyle/>
                    <a:p>
                      <a:pPr marL="0" marR="0" algn="ctr">
                        <a:spcBef>
                          <a:spcPts val="0"/>
                        </a:spcBef>
                        <a:spcAft>
                          <a:spcPts val="0"/>
                        </a:spcAft>
                      </a:pPr>
                      <a:r>
                        <a:rPr lang="en-US" sz="700">
                          <a:effectLst/>
                        </a:rPr>
                        <a:t>Method</a:t>
                      </a:r>
                      <a:endParaRPr lang="en-US" sz="500" b="1">
                        <a:effectLst/>
                        <a:latin typeface="Times New Roman"/>
                        <a:ea typeface="Times New Roman"/>
                      </a:endParaRPr>
                    </a:p>
                  </a:txBody>
                  <a:tcPr marL="29412" marR="29412" marT="0" marB="0" anchor="ctr"/>
                </a:tc>
                <a:extLst>
                  <a:ext uri="{0D108BD9-81ED-4DB2-BD59-A6C34878D82A}">
                    <a16:rowId xmlns:a16="http://schemas.microsoft.com/office/drawing/2014/main" val="10000"/>
                  </a:ext>
                </a:extLst>
              </a:tr>
              <a:tr h="1705049">
                <a:tc>
                  <a:txBody>
                    <a:bodyPr/>
                    <a:lstStyle/>
                    <a:p>
                      <a:pPr marL="0" marR="0" algn="ctr">
                        <a:spcBef>
                          <a:spcPts val="0"/>
                        </a:spcBef>
                        <a:spcAft>
                          <a:spcPts val="0"/>
                        </a:spcAft>
                      </a:pPr>
                      <a:r>
                        <a:rPr lang="en-US" sz="1600" dirty="0">
                          <a:effectLst/>
                        </a:rPr>
                        <a:t>Liposomes</a:t>
                      </a:r>
                      <a:endParaRPr lang="en-US" sz="1600" b="1" dirty="0">
                        <a:effectLst/>
                        <a:latin typeface="Times New Roman"/>
                        <a:ea typeface="Times New Roman"/>
                      </a:endParaRPr>
                    </a:p>
                  </a:txBody>
                  <a:tcPr marL="29412" marR="29412" marT="0" marB="0" anchor="ctr"/>
                </a:tc>
                <a:tc>
                  <a:txBody>
                    <a:bodyPr/>
                    <a:lstStyle/>
                    <a:p>
                      <a:pPr marL="342900" marR="0" lvl="0" indent="-342900" algn="just">
                        <a:spcBef>
                          <a:spcPts val="0"/>
                        </a:spcBef>
                        <a:spcAft>
                          <a:spcPts val="0"/>
                        </a:spcAft>
                        <a:buSzPts val="1200"/>
                        <a:buFont typeface="Symbol"/>
                        <a:buChar char=""/>
                        <a:tabLst>
                          <a:tab pos="228600" algn="l"/>
                        </a:tabLst>
                      </a:pPr>
                      <a:r>
                        <a:rPr lang="en-US" sz="1100" dirty="0">
                          <a:effectLst/>
                        </a:rPr>
                        <a:t>Sonication</a:t>
                      </a:r>
                    </a:p>
                    <a:p>
                      <a:pPr marL="342900" marR="0" lvl="0" indent="-342900" algn="just">
                        <a:spcBef>
                          <a:spcPts val="0"/>
                        </a:spcBef>
                        <a:spcAft>
                          <a:spcPts val="0"/>
                        </a:spcAft>
                        <a:buSzPts val="1200"/>
                        <a:buFont typeface="Symbol"/>
                        <a:buChar char=""/>
                        <a:tabLst>
                          <a:tab pos="228600" algn="l"/>
                        </a:tabLst>
                      </a:pPr>
                      <a:r>
                        <a:rPr lang="en-US" sz="1100" dirty="0" err="1">
                          <a:effectLst/>
                        </a:rPr>
                        <a:t>Electroformation</a:t>
                      </a:r>
                      <a:endParaRPr lang="en-US" sz="1100" dirty="0">
                        <a:effectLst/>
                      </a:endParaRPr>
                    </a:p>
                    <a:p>
                      <a:pPr marL="342900" marR="0" lvl="0" indent="-342900" algn="just">
                        <a:spcBef>
                          <a:spcPts val="0"/>
                        </a:spcBef>
                        <a:spcAft>
                          <a:spcPts val="0"/>
                        </a:spcAft>
                        <a:buSzPts val="1200"/>
                        <a:buFont typeface="Symbol"/>
                        <a:buChar char=""/>
                        <a:tabLst>
                          <a:tab pos="228600" algn="l"/>
                        </a:tabLst>
                      </a:pPr>
                      <a:r>
                        <a:rPr lang="en-US" sz="1100" dirty="0">
                          <a:effectLst/>
                        </a:rPr>
                        <a:t>Extrusion from diluted lamellar dispersions</a:t>
                      </a:r>
                    </a:p>
                    <a:p>
                      <a:pPr marL="342900" marR="0" lvl="0" indent="-342900" algn="just">
                        <a:spcBef>
                          <a:spcPts val="0"/>
                        </a:spcBef>
                        <a:spcAft>
                          <a:spcPts val="0"/>
                        </a:spcAft>
                        <a:buSzPts val="1200"/>
                        <a:buFont typeface="Symbol"/>
                        <a:buChar char=""/>
                        <a:tabLst>
                          <a:tab pos="228600" algn="l"/>
                        </a:tabLst>
                      </a:pPr>
                      <a:r>
                        <a:rPr lang="en-US" sz="1100" dirty="0">
                          <a:effectLst/>
                        </a:rPr>
                        <a:t>High-shear homogenization</a:t>
                      </a:r>
                    </a:p>
                    <a:p>
                      <a:pPr marL="342900" marR="0" lvl="0" indent="-342900" algn="just">
                        <a:spcBef>
                          <a:spcPts val="0"/>
                        </a:spcBef>
                        <a:spcAft>
                          <a:spcPts val="0"/>
                        </a:spcAft>
                        <a:buSzPts val="1200"/>
                        <a:buFont typeface="Symbol"/>
                        <a:buChar char=""/>
                        <a:tabLst>
                          <a:tab pos="228600" algn="l"/>
                        </a:tabLst>
                      </a:pPr>
                      <a:r>
                        <a:rPr lang="en-US" sz="1100" dirty="0">
                          <a:effectLst/>
                        </a:rPr>
                        <a:t>Reverse-phase evaporation</a:t>
                      </a:r>
                    </a:p>
                    <a:p>
                      <a:pPr marL="342900" marR="0" lvl="0" indent="-342900" algn="just">
                        <a:spcBef>
                          <a:spcPts val="0"/>
                        </a:spcBef>
                        <a:spcAft>
                          <a:spcPts val="0"/>
                        </a:spcAft>
                        <a:buSzPts val="1200"/>
                        <a:buFont typeface="Symbol"/>
                        <a:buChar char=""/>
                        <a:tabLst>
                          <a:tab pos="228600" algn="l"/>
                        </a:tabLst>
                      </a:pPr>
                      <a:r>
                        <a:rPr lang="en-US" sz="1100" dirty="0">
                          <a:effectLst/>
                        </a:rPr>
                        <a:t>Gel exclusion chromatography</a:t>
                      </a:r>
                    </a:p>
                    <a:p>
                      <a:pPr marL="342900" marR="0" lvl="0" indent="-342900" algn="just">
                        <a:spcBef>
                          <a:spcPts val="0"/>
                        </a:spcBef>
                        <a:spcAft>
                          <a:spcPts val="0"/>
                        </a:spcAft>
                        <a:buSzPts val="1200"/>
                        <a:buFont typeface="Symbol"/>
                        <a:buChar char=""/>
                        <a:tabLst>
                          <a:tab pos="228600" algn="l"/>
                        </a:tabLst>
                      </a:pPr>
                      <a:r>
                        <a:rPr lang="en-US" sz="1100" dirty="0">
                          <a:effectLst/>
                        </a:rPr>
                        <a:t>Freeze </a:t>
                      </a:r>
                      <a:r>
                        <a:rPr lang="en-US" sz="1100" dirty="0" err="1">
                          <a:effectLst/>
                        </a:rPr>
                        <a:t>lyophilization</a:t>
                      </a:r>
                      <a:endParaRPr lang="en-US" sz="1100" dirty="0">
                        <a:effectLst/>
                      </a:endParaRPr>
                    </a:p>
                    <a:p>
                      <a:pPr marL="342900" marR="0" lvl="0" indent="-342900" algn="just">
                        <a:spcBef>
                          <a:spcPts val="0"/>
                        </a:spcBef>
                        <a:spcAft>
                          <a:spcPts val="0"/>
                        </a:spcAft>
                        <a:buSzPts val="1200"/>
                        <a:buFont typeface="Symbol"/>
                        <a:buChar char=""/>
                        <a:tabLst>
                          <a:tab pos="228600" algn="l"/>
                        </a:tabLst>
                      </a:pPr>
                      <a:r>
                        <a:rPr lang="en-US" sz="1100" dirty="0">
                          <a:effectLst/>
                        </a:rPr>
                        <a:t>Calcium-induced fusion</a:t>
                      </a:r>
                    </a:p>
                    <a:p>
                      <a:pPr marL="342900" marR="0" lvl="0" indent="-342900" algn="just">
                        <a:spcBef>
                          <a:spcPts val="0"/>
                        </a:spcBef>
                        <a:spcAft>
                          <a:spcPts val="0"/>
                        </a:spcAft>
                        <a:buSzPts val="1200"/>
                        <a:buFont typeface="Symbol"/>
                        <a:buChar char=""/>
                        <a:tabLst>
                          <a:tab pos="228600" algn="l"/>
                        </a:tabLst>
                      </a:pPr>
                      <a:r>
                        <a:rPr lang="en-US" sz="1100" dirty="0">
                          <a:effectLst/>
                        </a:rPr>
                        <a:t>Detergent dialysis </a:t>
                      </a:r>
                    </a:p>
                    <a:p>
                      <a:pPr marL="342900" marR="0" lvl="0" indent="-342900" algn="just">
                        <a:spcBef>
                          <a:spcPts val="0"/>
                        </a:spcBef>
                        <a:spcAft>
                          <a:spcPts val="0"/>
                        </a:spcAft>
                        <a:buSzPts val="1200"/>
                        <a:buFont typeface="Symbol"/>
                        <a:buChar char=""/>
                        <a:tabLst>
                          <a:tab pos="228600" algn="l"/>
                        </a:tabLst>
                      </a:pPr>
                      <a:r>
                        <a:rPr lang="en-US" sz="1100" dirty="0">
                          <a:effectLst/>
                        </a:rPr>
                        <a:t>Ultracentrifugation</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1"/>
                  </a:ext>
                </a:extLst>
              </a:tr>
              <a:tr h="511515">
                <a:tc>
                  <a:txBody>
                    <a:bodyPr/>
                    <a:lstStyle/>
                    <a:p>
                      <a:pPr marL="0" marR="0" algn="ctr">
                        <a:spcBef>
                          <a:spcPts val="0"/>
                        </a:spcBef>
                        <a:spcAft>
                          <a:spcPts val="0"/>
                        </a:spcAft>
                      </a:pPr>
                      <a:r>
                        <a:rPr lang="en-US" sz="1600" dirty="0">
                          <a:effectLst/>
                        </a:rPr>
                        <a:t>Polymeric micelles</a:t>
                      </a:r>
                      <a:endParaRPr lang="en-US" sz="1600" b="1" dirty="0">
                        <a:effectLst/>
                        <a:latin typeface="Times New Roman"/>
                        <a:ea typeface="Times New Roman"/>
                      </a:endParaRPr>
                    </a:p>
                  </a:txBody>
                  <a:tcPr marL="29412" marR="29412" marT="0" marB="0" anchor="ctr"/>
                </a:tc>
                <a:tc>
                  <a:txBody>
                    <a:bodyPr/>
                    <a:lstStyle/>
                    <a:p>
                      <a:pPr marL="342900" marR="0" lvl="0" indent="-342900" algn="l">
                        <a:spcBef>
                          <a:spcPts val="0"/>
                        </a:spcBef>
                        <a:spcAft>
                          <a:spcPts val="0"/>
                        </a:spcAft>
                        <a:buSzPts val="1200"/>
                        <a:buFont typeface="Symbol"/>
                        <a:buChar char=""/>
                        <a:tabLst>
                          <a:tab pos="228600" algn="l"/>
                        </a:tabLst>
                      </a:pPr>
                      <a:r>
                        <a:rPr lang="en-US" sz="1100" dirty="0">
                          <a:effectLst/>
                        </a:rPr>
                        <a:t>Dialysis</a:t>
                      </a:r>
                    </a:p>
                    <a:p>
                      <a:pPr marL="342900" marR="0" lvl="0" indent="-342900" algn="l">
                        <a:spcBef>
                          <a:spcPts val="0"/>
                        </a:spcBef>
                        <a:spcAft>
                          <a:spcPts val="0"/>
                        </a:spcAft>
                        <a:buSzPts val="1200"/>
                        <a:buFont typeface="Symbol"/>
                        <a:buChar char=""/>
                        <a:tabLst>
                          <a:tab pos="228600" algn="l"/>
                        </a:tabLst>
                      </a:pPr>
                      <a:r>
                        <a:rPr lang="en-US" sz="1100" dirty="0">
                          <a:effectLst/>
                        </a:rPr>
                        <a:t>Solution-casting</a:t>
                      </a:r>
                    </a:p>
                    <a:p>
                      <a:pPr marL="342900" marR="0" lvl="0" indent="-342900" algn="l">
                        <a:spcBef>
                          <a:spcPts val="0"/>
                        </a:spcBef>
                        <a:spcAft>
                          <a:spcPts val="0"/>
                        </a:spcAft>
                        <a:buSzPts val="1200"/>
                        <a:buFont typeface="Symbol"/>
                        <a:buChar char=""/>
                        <a:tabLst>
                          <a:tab pos="228600" algn="l"/>
                        </a:tabLst>
                      </a:pPr>
                      <a:r>
                        <a:rPr lang="en-US" sz="1100" dirty="0">
                          <a:effectLst/>
                        </a:rPr>
                        <a:t>Direct dissolution</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2"/>
                  </a:ext>
                </a:extLst>
              </a:tr>
              <a:tr h="511515">
                <a:tc>
                  <a:txBody>
                    <a:bodyPr/>
                    <a:lstStyle/>
                    <a:p>
                      <a:pPr marL="0" marR="0" algn="ctr">
                        <a:spcBef>
                          <a:spcPts val="0"/>
                        </a:spcBef>
                        <a:spcAft>
                          <a:spcPts val="0"/>
                        </a:spcAft>
                      </a:pPr>
                      <a:r>
                        <a:rPr lang="en-US" sz="1600" dirty="0">
                          <a:effectLst/>
                        </a:rPr>
                        <a:t>Dendrimers</a:t>
                      </a:r>
                      <a:endParaRPr lang="en-US" sz="1600" b="1" dirty="0">
                        <a:effectLst/>
                        <a:latin typeface="Times New Roman"/>
                        <a:ea typeface="Times New Roman"/>
                      </a:endParaRPr>
                    </a:p>
                  </a:txBody>
                  <a:tcPr marL="29412" marR="29412" marT="0" marB="0" anchor="ctr"/>
                </a:tc>
                <a:tc>
                  <a:txBody>
                    <a:bodyPr/>
                    <a:lstStyle/>
                    <a:p>
                      <a:pPr marL="342900" marR="0" lvl="0" indent="-342900" algn="l">
                        <a:spcBef>
                          <a:spcPts val="0"/>
                        </a:spcBef>
                        <a:spcAft>
                          <a:spcPts val="0"/>
                        </a:spcAft>
                        <a:buSzPts val="1200"/>
                        <a:buFont typeface="Symbol"/>
                        <a:buChar char=""/>
                        <a:tabLst>
                          <a:tab pos="228600" algn="l"/>
                        </a:tabLst>
                      </a:pPr>
                      <a:r>
                        <a:rPr lang="en-US" sz="1100" dirty="0" err="1">
                          <a:effectLst/>
                        </a:rPr>
                        <a:t>Tomalia’s</a:t>
                      </a:r>
                      <a:r>
                        <a:rPr lang="en-US" sz="1100" dirty="0">
                          <a:effectLst/>
                        </a:rPr>
                        <a:t> divergent growth approach</a:t>
                      </a:r>
                    </a:p>
                    <a:p>
                      <a:pPr marL="342900" marR="0" lvl="0" indent="-342900" algn="l">
                        <a:spcBef>
                          <a:spcPts val="0"/>
                        </a:spcBef>
                        <a:spcAft>
                          <a:spcPts val="0"/>
                        </a:spcAft>
                        <a:buSzPts val="1200"/>
                        <a:buFont typeface="Symbol"/>
                        <a:buChar char=""/>
                        <a:tabLst>
                          <a:tab pos="228600" algn="l"/>
                        </a:tabLst>
                      </a:pPr>
                      <a:r>
                        <a:rPr lang="en-US" sz="1100" dirty="0">
                          <a:effectLst/>
                        </a:rPr>
                        <a:t>Convergent growth approach</a:t>
                      </a:r>
                    </a:p>
                    <a:p>
                      <a:pPr marL="342900" marR="0" lvl="0" indent="-342900" algn="l">
                        <a:spcBef>
                          <a:spcPts val="0"/>
                        </a:spcBef>
                        <a:spcAft>
                          <a:spcPts val="0"/>
                        </a:spcAft>
                        <a:buSzPts val="1200"/>
                        <a:buFont typeface="Symbol"/>
                        <a:buChar char=""/>
                        <a:tabLst>
                          <a:tab pos="228600" algn="l"/>
                        </a:tabLst>
                      </a:pPr>
                      <a:r>
                        <a:rPr lang="en-US" sz="1100" dirty="0">
                          <a:effectLst/>
                        </a:rPr>
                        <a:t>Orthogonal coupling strategy</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3"/>
                  </a:ext>
                </a:extLst>
              </a:tr>
              <a:tr h="1193534">
                <a:tc>
                  <a:txBody>
                    <a:bodyPr/>
                    <a:lstStyle/>
                    <a:p>
                      <a:pPr marL="0" marR="0" algn="ctr">
                        <a:spcBef>
                          <a:spcPts val="0"/>
                        </a:spcBef>
                        <a:spcAft>
                          <a:spcPts val="0"/>
                        </a:spcAft>
                      </a:pPr>
                      <a:r>
                        <a:rPr lang="en-US" sz="1600" dirty="0">
                          <a:effectLst/>
                        </a:rPr>
                        <a:t>Polymeric nanoparticles</a:t>
                      </a:r>
                      <a:endParaRPr lang="en-US" sz="1600" b="1" dirty="0">
                        <a:effectLst/>
                        <a:latin typeface="Times New Roman"/>
                        <a:ea typeface="Times New Roman"/>
                      </a:endParaRPr>
                    </a:p>
                  </a:txBody>
                  <a:tcPr marL="29412" marR="29412" marT="0" marB="0" anchor="ctr"/>
                </a:tc>
                <a:tc>
                  <a:txBody>
                    <a:bodyPr/>
                    <a:lstStyle/>
                    <a:p>
                      <a:pPr marL="342900" marR="0" lvl="0" indent="-342900" algn="l">
                        <a:spcBef>
                          <a:spcPts val="0"/>
                        </a:spcBef>
                        <a:spcAft>
                          <a:spcPts val="0"/>
                        </a:spcAft>
                        <a:buSzPts val="1200"/>
                        <a:buFont typeface="Symbol"/>
                        <a:buChar char=""/>
                        <a:tabLst>
                          <a:tab pos="228600" algn="l"/>
                        </a:tabLst>
                      </a:pPr>
                      <a:r>
                        <a:rPr lang="en-US" sz="1100" dirty="0">
                          <a:effectLst/>
                        </a:rPr>
                        <a:t>Ionic gelation</a:t>
                      </a:r>
                    </a:p>
                    <a:p>
                      <a:pPr marL="342900" marR="0" lvl="0" indent="-342900" algn="l">
                        <a:spcBef>
                          <a:spcPts val="0"/>
                        </a:spcBef>
                        <a:spcAft>
                          <a:spcPts val="0"/>
                        </a:spcAft>
                        <a:buSzPts val="1200"/>
                        <a:buFont typeface="Symbol"/>
                        <a:buChar char=""/>
                        <a:tabLst>
                          <a:tab pos="228600" algn="l"/>
                        </a:tabLst>
                      </a:pPr>
                      <a:r>
                        <a:rPr lang="en-US" sz="1100" dirty="0" err="1">
                          <a:effectLst/>
                        </a:rPr>
                        <a:t>Coacervation</a:t>
                      </a:r>
                      <a:endParaRPr lang="en-US" sz="1100" dirty="0">
                        <a:effectLst/>
                      </a:endParaRPr>
                    </a:p>
                    <a:p>
                      <a:pPr marL="342900" marR="0" lvl="0" indent="-342900" algn="l">
                        <a:spcBef>
                          <a:spcPts val="0"/>
                        </a:spcBef>
                        <a:spcAft>
                          <a:spcPts val="0"/>
                        </a:spcAft>
                        <a:buSzPts val="1200"/>
                        <a:buFont typeface="Symbol"/>
                        <a:buChar char=""/>
                        <a:tabLst>
                          <a:tab pos="228600" algn="l"/>
                        </a:tabLst>
                      </a:pPr>
                      <a:r>
                        <a:rPr lang="en-US" sz="1100" dirty="0">
                          <a:effectLst/>
                        </a:rPr>
                        <a:t>Solvent evaporation</a:t>
                      </a:r>
                    </a:p>
                    <a:p>
                      <a:pPr marL="342900" marR="0" lvl="0" indent="-342900" algn="l">
                        <a:spcBef>
                          <a:spcPts val="0"/>
                        </a:spcBef>
                        <a:spcAft>
                          <a:spcPts val="0"/>
                        </a:spcAft>
                        <a:buSzPts val="1200"/>
                        <a:buFont typeface="Symbol"/>
                        <a:buChar char=""/>
                        <a:tabLst>
                          <a:tab pos="228600" algn="l"/>
                        </a:tabLst>
                      </a:pPr>
                      <a:r>
                        <a:rPr lang="en-US" sz="1100" dirty="0">
                          <a:effectLst/>
                        </a:rPr>
                        <a:t>Spontaneous emulsification/solvent diffusion</a:t>
                      </a:r>
                    </a:p>
                    <a:p>
                      <a:pPr marL="342900" marR="0" lvl="0" indent="-342900" algn="l">
                        <a:spcBef>
                          <a:spcPts val="0"/>
                        </a:spcBef>
                        <a:spcAft>
                          <a:spcPts val="0"/>
                        </a:spcAft>
                        <a:buSzPts val="1200"/>
                        <a:buFont typeface="Symbol"/>
                        <a:buChar char=""/>
                        <a:tabLst>
                          <a:tab pos="228600" algn="l"/>
                        </a:tabLst>
                      </a:pPr>
                      <a:r>
                        <a:rPr lang="en-US" sz="1100" dirty="0">
                          <a:effectLst/>
                        </a:rPr>
                        <a:t>Salting out/emulsification-diffusion</a:t>
                      </a:r>
                    </a:p>
                    <a:p>
                      <a:pPr marL="342900" marR="0" lvl="0" indent="-342900" algn="l">
                        <a:spcBef>
                          <a:spcPts val="0"/>
                        </a:spcBef>
                        <a:spcAft>
                          <a:spcPts val="0"/>
                        </a:spcAft>
                        <a:buSzPts val="1200"/>
                        <a:buFont typeface="Symbol"/>
                        <a:buChar char=""/>
                        <a:tabLst>
                          <a:tab pos="228600" algn="l"/>
                        </a:tabLst>
                      </a:pPr>
                      <a:r>
                        <a:rPr lang="en-US" sz="1100" dirty="0">
                          <a:effectLst/>
                        </a:rPr>
                        <a:t>Supercritical fluid technology </a:t>
                      </a:r>
                    </a:p>
                    <a:p>
                      <a:pPr marL="342900" marR="0" lvl="0" indent="-342900" algn="l">
                        <a:spcBef>
                          <a:spcPts val="0"/>
                        </a:spcBef>
                        <a:spcAft>
                          <a:spcPts val="0"/>
                        </a:spcAft>
                        <a:buSzPts val="1200"/>
                        <a:buFont typeface="Symbol"/>
                        <a:buChar char=""/>
                        <a:tabLst>
                          <a:tab pos="228600" algn="l"/>
                        </a:tabLst>
                      </a:pPr>
                      <a:r>
                        <a:rPr lang="en-US" sz="1100" dirty="0">
                          <a:effectLst/>
                        </a:rPr>
                        <a:t>Polymerization.</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4"/>
                  </a:ext>
                </a:extLst>
              </a:tr>
              <a:tr h="682019">
                <a:tc>
                  <a:txBody>
                    <a:bodyPr/>
                    <a:lstStyle/>
                    <a:p>
                      <a:pPr marL="0" marR="0" algn="ctr">
                        <a:spcBef>
                          <a:spcPts val="0"/>
                        </a:spcBef>
                        <a:spcAft>
                          <a:spcPts val="0"/>
                        </a:spcAft>
                      </a:pPr>
                      <a:r>
                        <a:rPr lang="en-US" sz="1600" dirty="0">
                          <a:effectLst/>
                        </a:rPr>
                        <a:t>Solid-lipid nanoparticles</a:t>
                      </a:r>
                      <a:endParaRPr lang="en-US" sz="1600" b="1" dirty="0">
                        <a:effectLst/>
                        <a:latin typeface="Times New Roman"/>
                        <a:ea typeface="Times New Roman"/>
                      </a:endParaRPr>
                    </a:p>
                  </a:txBody>
                  <a:tcPr marL="29412" marR="29412" marT="0" marB="0" anchor="ctr"/>
                </a:tc>
                <a:tc>
                  <a:txBody>
                    <a:bodyPr/>
                    <a:lstStyle/>
                    <a:p>
                      <a:pPr marL="342900" marR="0" lvl="0" indent="-342900" algn="l">
                        <a:spcBef>
                          <a:spcPts val="0"/>
                        </a:spcBef>
                        <a:spcAft>
                          <a:spcPts val="0"/>
                        </a:spcAft>
                        <a:buSzPts val="1200"/>
                        <a:buFont typeface="Symbol"/>
                        <a:buChar char=""/>
                        <a:tabLst>
                          <a:tab pos="228600" algn="l"/>
                        </a:tabLst>
                      </a:pPr>
                      <a:r>
                        <a:rPr lang="en-US" sz="1100" dirty="0">
                          <a:effectLst/>
                        </a:rPr>
                        <a:t>High shear homogenization</a:t>
                      </a:r>
                    </a:p>
                    <a:p>
                      <a:pPr marL="342900" marR="0" lvl="0" indent="-342900" algn="l">
                        <a:spcBef>
                          <a:spcPts val="0"/>
                        </a:spcBef>
                        <a:spcAft>
                          <a:spcPts val="0"/>
                        </a:spcAft>
                        <a:buSzPts val="1200"/>
                        <a:buFont typeface="Symbol"/>
                        <a:buChar char=""/>
                        <a:tabLst>
                          <a:tab pos="228600" algn="l"/>
                        </a:tabLst>
                      </a:pPr>
                      <a:r>
                        <a:rPr lang="en-US" sz="1100" dirty="0">
                          <a:effectLst/>
                        </a:rPr>
                        <a:t>Ultrasound dispersion technique</a:t>
                      </a:r>
                    </a:p>
                    <a:p>
                      <a:pPr marL="342900" marR="0" lvl="0" indent="-342900" algn="l">
                        <a:spcBef>
                          <a:spcPts val="0"/>
                        </a:spcBef>
                        <a:spcAft>
                          <a:spcPts val="0"/>
                        </a:spcAft>
                        <a:buSzPts val="1200"/>
                        <a:buFont typeface="Symbol"/>
                        <a:buChar char=""/>
                        <a:tabLst>
                          <a:tab pos="228600" algn="l"/>
                        </a:tabLst>
                      </a:pPr>
                      <a:r>
                        <a:rPr lang="en-US" sz="1100" dirty="0">
                          <a:effectLst/>
                        </a:rPr>
                        <a:t>High pressure homogenization</a:t>
                      </a:r>
                    </a:p>
                    <a:p>
                      <a:pPr marL="342900" marR="0" lvl="0" indent="-342900" algn="l">
                        <a:spcBef>
                          <a:spcPts val="0"/>
                        </a:spcBef>
                        <a:spcAft>
                          <a:spcPts val="0"/>
                        </a:spcAft>
                        <a:buSzPts val="1200"/>
                        <a:buFont typeface="Symbol"/>
                        <a:buChar char=""/>
                        <a:tabLst>
                          <a:tab pos="228600" algn="l"/>
                        </a:tabLst>
                      </a:pPr>
                      <a:r>
                        <a:rPr lang="en-US" sz="1100" dirty="0">
                          <a:effectLst/>
                        </a:rPr>
                        <a:t>Solvent emulsification/evaporation </a:t>
                      </a:r>
                      <a:r>
                        <a:rPr lang="en-US" sz="1100" dirty="0" err="1">
                          <a:effectLst/>
                        </a:rPr>
                        <a:t>microemulsion</a:t>
                      </a:r>
                      <a:r>
                        <a:rPr lang="en-US" sz="1100" dirty="0">
                          <a:effectLst/>
                        </a:rPr>
                        <a:t> and solvent diffusion</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5"/>
                  </a:ext>
                </a:extLst>
              </a:tr>
              <a:tr h="430374">
                <a:tc>
                  <a:txBody>
                    <a:bodyPr/>
                    <a:lstStyle/>
                    <a:p>
                      <a:pPr marL="0" marR="0" algn="ctr">
                        <a:spcBef>
                          <a:spcPts val="0"/>
                        </a:spcBef>
                        <a:spcAft>
                          <a:spcPts val="0"/>
                        </a:spcAft>
                      </a:pPr>
                      <a:r>
                        <a:rPr lang="en-US" sz="1600" dirty="0" err="1">
                          <a:effectLst/>
                        </a:rPr>
                        <a:t>Nanocapsules</a:t>
                      </a:r>
                      <a:endParaRPr lang="en-US" sz="1600" b="1" dirty="0">
                        <a:effectLst/>
                        <a:latin typeface="Times New Roman"/>
                        <a:ea typeface="Times New Roman"/>
                      </a:endParaRPr>
                    </a:p>
                  </a:txBody>
                  <a:tcPr marL="29412" marR="29412" marT="0" marB="0" anchor="ctr"/>
                </a:tc>
                <a:tc>
                  <a:txBody>
                    <a:bodyPr/>
                    <a:lstStyle/>
                    <a:p>
                      <a:pPr marL="342900" marR="0" lvl="0" indent="-342900" algn="l">
                        <a:spcBef>
                          <a:spcPts val="0"/>
                        </a:spcBef>
                        <a:spcAft>
                          <a:spcPts val="0"/>
                        </a:spcAft>
                        <a:buSzPts val="1200"/>
                        <a:buFont typeface="Symbol"/>
                        <a:buChar char=""/>
                        <a:tabLst>
                          <a:tab pos="228600" algn="l"/>
                        </a:tabLst>
                      </a:pPr>
                      <a:r>
                        <a:rPr lang="en-US" sz="1100" dirty="0" err="1">
                          <a:effectLst/>
                        </a:rPr>
                        <a:t>Microemulsion</a:t>
                      </a:r>
                      <a:endParaRPr lang="en-US" sz="1100" dirty="0">
                        <a:effectLst/>
                      </a:endParaRPr>
                    </a:p>
                    <a:p>
                      <a:pPr marL="342900" marR="0" lvl="0" indent="-342900" algn="l">
                        <a:spcBef>
                          <a:spcPts val="0"/>
                        </a:spcBef>
                        <a:spcAft>
                          <a:spcPts val="0"/>
                        </a:spcAft>
                        <a:buSzPts val="1200"/>
                        <a:buFont typeface="Symbol"/>
                        <a:buChar char=""/>
                        <a:tabLst>
                          <a:tab pos="228600" algn="l"/>
                        </a:tabLst>
                      </a:pPr>
                      <a:r>
                        <a:rPr lang="en-US" sz="1100" dirty="0" err="1">
                          <a:effectLst/>
                        </a:rPr>
                        <a:t>Miniemulsion</a:t>
                      </a:r>
                      <a:r>
                        <a:rPr lang="en-US" sz="1100" dirty="0">
                          <a:effectLst/>
                        </a:rPr>
                        <a:t> polymerization and interfacial polymerization</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6"/>
                  </a:ext>
                </a:extLst>
              </a:tr>
              <a:tr h="511515">
                <a:tc>
                  <a:txBody>
                    <a:bodyPr/>
                    <a:lstStyle/>
                    <a:p>
                      <a:pPr marL="0" marR="0" algn="ctr">
                        <a:spcBef>
                          <a:spcPts val="0"/>
                        </a:spcBef>
                        <a:spcAft>
                          <a:spcPts val="0"/>
                        </a:spcAft>
                      </a:pPr>
                      <a:r>
                        <a:rPr lang="en-US" sz="1600" dirty="0">
                          <a:effectLst/>
                        </a:rPr>
                        <a:t>Ceramic nanoparticles</a:t>
                      </a:r>
                      <a:endParaRPr lang="en-US" sz="1600" b="1" dirty="0">
                        <a:effectLst/>
                        <a:latin typeface="Times New Roman"/>
                        <a:ea typeface="Times New Roman"/>
                      </a:endParaRPr>
                    </a:p>
                  </a:txBody>
                  <a:tcPr marL="29412" marR="29412" marT="0" marB="0" anchor="ctr"/>
                </a:tc>
                <a:tc>
                  <a:txBody>
                    <a:bodyPr/>
                    <a:lstStyle/>
                    <a:p>
                      <a:pPr marL="342900" marR="0" lvl="0" indent="-342900" algn="just">
                        <a:spcBef>
                          <a:spcPts val="0"/>
                        </a:spcBef>
                        <a:spcAft>
                          <a:spcPts val="0"/>
                        </a:spcAft>
                        <a:buSzPts val="1200"/>
                        <a:buFont typeface="Symbol"/>
                        <a:buChar char=""/>
                        <a:tabLst>
                          <a:tab pos="228600" algn="l"/>
                        </a:tabLst>
                      </a:pPr>
                      <a:r>
                        <a:rPr lang="en-US" sz="1100" dirty="0">
                          <a:effectLst/>
                        </a:rPr>
                        <a:t>Template synthesis</a:t>
                      </a:r>
                    </a:p>
                    <a:p>
                      <a:pPr marL="342900" marR="0" lvl="0" indent="-342900" algn="just">
                        <a:spcBef>
                          <a:spcPts val="0"/>
                        </a:spcBef>
                        <a:spcAft>
                          <a:spcPts val="0"/>
                        </a:spcAft>
                        <a:buSzPts val="1200"/>
                        <a:buFont typeface="Symbol"/>
                        <a:buChar char=""/>
                        <a:tabLst>
                          <a:tab pos="228600" algn="l"/>
                        </a:tabLst>
                      </a:pPr>
                      <a:r>
                        <a:rPr lang="en-US" sz="1100" dirty="0">
                          <a:effectLst/>
                        </a:rPr>
                        <a:t>Hot pressing technique </a:t>
                      </a:r>
                    </a:p>
                    <a:p>
                      <a:pPr marL="342900" marR="0" lvl="0" indent="-342900" algn="just">
                        <a:spcBef>
                          <a:spcPts val="0"/>
                        </a:spcBef>
                        <a:spcAft>
                          <a:spcPts val="0"/>
                        </a:spcAft>
                        <a:buSzPts val="1200"/>
                        <a:buFont typeface="Symbol"/>
                        <a:buChar char=""/>
                        <a:tabLst>
                          <a:tab pos="228600" algn="l"/>
                        </a:tabLst>
                      </a:pPr>
                      <a:r>
                        <a:rPr lang="en-US" sz="1100" dirty="0">
                          <a:effectLst/>
                        </a:rPr>
                        <a:t>Controlled hydrolysis in </a:t>
                      </a:r>
                      <a:r>
                        <a:rPr lang="en-US" sz="1100" dirty="0" err="1">
                          <a:effectLst/>
                        </a:rPr>
                        <a:t>micellar</a:t>
                      </a:r>
                      <a:r>
                        <a:rPr lang="en-US" sz="1100" dirty="0">
                          <a:effectLst/>
                        </a:rPr>
                        <a:t> medium</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7"/>
                  </a:ext>
                </a:extLst>
              </a:tr>
              <a:tr h="341010">
                <a:tc>
                  <a:txBody>
                    <a:bodyPr/>
                    <a:lstStyle/>
                    <a:p>
                      <a:pPr marL="0" marR="0" algn="ctr">
                        <a:spcBef>
                          <a:spcPts val="0"/>
                        </a:spcBef>
                        <a:spcAft>
                          <a:spcPts val="0"/>
                        </a:spcAft>
                      </a:pPr>
                      <a:r>
                        <a:rPr lang="en-US" sz="1600" dirty="0">
                          <a:effectLst/>
                        </a:rPr>
                        <a:t>Metallic nanoparticles</a:t>
                      </a:r>
                      <a:endParaRPr lang="en-US" sz="1600" b="1" dirty="0">
                        <a:effectLst/>
                        <a:latin typeface="Times New Roman"/>
                        <a:ea typeface="Times New Roman"/>
                      </a:endParaRPr>
                    </a:p>
                  </a:txBody>
                  <a:tcPr marL="29412" marR="29412" marT="0" marB="0" anchor="ctr"/>
                </a:tc>
                <a:tc>
                  <a:txBody>
                    <a:bodyPr/>
                    <a:lstStyle/>
                    <a:p>
                      <a:pPr marL="342900" marR="0" lvl="0" indent="-342900" algn="just">
                        <a:spcBef>
                          <a:spcPts val="0"/>
                        </a:spcBef>
                        <a:spcAft>
                          <a:spcPts val="0"/>
                        </a:spcAft>
                        <a:buSzPts val="1200"/>
                        <a:buFont typeface="Symbol"/>
                        <a:buChar char=""/>
                        <a:tabLst>
                          <a:tab pos="228600" algn="l"/>
                        </a:tabLst>
                      </a:pPr>
                      <a:r>
                        <a:rPr lang="en-US" sz="1100" dirty="0">
                          <a:effectLst/>
                        </a:rPr>
                        <a:t>Gas phase deposition </a:t>
                      </a:r>
                    </a:p>
                    <a:p>
                      <a:pPr marL="342900" marR="0" lvl="0" indent="-342900" algn="just">
                        <a:spcBef>
                          <a:spcPts val="0"/>
                        </a:spcBef>
                        <a:spcAft>
                          <a:spcPts val="0"/>
                        </a:spcAft>
                        <a:buSzPts val="1200"/>
                        <a:buFont typeface="Symbol"/>
                        <a:buChar char=""/>
                        <a:tabLst>
                          <a:tab pos="228600" algn="l"/>
                        </a:tabLst>
                      </a:pPr>
                      <a:r>
                        <a:rPr lang="en-US" sz="1100" dirty="0">
                          <a:effectLst/>
                        </a:rPr>
                        <a:t>Electron beam lithography.</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8"/>
                  </a:ext>
                </a:extLst>
              </a:tr>
              <a:tr h="632070">
                <a:tc>
                  <a:txBody>
                    <a:bodyPr/>
                    <a:lstStyle/>
                    <a:p>
                      <a:pPr marL="0" marR="0" algn="ctr">
                        <a:spcBef>
                          <a:spcPts val="0"/>
                        </a:spcBef>
                        <a:spcAft>
                          <a:spcPts val="0"/>
                        </a:spcAft>
                      </a:pPr>
                      <a:r>
                        <a:rPr lang="en-US" sz="1600" dirty="0" err="1">
                          <a:effectLst/>
                        </a:rPr>
                        <a:t>Nanoemulsions</a:t>
                      </a:r>
                      <a:endParaRPr lang="en-US" sz="1600" b="1" dirty="0">
                        <a:effectLst/>
                        <a:latin typeface="Times New Roman"/>
                        <a:ea typeface="Times New Roman"/>
                      </a:endParaRPr>
                    </a:p>
                  </a:txBody>
                  <a:tcPr marL="29412" marR="29412" marT="0" marB="0" anchor="ctr"/>
                </a:tc>
                <a:tc>
                  <a:txBody>
                    <a:bodyPr/>
                    <a:lstStyle/>
                    <a:p>
                      <a:pPr marL="342900" marR="0" lvl="0" indent="-342900" algn="just">
                        <a:spcBef>
                          <a:spcPts val="0"/>
                        </a:spcBef>
                        <a:spcAft>
                          <a:spcPts val="0"/>
                        </a:spcAft>
                        <a:buSzPts val="1200"/>
                        <a:buFont typeface="Symbol"/>
                        <a:buChar char=""/>
                        <a:tabLst>
                          <a:tab pos="228600" algn="l"/>
                        </a:tabLst>
                      </a:pPr>
                      <a:r>
                        <a:rPr lang="en-US" sz="1100" dirty="0">
                          <a:effectLst/>
                        </a:rPr>
                        <a:t>Spontaneous emulsification</a:t>
                      </a:r>
                    </a:p>
                    <a:p>
                      <a:pPr marL="342900" marR="0" lvl="0" indent="-342900" algn="just">
                        <a:spcBef>
                          <a:spcPts val="0"/>
                        </a:spcBef>
                        <a:spcAft>
                          <a:spcPts val="0"/>
                        </a:spcAft>
                        <a:buSzPts val="1200"/>
                        <a:buFont typeface="Symbol"/>
                        <a:buChar char=""/>
                        <a:tabLst>
                          <a:tab pos="228600" algn="l"/>
                        </a:tabLst>
                      </a:pPr>
                      <a:r>
                        <a:rPr lang="en-US" sz="1100" dirty="0">
                          <a:effectLst/>
                        </a:rPr>
                        <a:t>High pressure </a:t>
                      </a:r>
                    </a:p>
                    <a:p>
                      <a:pPr marL="342900" marR="0" lvl="0" indent="-342900" algn="l">
                        <a:spcBef>
                          <a:spcPts val="0"/>
                        </a:spcBef>
                        <a:spcAft>
                          <a:spcPts val="0"/>
                        </a:spcAft>
                        <a:buSzPts val="1200"/>
                        <a:buFont typeface="Symbol"/>
                        <a:buChar char=""/>
                        <a:tabLst>
                          <a:tab pos="228600" algn="l"/>
                        </a:tabLst>
                      </a:pPr>
                      <a:r>
                        <a:rPr lang="en-US" sz="1100" dirty="0">
                          <a:effectLst/>
                        </a:rPr>
                        <a:t>Ultrasonic homogenization</a:t>
                      </a:r>
                      <a:endParaRPr lang="en-US" sz="1100" b="1" dirty="0">
                        <a:effectLst/>
                        <a:latin typeface="Times New Roman"/>
                        <a:ea typeface="Times New Roman"/>
                      </a:endParaRPr>
                    </a:p>
                  </a:txBody>
                  <a:tcPr marL="29412" marR="29412" marT="0" marB="0"/>
                </a:tc>
                <a:extLst>
                  <a:ext uri="{0D108BD9-81ED-4DB2-BD59-A6C34878D82A}">
                    <a16:rowId xmlns:a16="http://schemas.microsoft.com/office/drawing/2014/main" val="10009"/>
                  </a:ext>
                </a:extLst>
              </a:tr>
            </a:tbl>
          </a:graphicData>
        </a:graphic>
      </p:graphicFrame>
      <p:sp>
        <p:nvSpPr>
          <p:cNvPr id="5" name="Rectangle 1"/>
          <p:cNvSpPr>
            <a:spLocks noChangeArrowheads="1"/>
          </p:cNvSpPr>
          <p:nvPr/>
        </p:nvSpPr>
        <p:spPr bwMode="auto">
          <a:xfrm>
            <a:off x="6003635" y="912169"/>
            <a:ext cx="1847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fontAlgn="base">
              <a:spcBef>
                <a:spcPct val="0"/>
              </a:spcBef>
              <a:spcAft>
                <a:spcPct val="0"/>
              </a:spcAft>
              <a:tabLst>
                <a:tab pos="228600" algn="l"/>
              </a:tabLst>
            </a:pPr>
            <a:endParaRPr lang="en-US" sz="2400" dirty="0">
              <a:latin typeface="Arial" pitchFamily="34" charset="0"/>
              <a:cs typeface="Arial" pitchFamily="34" charset="0"/>
            </a:endParaRPr>
          </a:p>
        </p:txBody>
      </p:sp>
      <p:pic>
        <p:nvPicPr>
          <p:cNvPr id="4098" name="Picture 2" descr="Recent trends in nano-based drug delivery systems for efficient delivery of  phytochemicals in chemotherapy - RSC Advances (RSC Publis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6204"/>
            <a:ext cx="4702629" cy="35922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9523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76" y="194312"/>
            <a:ext cx="8229600" cy="757920"/>
          </a:xfrm>
        </p:spPr>
        <p:txBody>
          <a:bodyPr>
            <a:normAutofit fontScale="90000"/>
          </a:bodyPr>
          <a:lstStyle/>
          <a:p>
            <a:pPr lvl="0"/>
            <a:r>
              <a:rPr lang="en-US" b="1" dirty="0">
                <a:latin typeface="Cambria" pitchFamily="18" charset="0"/>
                <a:ea typeface="Times New Roman" pitchFamily="18" charset="0"/>
                <a:cs typeface="Arial" pitchFamily="34" charset="0"/>
              </a:rPr>
              <a:t>Table 5. Chemical structures of herbal compounds </a:t>
            </a:r>
            <a:br>
              <a:rPr lang="en-US" dirty="0">
                <a:latin typeface="Arial" pitchFamily="34" charset="0"/>
                <a:cs typeface="Arial"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79987589"/>
              </p:ext>
            </p:extLst>
          </p:nvPr>
        </p:nvGraphicFramePr>
        <p:xfrm>
          <a:off x="2285999" y="1047403"/>
          <a:ext cx="7620001" cy="5453150"/>
        </p:xfrm>
        <a:graphic>
          <a:graphicData uri="http://schemas.openxmlformats.org/drawingml/2006/table">
            <a:tbl>
              <a:tblPr firstRow="1" firstCol="1" lastRow="1" lastCol="1" bandRow="1" bandCol="1">
                <a:tableStyleId>{284E427A-3D55-4303-BF80-6455036E1DE7}</a:tableStyleId>
              </a:tblPr>
              <a:tblGrid>
                <a:gridCol w="1190244">
                  <a:extLst>
                    <a:ext uri="{9D8B030D-6E8A-4147-A177-3AD203B41FA5}">
                      <a16:colId xmlns:a16="http://schemas.microsoft.com/office/drawing/2014/main" val="20000"/>
                    </a:ext>
                  </a:extLst>
                </a:gridCol>
                <a:gridCol w="3830644">
                  <a:extLst>
                    <a:ext uri="{9D8B030D-6E8A-4147-A177-3AD203B41FA5}">
                      <a16:colId xmlns:a16="http://schemas.microsoft.com/office/drawing/2014/main" val="20001"/>
                    </a:ext>
                  </a:extLst>
                </a:gridCol>
                <a:gridCol w="2599113">
                  <a:extLst>
                    <a:ext uri="{9D8B030D-6E8A-4147-A177-3AD203B41FA5}">
                      <a16:colId xmlns:a16="http://schemas.microsoft.com/office/drawing/2014/main" val="20002"/>
                    </a:ext>
                  </a:extLst>
                </a:gridCol>
              </a:tblGrid>
              <a:tr h="384797">
                <a:tc>
                  <a:txBody>
                    <a:bodyPr/>
                    <a:lstStyle/>
                    <a:p>
                      <a:pPr marL="0" marR="0">
                        <a:spcBef>
                          <a:spcPts val="0"/>
                        </a:spcBef>
                        <a:spcAft>
                          <a:spcPts val="0"/>
                        </a:spcAft>
                      </a:pPr>
                      <a:r>
                        <a:rPr lang="en-US" sz="1100" dirty="0">
                          <a:effectLst/>
                        </a:rPr>
                        <a:t>Compounds</a:t>
                      </a:r>
                      <a:endParaRPr lang="en-US" sz="800" dirty="0">
                        <a:effectLst/>
                      </a:endParaRPr>
                    </a:p>
                    <a:p>
                      <a:pPr marL="0" marR="0">
                        <a:spcBef>
                          <a:spcPts val="0"/>
                        </a:spcBef>
                        <a:spcAft>
                          <a:spcPts val="0"/>
                        </a:spcAft>
                      </a:pPr>
                      <a:r>
                        <a:rPr lang="en-US" sz="1100" dirty="0">
                          <a:effectLst/>
                        </a:rPr>
                        <a:t> </a:t>
                      </a:r>
                      <a:endParaRPr lang="en-US" sz="800" dirty="0">
                        <a:effectLst/>
                        <a:latin typeface="Times New Roman"/>
                        <a:ea typeface="Times New Roman"/>
                      </a:endParaRPr>
                    </a:p>
                  </a:txBody>
                  <a:tcPr marL="46512" marR="46512" marT="0" marB="0"/>
                </a:tc>
                <a:tc>
                  <a:txBody>
                    <a:bodyPr/>
                    <a:lstStyle/>
                    <a:p>
                      <a:pPr marL="0" marR="0" algn="ctr">
                        <a:spcBef>
                          <a:spcPts val="0"/>
                        </a:spcBef>
                        <a:spcAft>
                          <a:spcPts val="0"/>
                        </a:spcAft>
                      </a:pPr>
                      <a:r>
                        <a:rPr lang="en-US" sz="1100" dirty="0">
                          <a:effectLst/>
                        </a:rPr>
                        <a:t>Chemical structure</a:t>
                      </a:r>
                      <a:endParaRPr lang="en-US" sz="800" dirty="0">
                        <a:effectLst/>
                        <a:latin typeface="Times New Roman"/>
                        <a:ea typeface="Times New Roman"/>
                      </a:endParaRPr>
                    </a:p>
                  </a:txBody>
                  <a:tcPr marL="46512" marR="46512" marT="0" marB="0"/>
                </a:tc>
                <a:tc>
                  <a:txBody>
                    <a:bodyPr/>
                    <a:lstStyle/>
                    <a:p>
                      <a:pPr marL="0" marR="0" algn="ctr">
                        <a:spcBef>
                          <a:spcPts val="0"/>
                        </a:spcBef>
                        <a:spcAft>
                          <a:spcPts val="0"/>
                        </a:spcAft>
                      </a:pPr>
                      <a:r>
                        <a:rPr lang="en-US" sz="1100">
                          <a:effectLst/>
                        </a:rPr>
                        <a:t> </a:t>
                      </a:r>
                      <a:endParaRPr lang="en-US" sz="800">
                        <a:effectLst/>
                        <a:latin typeface="Times New Roman"/>
                        <a:ea typeface="Times New Roman"/>
                      </a:endParaRPr>
                    </a:p>
                  </a:txBody>
                  <a:tcPr marL="46512" marR="46512" marT="0" marB="0"/>
                </a:tc>
                <a:extLst>
                  <a:ext uri="{0D108BD9-81ED-4DB2-BD59-A6C34878D82A}">
                    <a16:rowId xmlns:a16="http://schemas.microsoft.com/office/drawing/2014/main" val="10000"/>
                  </a:ext>
                </a:extLst>
              </a:tr>
              <a:tr h="758953">
                <a:tc>
                  <a:txBody>
                    <a:bodyPr/>
                    <a:lstStyle/>
                    <a:p>
                      <a:pPr marL="0" marR="0">
                        <a:spcBef>
                          <a:spcPts val="0"/>
                        </a:spcBef>
                        <a:spcAft>
                          <a:spcPts val="0"/>
                        </a:spcAft>
                      </a:pPr>
                      <a:r>
                        <a:rPr lang="en-US" sz="1800" dirty="0" err="1">
                          <a:effectLst/>
                        </a:rPr>
                        <a:t>Curcumin</a:t>
                      </a:r>
                      <a:endParaRPr lang="en-US" sz="1800" dirty="0">
                        <a:effectLst/>
                        <a:latin typeface="Times New Roman"/>
                        <a:ea typeface="Times New Roman"/>
                      </a:endParaRPr>
                    </a:p>
                  </a:txBody>
                  <a:tcPr marL="46512" marR="46512" marT="0" marB="0"/>
                </a:tc>
                <a:tc>
                  <a:txBody>
                    <a:bodyPr/>
                    <a:lstStyle/>
                    <a:p>
                      <a:pPr marL="0" marR="0">
                        <a:spcBef>
                          <a:spcPts val="0"/>
                        </a:spcBef>
                        <a:spcAft>
                          <a:spcPts val="0"/>
                        </a:spcAft>
                      </a:pPr>
                      <a:endParaRPr lang="en-US" sz="1100" dirty="0">
                        <a:effectLst/>
                        <a:latin typeface="Cambria"/>
                        <a:ea typeface="Times New Roman"/>
                      </a:endParaRPr>
                    </a:p>
                  </a:txBody>
                  <a:tcPr marL="46512" marR="46512" marT="0" marB="0"/>
                </a:tc>
                <a:tc>
                  <a:txBody>
                    <a:bodyPr/>
                    <a:lstStyle/>
                    <a:p>
                      <a:pPr marL="0" marR="0">
                        <a:spcBef>
                          <a:spcPts val="0"/>
                        </a:spcBef>
                        <a:spcAft>
                          <a:spcPts val="0"/>
                        </a:spcAft>
                      </a:pPr>
                      <a:endParaRPr lang="en-US" sz="1100" dirty="0">
                        <a:effectLst/>
                      </a:endParaRPr>
                    </a:p>
                    <a:p>
                      <a:pPr marL="0" marR="0" algn="ctr">
                        <a:spcBef>
                          <a:spcPts val="0"/>
                        </a:spcBef>
                        <a:spcAft>
                          <a:spcPts val="0"/>
                        </a:spcAft>
                      </a:pPr>
                      <a:r>
                        <a:rPr lang="en-US" sz="1100" dirty="0">
                          <a:effectLst/>
                        </a:rPr>
                        <a:t>            </a:t>
                      </a:r>
                      <a:r>
                        <a:rPr lang="en-US" sz="1600" dirty="0">
                          <a:effectLst/>
                        </a:rPr>
                        <a:t>Curcuma  longa</a:t>
                      </a:r>
                      <a:endParaRPr lang="en-US" sz="1600" dirty="0">
                        <a:effectLst/>
                        <a:latin typeface="Times New Roman"/>
                        <a:ea typeface="Times New Roman"/>
                      </a:endParaRPr>
                    </a:p>
                  </a:txBody>
                  <a:tcPr marL="46512" marR="46512" marT="0" marB="0"/>
                </a:tc>
                <a:extLst>
                  <a:ext uri="{0D108BD9-81ED-4DB2-BD59-A6C34878D82A}">
                    <a16:rowId xmlns:a16="http://schemas.microsoft.com/office/drawing/2014/main" val="10001"/>
                  </a:ext>
                </a:extLst>
              </a:tr>
              <a:tr h="997225">
                <a:tc>
                  <a:txBody>
                    <a:bodyPr/>
                    <a:lstStyle/>
                    <a:p>
                      <a:pPr marL="0" marR="0">
                        <a:spcBef>
                          <a:spcPts val="0"/>
                        </a:spcBef>
                        <a:spcAft>
                          <a:spcPts val="0"/>
                        </a:spcAft>
                      </a:pPr>
                      <a:r>
                        <a:rPr lang="en-US" sz="1800" dirty="0">
                          <a:effectLst/>
                        </a:rPr>
                        <a:t>Lycopene</a:t>
                      </a:r>
                      <a:endParaRPr lang="en-US" sz="1800" dirty="0">
                        <a:effectLst/>
                        <a:latin typeface="Times New Roman"/>
                        <a:ea typeface="Times New Roman"/>
                      </a:endParaRPr>
                    </a:p>
                  </a:txBody>
                  <a:tcPr marL="46512" marR="46512" marT="0" marB="0"/>
                </a:tc>
                <a:tc>
                  <a:txBody>
                    <a:bodyPr/>
                    <a:lstStyle/>
                    <a:p>
                      <a:pPr marL="0" marR="0">
                        <a:spcBef>
                          <a:spcPts val="0"/>
                        </a:spcBef>
                        <a:spcAft>
                          <a:spcPts val="0"/>
                        </a:spcAft>
                      </a:pPr>
                      <a:r>
                        <a:rPr lang="en-US" sz="1100" dirty="0">
                          <a:effectLst/>
                        </a:rPr>
                        <a:t> </a:t>
                      </a:r>
                      <a:endParaRPr lang="en-US" sz="800" dirty="0">
                        <a:effectLst/>
                        <a:latin typeface="Times New Roman"/>
                        <a:ea typeface="Times New Roman"/>
                      </a:endParaRPr>
                    </a:p>
                  </a:txBody>
                  <a:tcPr marL="46512" marR="46512" marT="0" marB="0"/>
                </a:tc>
                <a:tc>
                  <a:txBody>
                    <a:bodyPr/>
                    <a:lstStyle/>
                    <a:p>
                      <a:pPr marL="0" marR="0" algn="ctr">
                        <a:spcBef>
                          <a:spcPts val="0"/>
                        </a:spcBef>
                        <a:spcAft>
                          <a:spcPts val="0"/>
                        </a:spcAft>
                      </a:pPr>
                      <a:r>
                        <a:rPr lang="en-US" sz="1200" dirty="0" err="1">
                          <a:effectLst/>
                        </a:rPr>
                        <a:t>Gac</a:t>
                      </a:r>
                      <a:r>
                        <a:rPr lang="en-US" sz="1200" dirty="0">
                          <a:effectLst/>
                        </a:rPr>
                        <a:t> fruit</a:t>
                      </a:r>
                    </a:p>
                    <a:p>
                      <a:pPr marL="0" marR="0" algn="ctr">
                        <a:spcBef>
                          <a:spcPts val="0"/>
                        </a:spcBef>
                        <a:spcAft>
                          <a:spcPts val="0"/>
                        </a:spcAft>
                      </a:pPr>
                      <a:r>
                        <a:rPr lang="en-US" sz="1200" dirty="0">
                          <a:effectLst/>
                        </a:rPr>
                        <a:t>(</a:t>
                      </a:r>
                      <a:r>
                        <a:rPr lang="en-US" sz="1200" dirty="0" err="1">
                          <a:effectLst/>
                        </a:rPr>
                        <a:t>Momordica</a:t>
                      </a:r>
                      <a:r>
                        <a:rPr lang="en-US" sz="1200" dirty="0">
                          <a:effectLst/>
                        </a:rPr>
                        <a:t> </a:t>
                      </a:r>
                      <a:r>
                        <a:rPr lang="en-US" sz="1200" dirty="0" err="1">
                          <a:effectLst/>
                        </a:rPr>
                        <a:t>cochinchinensis</a:t>
                      </a:r>
                      <a:endParaRPr lang="en-US" sz="1200" dirty="0">
                        <a:effectLst/>
                        <a:latin typeface="Times New Roman"/>
                        <a:ea typeface="Times New Roman"/>
                      </a:endParaRPr>
                    </a:p>
                  </a:txBody>
                  <a:tcPr marL="46512" marR="46512" marT="0" marB="0"/>
                </a:tc>
                <a:extLst>
                  <a:ext uri="{0D108BD9-81ED-4DB2-BD59-A6C34878D82A}">
                    <a16:rowId xmlns:a16="http://schemas.microsoft.com/office/drawing/2014/main" val="10002"/>
                  </a:ext>
                </a:extLst>
              </a:tr>
              <a:tr h="1214965">
                <a:tc>
                  <a:txBody>
                    <a:bodyPr/>
                    <a:lstStyle/>
                    <a:p>
                      <a:pPr marL="0" marR="0">
                        <a:spcBef>
                          <a:spcPts val="0"/>
                        </a:spcBef>
                        <a:spcAft>
                          <a:spcPts val="0"/>
                        </a:spcAft>
                      </a:pPr>
                      <a:r>
                        <a:rPr lang="en-US" sz="1800" dirty="0" err="1">
                          <a:effectLst/>
                        </a:rPr>
                        <a:t>Tetrandrine</a:t>
                      </a:r>
                      <a:endParaRPr lang="en-US" sz="1800" dirty="0">
                        <a:effectLst/>
                        <a:latin typeface="Times New Roman"/>
                        <a:ea typeface="Times New Roman"/>
                      </a:endParaRPr>
                    </a:p>
                  </a:txBody>
                  <a:tcPr marL="46512" marR="46512" marT="0" marB="0"/>
                </a:tc>
                <a:tc>
                  <a:txBody>
                    <a:bodyPr/>
                    <a:lstStyle/>
                    <a:p>
                      <a:pPr marL="0" marR="0">
                        <a:spcBef>
                          <a:spcPts val="0"/>
                        </a:spcBef>
                        <a:spcAft>
                          <a:spcPts val="0"/>
                        </a:spcAft>
                      </a:pPr>
                      <a:endParaRPr lang="en-US" sz="1100" dirty="0">
                        <a:effectLst/>
                        <a:latin typeface="Cambria"/>
                        <a:ea typeface="Times New Roman"/>
                      </a:endParaRPr>
                    </a:p>
                  </a:txBody>
                  <a:tcPr marL="46512" marR="46512" marT="0" marB="0"/>
                </a:tc>
                <a:tc>
                  <a:txBody>
                    <a:bodyPr/>
                    <a:lstStyle/>
                    <a:p>
                      <a:pPr marL="0" marR="0">
                        <a:spcBef>
                          <a:spcPts val="0"/>
                        </a:spcBef>
                        <a:spcAft>
                          <a:spcPts val="0"/>
                        </a:spcAft>
                      </a:pPr>
                      <a:r>
                        <a:rPr lang="en-US" sz="1100" dirty="0">
                          <a:effectLst/>
                        </a:rPr>
                        <a:t> </a:t>
                      </a:r>
                      <a:endParaRPr lang="en-US" sz="800" dirty="0">
                        <a:effectLst/>
                      </a:endParaRPr>
                    </a:p>
                    <a:p>
                      <a:pPr marL="0" marR="0" algn="ctr">
                        <a:spcBef>
                          <a:spcPts val="0"/>
                        </a:spcBef>
                        <a:spcAft>
                          <a:spcPts val="0"/>
                        </a:spcAft>
                      </a:pPr>
                      <a:r>
                        <a:rPr lang="en-US" sz="1800" dirty="0">
                          <a:effectLst/>
                        </a:rPr>
                        <a:t> </a:t>
                      </a:r>
                      <a:r>
                        <a:rPr lang="en-US" sz="1800" dirty="0" err="1">
                          <a:effectLst/>
                        </a:rPr>
                        <a:t>Stephania</a:t>
                      </a:r>
                      <a:r>
                        <a:rPr lang="en-US" sz="1800" dirty="0">
                          <a:effectLst/>
                        </a:rPr>
                        <a:t> </a:t>
                      </a:r>
                      <a:r>
                        <a:rPr lang="en-US" sz="1800" dirty="0" err="1">
                          <a:effectLst/>
                        </a:rPr>
                        <a:t>tetrandra</a:t>
                      </a:r>
                      <a:r>
                        <a:rPr lang="en-US" sz="1800" dirty="0">
                          <a:effectLst/>
                        </a:rPr>
                        <a:t> </a:t>
                      </a:r>
                      <a:endParaRPr lang="en-US" sz="1800" dirty="0">
                        <a:effectLst/>
                        <a:latin typeface="Times New Roman"/>
                        <a:ea typeface="Times New Roman"/>
                      </a:endParaRPr>
                    </a:p>
                  </a:txBody>
                  <a:tcPr marL="46512" marR="46512" marT="0" marB="0"/>
                </a:tc>
                <a:extLst>
                  <a:ext uri="{0D108BD9-81ED-4DB2-BD59-A6C34878D82A}">
                    <a16:rowId xmlns:a16="http://schemas.microsoft.com/office/drawing/2014/main" val="10003"/>
                  </a:ext>
                </a:extLst>
              </a:tr>
              <a:tr h="1105045">
                <a:tc>
                  <a:txBody>
                    <a:bodyPr/>
                    <a:lstStyle/>
                    <a:p>
                      <a:pPr marL="0" marR="0">
                        <a:spcBef>
                          <a:spcPts val="0"/>
                        </a:spcBef>
                        <a:spcAft>
                          <a:spcPts val="0"/>
                        </a:spcAft>
                      </a:pPr>
                      <a:r>
                        <a:rPr lang="en-US" sz="1800" dirty="0" err="1">
                          <a:effectLst/>
                        </a:rPr>
                        <a:t>Tanshinone</a:t>
                      </a:r>
                      <a:endParaRPr lang="en-US" sz="1800" dirty="0">
                        <a:effectLst/>
                        <a:latin typeface="Times New Roman"/>
                        <a:ea typeface="Times New Roman"/>
                      </a:endParaRPr>
                    </a:p>
                  </a:txBody>
                  <a:tcPr marL="46512" marR="46512" marT="0" marB="0"/>
                </a:tc>
                <a:tc>
                  <a:txBody>
                    <a:bodyPr/>
                    <a:lstStyle/>
                    <a:p>
                      <a:pPr marL="0" marR="0">
                        <a:spcBef>
                          <a:spcPts val="0"/>
                        </a:spcBef>
                        <a:spcAft>
                          <a:spcPts val="0"/>
                        </a:spcAft>
                      </a:pPr>
                      <a:endParaRPr lang="en-US" sz="1100" dirty="0">
                        <a:solidFill>
                          <a:srgbClr val="000000"/>
                        </a:solidFill>
                        <a:effectLst/>
                        <a:latin typeface="Cambria"/>
                        <a:ea typeface="Times New Roman"/>
                      </a:endParaRPr>
                    </a:p>
                  </a:txBody>
                  <a:tcPr marL="46512" marR="46512" marT="0" marB="0"/>
                </a:tc>
                <a:tc>
                  <a:txBody>
                    <a:bodyPr/>
                    <a:lstStyle/>
                    <a:p>
                      <a:pPr marL="0" marR="0">
                        <a:spcBef>
                          <a:spcPts val="0"/>
                        </a:spcBef>
                        <a:spcAft>
                          <a:spcPts val="0"/>
                        </a:spcAft>
                      </a:pPr>
                      <a:r>
                        <a:rPr lang="en-US" sz="1100" dirty="0">
                          <a:effectLst/>
                        </a:rPr>
                        <a:t> </a:t>
                      </a:r>
                      <a:r>
                        <a:rPr lang="en-US" sz="1800" dirty="0">
                          <a:effectLst/>
                        </a:rPr>
                        <a:t>Salvia </a:t>
                      </a:r>
                      <a:r>
                        <a:rPr lang="en-US" sz="1800" dirty="0" err="1">
                          <a:effectLst/>
                        </a:rPr>
                        <a:t>miltiorrhiza</a:t>
                      </a:r>
                      <a:endParaRPr lang="en-US" sz="1800" dirty="0">
                        <a:solidFill>
                          <a:srgbClr val="000000"/>
                        </a:solidFill>
                        <a:effectLst/>
                        <a:latin typeface="Cambria"/>
                        <a:ea typeface="Times New Roman"/>
                      </a:endParaRPr>
                    </a:p>
                  </a:txBody>
                  <a:tcPr marL="46512" marR="46512" marT="0" marB="0"/>
                </a:tc>
                <a:extLst>
                  <a:ext uri="{0D108BD9-81ED-4DB2-BD59-A6C34878D82A}">
                    <a16:rowId xmlns:a16="http://schemas.microsoft.com/office/drawing/2014/main" val="10004"/>
                  </a:ext>
                </a:extLst>
              </a:tr>
              <a:tr h="992165">
                <a:tc>
                  <a:txBody>
                    <a:bodyPr/>
                    <a:lstStyle/>
                    <a:p>
                      <a:pPr marL="0" marR="0">
                        <a:spcBef>
                          <a:spcPts val="0"/>
                        </a:spcBef>
                        <a:spcAft>
                          <a:spcPts val="0"/>
                        </a:spcAft>
                      </a:pPr>
                      <a:r>
                        <a:rPr lang="en-US" sz="1800" dirty="0" err="1">
                          <a:effectLst/>
                        </a:rPr>
                        <a:t>Silibinin</a:t>
                      </a:r>
                      <a:endParaRPr lang="en-US" sz="1800" dirty="0">
                        <a:effectLst/>
                        <a:latin typeface="Times New Roman"/>
                        <a:ea typeface="Times New Roman"/>
                      </a:endParaRPr>
                    </a:p>
                  </a:txBody>
                  <a:tcPr marL="46512" marR="46512" marT="0" marB="0"/>
                </a:tc>
                <a:tc>
                  <a:txBody>
                    <a:bodyPr/>
                    <a:lstStyle/>
                    <a:p>
                      <a:pPr marL="0" marR="0">
                        <a:spcBef>
                          <a:spcPts val="0"/>
                        </a:spcBef>
                        <a:spcAft>
                          <a:spcPts val="0"/>
                        </a:spcAft>
                      </a:pPr>
                      <a:r>
                        <a:rPr lang="en-US" sz="1100">
                          <a:effectLst/>
                        </a:rPr>
                        <a:t> </a:t>
                      </a:r>
                      <a:endParaRPr lang="en-US" sz="1100">
                        <a:effectLst/>
                        <a:latin typeface="Cambria"/>
                        <a:ea typeface="Times New Roman"/>
                      </a:endParaRPr>
                    </a:p>
                  </a:txBody>
                  <a:tcPr marL="46512" marR="46512" marT="0" marB="0"/>
                </a:tc>
                <a:tc>
                  <a:txBody>
                    <a:bodyPr/>
                    <a:lstStyle/>
                    <a:p>
                      <a:pPr marL="0" marR="0" algn="ctr">
                        <a:spcBef>
                          <a:spcPts val="0"/>
                        </a:spcBef>
                        <a:spcAft>
                          <a:spcPts val="0"/>
                        </a:spcAft>
                      </a:pPr>
                      <a:r>
                        <a:rPr lang="en-US" sz="1100" dirty="0">
                          <a:effectLst/>
                        </a:rPr>
                        <a:t> </a:t>
                      </a:r>
                      <a:r>
                        <a:rPr lang="en-US" sz="1800" dirty="0" err="1">
                          <a:effectLst/>
                        </a:rPr>
                        <a:t>Silybum</a:t>
                      </a:r>
                      <a:r>
                        <a:rPr lang="en-US" sz="1800" dirty="0">
                          <a:effectLst/>
                        </a:rPr>
                        <a:t> </a:t>
                      </a:r>
                      <a:r>
                        <a:rPr lang="en-US" sz="1800" dirty="0" err="1">
                          <a:effectLst/>
                        </a:rPr>
                        <a:t>marianum</a:t>
                      </a:r>
                      <a:endParaRPr lang="en-US" sz="1800" dirty="0">
                        <a:solidFill>
                          <a:srgbClr val="000000"/>
                        </a:solidFill>
                        <a:effectLst/>
                        <a:latin typeface="Cambria"/>
                        <a:ea typeface="Times New Roman"/>
                      </a:endParaRPr>
                    </a:p>
                  </a:txBody>
                  <a:tcPr marL="46512" marR="46512" marT="0" marB="0"/>
                </a:tc>
                <a:extLst>
                  <a:ext uri="{0D108BD9-81ED-4DB2-BD59-A6C34878D82A}">
                    <a16:rowId xmlns:a16="http://schemas.microsoft.com/office/drawing/2014/main" val="10005"/>
                  </a:ext>
                </a:extLst>
              </a:tr>
            </a:tbl>
          </a:graphicData>
        </a:graphic>
      </p:graphicFrame>
      <p:pic>
        <p:nvPicPr>
          <p:cNvPr id="6154" name="Picture 10" descr="Description: deepmedayurvedicmedicineCurcumin_structure_keto_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3476" y="1454783"/>
            <a:ext cx="2101850" cy="743337"/>
          </a:xfrm>
          <a:prstGeom prst="rect">
            <a:avLst/>
          </a:prstGeom>
          <a:noFill/>
          <a:extLst>
            <a:ext uri="{909E8E84-426E-40dd-AFC4-6F175D3DCCD1}">
              <a14:hiddenFill xmlns:a14="http://schemas.microsoft.com/office/drawing/2010/main" xmlns="">
                <a:solidFill>
                  <a:srgbClr val="FFFFFF"/>
                </a:solidFill>
              </a14:hiddenFill>
            </a:ext>
          </a:extLst>
        </p:spPr>
      </p:pic>
      <p:pic>
        <p:nvPicPr>
          <p:cNvPr id="6153" name="Picture 9" descr="Description: turmer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928" y="1559816"/>
            <a:ext cx="597046" cy="458078"/>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Description: lycopene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6" y="2311106"/>
            <a:ext cx="3362325" cy="628650"/>
          </a:xfrm>
          <a:prstGeom prst="rect">
            <a:avLst/>
          </a:prstGeom>
          <a:noFill/>
          <a:extLst>
            <a:ext uri="{909E8E84-426E-40dd-AFC4-6F175D3DCCD1}">
              <a14:hiddenFill xmlns:a14="http://schemas.microsoft.com/office/drawing/2010/main" xmlns="">
                <a:solidFill>
                  <a:srgbClr val="FFFFFF"/>
                </a:solidFill>
              </a14:hiddenFill>
            </a:ext>
          </a:extLst>
        </p:spPr>
      </p:pic>
      <p:pic>
        <p:nvPicPr>
          <p:cNvPr id="6151" name="Picture 7" descr="Description: isYXJko9bqy4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5926" y="2552606"/>
            <a:ext cx="805774" cy="613255"/>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Description: Tetrandrine_476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8984" y="3295588"/>
            <a:ext cx="1005417" cy="947132"/>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Description: Tetrandrine_Herbal_Extra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2346" y="3618268"/>
            <a:ext cx="972484" cy="640955"/>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Description: Tanshinone8545A_476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8984" y="4554567"/>
            <a:ext cx="964142" cy="817069"/>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Description: 9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8587" y="4706667"/>
            <a:ext cx="626225" cy="626225"/>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Description: 800px-Silibinin_skelet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60776" y="5414808"/>
            <a:ext cx="2044700" cy="914297"/>
          </a:xfrm>
          <a:prstGeom prst="rect">
            <a:avLst/>
          </a:prstGeom>
          <a:noFill/>
          <a:extLst>
            <a:ext uri="{909E8E84-426E-40dd-AFC4-6F175D3DCCD1}">
              <a14:hiddenFill xmlns:a14="http://schemas.microsoft.com/office/drawing/2010/main" xmlns="">
                <a:solidFill>
                  <a:srgbClr val="FFFFFF"/>
                </a:solidFill>
              </a14:hiddenFill>
            </a:ext>
          </a:extLst>
        </p:spPr>
      </p:pic>
      <p:pic>
        <p:nvPicPr>
          <p:cNvPr id="6145" name="imgb" descr="Description: june00_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03425" y="5800029"/>
            <a:ext cx="592975" cy="609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11"/>
          <p:cNvSpPr>
            <a:spLocks noChangeArrowheads="1"/>
          </p:cNvSpPr>
          <p:nvPr/>
        </p:nvSpPr>
        <p:spPr bwMode="auto">
          <a:xfrm>
            <a:off x="6003635" y="838200"/>
            <a:ext cx="18473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fontAlgn="base">
              <a:spcBef>
                <a:spcPct val="0"/>
              </a:spcBef>
              <a:spcAft>
                <a:spcPct val="0"/>
              </a:spcAft>
            </a:pP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509749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2875"/>
            <a:ext cx="9603275" cy="1049235"/>
          </a:xfrm>
        </p:spPr>
        <p:txBody>
          <a:bodyPr/>
          <a:lstStyle/>
          <a:p>
            <a:r>
              <a:rPr lang="en-US" dirty="0"/>
              <a:t>Rising costs of Oncology practices</a:t>
            </a:r>
          </a:p>
        </p:txBody>
      </p:sp>
      <p:sp>
        <p:nvSpPr>
          <p:cNvPr id="3" name="Content Placeholder 2"/>
          <p:cNvSpPr>
            <a:spLocks noGrp="1"/>
          </p:cNvSpPr>
          <p:nvPr>
            <p:ph idx="1"/>
          </p:nvPr>
        </p:nvSpPr>
        <p:spPr>
          <a:xfrm>
            <a:off x="6741622" y="2015732"/>
            <a:ext cx="4313232" cy="3450613"/>
          </a:xfrm>
        </p:spPr>
        <p:txBody>
          <a:bodyPr/>
          <a:lstStyle/>
          <a:p>
            <a:endParaRPr lang="en-US" dirty="0"/>
          </a:p>
        </p:txBody>
      </p:sp>
      <p:pic>
        <p:nvPicPr>
          <p:cNvPr id="1026" name="Picture 2" descr="Overall Cancer Costs are Rising | American Cancer Society Cancer Action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1" y="1925877"/>
            <a:ext cx="9077498" cy="4100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2258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5" y="1"/>
            <a:ext cx="9587345" cy="1077982"/>
          </a:xfrm>
        </p:spPr>
        <p:txBody>
          <a:bodyPr>
            <a:normAutofit fontScale="90000"/>
          </a:bodyPr>
          <a:lstStyle/>
          <a:p>
            <a:pPr lvl="0"/>
            <a:r>
              <a:rPr lang="en-US" b="1" dirty="0">
                <a:latin typeface="Cambria" pitchFamily="18" charset="0"/>
                <a:ea typeface="Times New Roman" pitchFamily="18" charset="0"/>
                <a:cs typeface="Arial" pitchFamily="34" charset="0"/>
              </a:rPr>
              <a:t>Table 6. Nanotechnology techniques for herbal extracts</a:t>
            </a:r>
            <a:br>
              <a:rPr lang="en-US" dirty="0">
                <a:solidFill>
                  <a:schemeClr val="tx1"/>
                </a:solidFill>
                <a:effectLst/>
                <a:latin typeface="Arial" pitchFamily="34" charset="0"/>
                <a:cs typeface="Arial" pitchFamily="34" charset="0"/>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81444870"/>
              </p:ext>
            </p:extLst>
          </p:nvPr>
        </p:nvGraphicFramePr>
        <p:xfrm>
          <a:off x="0" y="859605"/>
          <a:ext cx="12192000" cy="5866425"/>
        </p:xfrm>
        <a:graphic>
          <a:graphicData uri="http://schemas.openxmlformats.org/drawingml/2006/table">
            <a:tbl>
              <a:tblPr firstRow="1" firstCol="1" lastRow="1" lastCol="1" bandRow="1" bandCol="1">
                <a:tableStyleId>{284E427A-3D55-4303-BF80-6455036E1DE7}</a:tableStyleId>
              </a:tblPr>
              <a:tblGrid>
                <a:gridCol w="2568150">
                  <a:extLst>
                    <a:ext uri="{9D8B030D-6E8A-4147-A177-3AD203B41FA5}">
                      <a16:colId xmlns:a16="http://schemas.microsoft.com/office/drawing/2014/main" val="20000"/>
                    </a:ext>
                  </a:extLst>
                </a:gridCol>
                <a:gridCol w="4811925">
                  <a:extLst>
                    <a:ext uri="{9D8B030D-6E8A-4147-A177-3AD203B41FA5}">
                      <a16:colId xmlns:a16="http://schemas.microsoft.com/office/drawing/2014/main" val="20001"/>
                    </a:ext>
                  </a:extLst>
                </a:gridCol>
                <a:gridCol w="4811925">
                  <a:extLst>
                    <a:ext uri="{9D8B030D-6E8A-4147-A177-3AD203B41FA5}">
                      <a16:colId xmlns:a16="http://schemas.microsoft.com/office/drawing/2014/main" val="20002"/>
                    </a:ext>
                  </a:extLst>
                </a:gridCol>
              </a:tblGrid>
              <a:tr h="258105">
                <a:tc>
                  <a:txBody>
                    <a:bodyPr/>
                    <a:lstStyle/>
                    <a:p>
                      <a:pPr marL="0" marR="0" algn="ctr">
                        <a:spcBef>
                          <a:spcPts val="0"/>
                        </a:spcBef>
                        <a:spcAft>
                          <a:spcPts val="0"/>
                        </a:spcAft>
                      </a:pPr>
                      <a:r>
                        <a:rPr lang="en-US" sz="700" dirty="0">
                          <a:effectLst/>
                        </a:rPr>
                        <a:t>Herbal extracts</a:t>
                      </a:r>
                      <a:endParaRPr lang="en-US" sz="500" b="1" dirty="0">
                        <a:effectLst/>
                        <a:latin typeface="Times New Roman"/>
                        <a:ea typeface="Times New Roman"/>
                      </a:endParaRPr>
                    </a:p>
                  </a:txBody>
                  <a:tcPr marL="30960" marR="30960" marT="0" marB="0"/>
                </a:tc>
                <a:tc>
                  <a:txBody>
                    <a:bodyPr/>
                    <a:lstStyle/>
                    <a:p>
                      <a:pPr marL="0" marR="0" algn="ctr">
                        <a:spcBef>
                          <a:spcPts val="0"/>
                        </a:spcBef>
                        <a:spcAft>
                          <a:spcPts val="0"/>
                        </a:spcAft>
                      </a:pPr>
                      <a:r>
                        <a:rPr lang="en-US" sz="700">
                          <a:effectLst/>
                        </a:rPr>
                        <a:t>Method</a:t>
                      </a:r>
                      <a:endParaRPr lang="en-US" sz="500" b="1">
                        <a:effectLst/>
                        <a:latin typeface="Times New Roman"/>
                        <a:ea typeface="Times New Roman"/>
                      </a:endParaRPr>
                    </a:p>
                  </a:txBody>
                  <a:tcPr marL="30960" marR="30960" marT="0" marB="0"/>
                </a:tc>
                <a:tc>
                  <a:txBody>
                    <a:bodyPr/>
                    <a:lstStyle/>
                    <a:p>
                      <a:pPr marL="0" marR="0" algn="ctr">
                        <a:spcBef>
                          <a:spcPts val="0"/>
                        </a:spcBef>
                        <a:spcAft>
                          <a:spcPts val="0"/>
                        </a:spcAft>
                      </a:pPr>
                      <a:r>
                        <a:rPr lang="en-US" sz="700">
                          <a:effectLst/>
                        </a:rPr>
                        <a:t>Result</a:t>
                      </a:r>
                      <a:endParaRPr lang="en-US" sz="500" b="1">
                        <a:effectLst/>
                        <a:latin typeface="Times New Roman"/>
                        <a:ea typeface="Times New Roman"/>
                      </a:endParaRPr>
                    </a:p>
                  </a:txBody>
                  <a:tcPr marL="30960" marR="30960" marT="0" marB="0"/>
                </a:tc>
                <a:extLst>
                  <a:ext uri="{0D108BD9-81ED-4DB2-BD59-A6C34878D82A}">
                    <a16:rowId xmlns:a16="http://schemas.microsoft.com/office/drawing/2014/main" val="10000"/>
                  </a:ext>
                </a:extLst>
              </a:tr>
              <a:tr h="750393">
                <a:tc>
                  <a:txBody>
                    <a:bodyPr/>
                    <a:lstStyle/>
                    <a:p>
                      <a:pPr marL="0" marR="0">
                        <a:spcBef>
                          <a:spcPts val="0"/>
                        </a:spcBef>
                        <a:spcAft>
                          <a:spcPts val="0"/>
                        </a:spcAft>
                      </a:pPr>
                      <a:r>
                        <a:rPr lang="en-US" sz="1600" dirty="0" err="1">
                          <a:effectLst/>
                        </a:rPr>
                        <a:t>Tripterygium</a:t>
                      </a:r>
                      <a:r>
                        <a:rPr lang="en-US" sz="1600" dirty="0">
                          <a:effectLst/>
                        </a:rPr>
                        <a:t> </a:t>
                      </a:r>
                      <a:r>
                        <a:rPr lang="en-US" sz="1600" dirty="0" err="1">
                          <a:effectLst/>
                        </a:rPr>
                        <a:t>wilfordii</a:t>
                      </a:r>
                      <a:endParaRPr lang="en-US" sz="1600" b="1" dirty="0">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Liposomes prepared by thin-film dispersion method</a:t>
                      </a:r>
                      <a:endParaRPr lang="en-US" sz="1600" b="1" dirty="0">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Particle size: 30 nm to 50 nm.</a:t>
                      </a:r>
                    </a:p>
                    <a:p>
                      <a:pPr marL="0" marR="0">
                        <a:spcBef>
                          <a:spcPts val="0"/>
                        </a:spcBef>
                        <a:spcAft>
                          <a:spcPts val="0"/>
                        </a:spcAft>
                      </a:pPr>
                      <a:r>
                        <a:rPr lang="en-US" sz="1600" dirty="0">
                          <a:effectLst/>
                        </a:rPr>
                        <a:t>The optimum entrapment efficiency of </a:t>
                      </a:r>
                    </a:p>
                    <a:p>
                      <a:pPr marL="0" marR="0">
                        <a:spcBef>
                          <a:spcPts val="0"/>
                        </a:spcBef>
                        <a:spcAft>
                          <a:spcPts val="0"/>
                        </a:spcAft>
                      </a:pPr>
                      <a:r>
                        <a:rPr lang="en-US" sz="1600" dirty="0">
                          <a:effectLst/>
                        </a:rPr>
                        <a:t>- </a:t>
                      </a:r>
                      <a:r>
                        <a:rPr lang="en-US" sz="1600" dirty="0" err="1">
                          <a:effectLst/>
                        </a:rPr>
                        <a:t>tripterine</a:t>
                      </a:r>
                      <a:r>
                        <a:rPr lang="en-US" sz="1600" dirty="0">
                          <a:effectLst/>
                        </a:rPr>
                        <a:t> :98.10%</a:t>
                      </a:r>
                    </a:p>
                    <a:p>
                      <a:pPr marL="0" marR="0">
                        <a:spcBef>
                          <a:spcPts val="0"/>
                        </a:spcBef>
                        <a:spcAft>
                          <a:spcPts val="0"/>
                        </a:spcAft>
                      </a:pPr>
                      <a:r>
                        <a:rPr lang="en-US" sz="1600" dirty="0">
                          <a:effectLst/>
                        </a:rPr>
                        <a:t>- total alkaloids : 88.63% </a:t>
                      </a:r>
                      <a:endParaRPr lang="en-US" sz="1600" b="1" dirty="0">
                        <a:effectLst/>
                        <a:latin typeface="Times New Roman"/>
                        <a:ea typeface="Times New Roman"/>
                      </a:endParaRPr>
                    </a:p>
                  </a:txBody>
                  <a:tcPr marL="30960" marR="30960" marT="0" marB="0"/>
                </a:tc>
                <a:extLst>
                  <a:ext uri="{0D108BD9-81ED-4DB2-BD59-A6C34878D82A}">
                    <a16:rowId xmlns:a16="http://schemas.microsoft.com/office/drawing/2014/main" val="10001"/>
                  </a:ext>
                </a:extLst>
              </a:tr>
              <a:tr h="903363">
                <a:tc>
                  <a:txBody>
                    <a:bodyPr/>
                    <a:lstStyle/>
                    <a:p>
                      <a:pPr marL="0" marR="0">
                        <a:spcBef>
                          <a:spcPts val="0"/>
                        </a:spcBef>
                        <a:spcAft>
                          <a:spcPts val="0"/>
                        </a:spcAft>
                      </a:pPr>
                      <a:r>
                        <a:rPr lang="en-US" sz="1600" dirty="0" err="1">
                          <a:effectLst/>
                        </a:rPr>
                        <a:t>Cuscuta</a:t>
                      </a:r>
                      <a:r>
                        <a:rPr lang="en-US" sz="1600" dirty="0">
                          <a:effectLst/>
                        </a:rPr>
                        <a:t> </a:t>
                      </a:r>
                      <a:r>
                        <a:rPr lang="en-US" sz="1600" dirty="0" err="1">
                          <a:effectLst/>
                        </a:rPr>
                        <a:t>chinensis</a:t>
                      </a:r>
                      <a:endParaRPr lang="en-US" sz="1600" b="1" dirty="0">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Nanoparticles of </a:t>
                      </a:r>
                      <a:r>
                        <a:rPr lang="en-US" sz="1600" dirty="0" err="1">
                          <a:effectLst/>
                        </a:rPr>
                        <a:t>C.chinensis</a:t>
                      </a:r>
                      <a:r>
                        <a:rPr lang="en-US" sz="1600" dirty="0">
                          <a:effectLst/>
                        </a:rPr>
                        <a:t> (CN) prepared by </a:t>
                      </a:r>
                      <a:r>
                        <a:rPr lang="en-US" sz="1600" dirty="0" err="1">
                          <a:effectLst/>
                        </a:rPr>
                        <a:t>nanosuspension</a:t>
                      </a:r>
                      <a:r>
                        <a:rPr lang="en-US" sz="1600" dirty="0">
                          <a:effectLst/>
                        </a:rPr>
                        <a:t> method and compared  with </a:t>
                      </a:r>
                      <a:r>
                        <a:rPr lang="en-US" sz="1600" dirty="0" err="1">
                          <a:effectLst/>
                        </a:rPr>
                        <a:t>ethanolic</a:t>
                      </a:r>
                      <a:r>
                        <a:rPr lang="en-US" sz="1600" dirty="0">
                          <a:effectLst/>
                        </a:rPr>
                        <a:t> extract (CE) on acetaminophen-induced hepatotoxicity in rats.</a:t>
                      </a:r>
                      <a:endParaRPr lang="en-US" sz="1600" b="1" dirty="0">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Nanoparticles system has been suggested to be applied to overcome other water poorly soluble herbal medicines and furthermore to decrease the treatment dosage.</a:t>
                      </a:r>
                      <a:endParaRPr lang="en-US" sz="1600" b="1" dirty="0">
                        <a:effectLst/>
                        <a:latin typeface="Times New Roman"/>
                        <a:ea typeface="Times New Roman"/>
                      </a:endParaRPr>
                    </a:p>
                  </a:txBody>
                  <a:tcPr marL="30960" marR="30960" marT="0" marB="0"/>
                </a:tc>
                <a:extLst>
                  <a:ext uri="{0D108BD9-81ED-4DB2-BD59-A6C34878D82A}">
                    <a16:rowId xmlns:a16="http://schemas.microsoft.com/office/drawing/2014/main" val="10002"/>
                  </a:ext>
                </a:extLst>
              </a:tr>
              <a:tr h="875457">
                <a:tc>
                  <a:txBody>
                    <a:bodyPr/>
                    <a:lstStyle/>
                    <a:p>
                      <a:pPr marL="0" marR="0">
                        <a:spcBef>
                          <a:spcPts val="0"/>
                        </a:spcBef>
                        <a:spcAft>
                          <a:spcPts val="0"/>
                        </a:spcAft>
                      </a:pPr>
                      <a:r>
                        <a:rPr lang="en-US" sz="1600">
                          <a:effectLst/>
                        </a:rPr>
                        <a:t>Yizhihao</a:t>
                      </a:r>
                      <a:endParaRPr lang="en-US" sz="1600" b="1">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Chitosan (CS)-compound </a:t>
                      </a:r>
                      <a:r>
                        <a:rPr lang="en-US" sz="1600" dirty="0" err="1">
                          <a:effectLst/>
                        </a:rPr>
                        <a:t>Yizhihao</a:t>
                      </a:r>
                      <a:r>
                        <a:rPr lang="en-US" sz="1600" dirty="0">
                          <a:effectLst/>
                        </a:rPr>
                        <a:t>-nanoparticles (NP) were formed by the method of ion-cross-linking to incorporate CS with Na</a:t>
                      </a:r>
                      <a:r>
                        <a:rPr lang="en-US" sz="1600" baseline="-25000" dirty="0">
                          <a:effectLst/>
                        </a:rPr>
                        <a:t>3</a:t>
                      </a:r>
                      <a:r>
                        <a:rPr lang="en-US" sz="1600" dirty="0">
                          <a:effectLst/>
                        </a:rPr>
                        <a:t> PO</a:t>
                      </a:r>
                      <a:r>
                        <a:rPr lang="en-US" sz="1600" baseline="-25000" dirty="0">
                          <a:effectLst/>
                        </a:rPr>
                        <a:t>4</a:t>
                      </a:r>
                      <a:r>
                        <a:rPr lang="en-US" sz="1600" dirty="0">
                          <a:effectLst/>
                        </a:rPr>
                        <a:t>.</a:t>
                      </a:r>
                    </a:p>
                    <a:p>
                      <a:pPr marL="0" marR="0">
                        <a:spcBef>
                          <a:spcPts val="0"/>
                        </a:spcBef>
                        <a:spcAft>
                          <a:spcPts val="0"/>
                        </a:spcAft>
                      </a:pPr>
                      <a:r>
                        <a:rPr lang="en-US" sz="1600" dirty="0">
                          <a:effectLst/>
                        </a:rPr>
                        <a:t> </a:t>
                      </a:r>
                      <a:endParaRPr lang="en-US" sz="1600" b="1" dirty="0">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CS-compound </a:t>
                      </a:r>
                      <a:r>
                        <a:rPr lang="en-US" sz="1600" dirty="0" err="1">
                          <a:effectLst/>
                        </a:rPr>
                        <a:t>Yizhihao</a:t>
                      </a:r>
                      <a:r>
                        <a:rPr lang="en-US" sz="1600" dirty="0">
                          <a:effectLst/>
                        </a:rPr>
                        <a:t>-nanoparticles have obvious antibacterial activity to the  Staphylococcus aureus, Pneumococcus, and beta-hemolytic Streptococcus</a:t>
                      </a:r>
                      <a:endParaRPr lang="en-US" sz="1600" b="1" dirty="0">
                        <a:effectLst/>
                        <a:latin typeface="Times New Roman"/>
                        <a:ea typeface="Times New Roman"/>
                      </a:endParaRPr>
                    </a:p>
                  </a:txBody>
                  <a:tcPr marL="30960" marR="30960" marT="0" marB="0"/>
                </a:tc>
                <a:extLst>
                  <a:ext uri="{0D108BD9-81ED-4DB2-BD59-A6C34878D82A}">
                    <a16:rowId xmlns:a16="http://schemas.microsoft.com/office/drawing/2014/main" val="10003"/>
                  </a:ext>
                </a:extLst>
              </a:tr>
              <a:tr h="1032417">
                <a:tc>
                  <a:txBody>
                    <a:bodyPr/>
                    <a:lstStyle/>
                    <a:p>
                      <a:pPr marL="0" marR="0">
                        <a:spcBef>
                          <a:spcPts val="0"/>
                        </a:spcBef>
                        <a:spcAft>
                          <a:spcPts val="0"/>
                        </a:spcAft>
                      </a:pPr>
                      <a:r>
                        <a:rPr lang="en-US" sz="1600">
                          <a:effectLst/>
                        </a:rPr>
                        <a:t>Silibinin and tetrandrine</a:t>
                      </a:r>
                      <a:endParaRPr lang="en-US" sz="1600" b="1">
                        <a:effectLst/>
                        <a:latin typeface="Times New Roman"/>
                        <a:ea typeface="Times New Roman"/>
                      </a:endParaRPr>
                    </a:p>
                  </a:txBody>
                  <a:tcPr marL="30960" marR="30960" marT="0" marB="0"/>
                </a:tc>
                <a:tc>
                  <a:txBody>
                    <a:bodyPr/>
                    <a:lstStyle/>
                    <a:p>
                      <a:pPr marL="0" marR="0">
                        <a:spcBef>
                          <a:spcPts val="0"/>
                        </a:spcBef>
                        <a:spcAft>
                          <a:spcPts val="0"/>
                        </a:spcAft>
                      </a:pPr>
                      <a:r>
                        <a:rPr lang="en-US" sz="1600">
                          <a:effectLst/>
                        </a:rPr>
                        <a:t>The model traditional Chinese medicines, silibinin (SIL) and tetrandrine (TET), were incorporated into solid lipid nanoparticles (SLN ) separately by high-pressure homogenization. </a:t>
                      </a:r>
                    </a:p>
                    <a:p>
                      <a:pPr marL="0" marR="0">
                        <a:spcBef>
                          <a:spcPts val="0"/>
                        </a:spcBef>
                        <a:spcAft>
                          <a:spcPts val="0"/>
                        </a:spcAft>
                      </a:pPr>
                      <a:r>
                        <a:rPr lang="en-US" sz="1600">
                          <a:effectLst/>
                        </a:rPr>
                        <a:t> </a:t>
                      </a:r>
                      <a:endParaRPr lang="en-US" sz="1600" b="1">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High-pressure homogenization is feasible for preparing SLN loaded with traditional Chinese medicines.</a:t>
                      </a:r>
                      <a:endParaRPr lang="en-US" sz="1600" b="1" dirty="0">
                        <a:effectLst/>
                        <a:latin typeface="Times New Roman"/>
                        <a:ea typeface="Times New Roman"/>
                      </a:endParaRPr>
                    </a:p>
                  </a:txBody>
                  <a:tcPr marL="30960" marR="30960" marT="0" marB="0"/>
                </a:tc>
                <a:extLst>
                  <a:ext uri="{0D108BD9-81ED-4DB2-BD59-A6C34878D82A}">
                    <a16:rowId xmlns:a16="http://schemas.microsoft.com/office/drawing/2014/main" val="10004"/>
                  </a:ext>
                </a:extLst>
              </a:tr>
              <a:tr h="1375719">
                <a:tc>
                  <a:txBody>
                    <a:bodyPr/>
                    <a:lstStyle/>
                    <a:p>
                      <a:pPr marL="0" marR="0">
                        <a:spcBef>
                          <a:spcPts val="0"/>
                        </a:spcBef>
                        <a:spcAft>
                          <a:spcPts val="0"/>
                        </a:spcAft>
                      </a:pPr>
                      <a:r>
                        <a:rPr lang="en-US" sz="1600">
                          <a:effectLst/>
                        </a:rPr>
                        <a:t>Tanshinone II(A)-</a:t>
                      </a:r>
                      <a:endParaRPr lang="en-US" sz="1600" b="1">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a:effectLst/>
                        </a:rPr>
                        <a:t>To optimize formulation of </a:t>
                      </a:r>
                      <a:r>
                        <a:rPr lang="en-US" sz="1600" dirty="0" err="1">
                          <a:effectLst/>
                        </a:rPr>
                        <a:t>tanshinone</a:t>
                      </a:r>
                      <a:r>
                        <a:rPr lang="en-US" sz="1600" dirty="0">
                          <a:effectLst/>
                        </a:rPr>
                        <a:t> II(A)-loaded PLGA nanoparticles and compare the difference of two methods in preparation and quality of nanoparticles.</a:t>
                      </a:r>
                    </a:p>
                    <a:p>
                      <a:pPr marL="0" marR="0">
                        <a:spcBef>
                          <a:spcPts val="0"/>
                        </a:spcBef>
                        <a:spcAft>
                          <a:spcPts val="0"/>
                        </a:spcAft>
                      </a:pPr>
                      <a:r>
                        <a:rPr lang="en-US" sz="1600" dirty="0">
                          <a:effectLst/>
                        </a:rPr>
                        <a:t>The two methods were </a:t>
                      </a:r>
                      <a:r>
                        <a:rPr lang="en-US" sz="1600" dirty="0" err="1">
                          <a:effectLst/>
                        </a:rPr>
                        <a:t>nanoprecipitation</a:t>
                      </a:r>
                      <a:r>
                        <a:rPr lang="en-US" sz="1600" dirty="0">
                          <a:effectLst/>
                        </a:rPr>
                        <a:t> method and emulsion-evaporation method. </a:t>
                      </a:r>
                      <a:endParaRPr lang="en-US" sz="1600" b="1" dirty="0">
                        <a:effectLst/>
                        <a:latin typeface="Times New Roman"/>
                        <a:ea typeface="Times New Roman"/>
                      </a:endParaRPr>
                    </a:p>
                  </a:txBody>
                  <a:tcPr marL="30960" marR="30960" marT="0" marB="0"/>
                </a:tc>
                <a:tc>
                  <a:txBody>
                    <a:bodyPr/>
                    <a:lstStyle/>
                    <a:p>
                      <a:pPr marL="0" marR="0">
                        <a:spcBef>
                          <a:spcPts val="0"/>
                        </a:spcBef>
                        <a:spcAft>
                          <a:spcPts val="0"/>
                        </a:spcAft>
                      </a:pPr>
                      <a:r>
                        <a:rPr lang="en-US" sz="1600" dirty="0" err="1">
                          <a:effectLst/>
                        </a:rPr>
                        <a:t>Nanoprecipitation</a:t>
                      </a:r>
                      <a:r>
                        <a:rPr lang="en-US" sz="1600" dirty="0">
                          <a:effectLst/>
                        </a:rPr>
                        <a:t> method was better than emulsion-evaporation method for preparation of </a:t>
                      </a:r>
                      <a:r>
                        <a:rPr lang="en-US" sz="1600" dirty="0" err="1">
                          <a:effectLst/>
                        </a:rPr>
                        <a:t>tanshinone</a:t>
                      </a:r>
                      <a:r>
                        <a:rPr lang="en-US" sz="1600" dirty="0">
                          <a:effectLst/>
                        </a:rPr>
                        <a:t> II(A)-loaded PLGA nanoparticles</a:t>
                      </a:r>
                      <a:endParaRPr lang="en-US" sz="1600" b="1" dirty="0">
                        <a:effectLst/>
                        <a:latin typeface="Times New Roman"/>
                        <a:ea typeface="Times New Roman"/>
                      </a:endParaRPr>
                    </a:p>
                  </a:txBody>
                  <a:tcPr marL="30960" marR="3096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04408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637" y="0"/>
            <a:ext cx="9603275" cy="1049235"/>
          </a:xfrm>
        </p:spPr>
        <p:txBody>
          <a:bodyPr/>
          <a:lstStyle/>
          <a:p>
            <a:r>
              <a:rPr lang="en-US" dirty="0"/>
              <a:t>Some interesting developments in cancer treatment using different therapies</a:t>
            </a:r>
          </a:p>
        </p:txBody>
      </p:sp>
      <p:sp>
        <p:nvSpPr>
          <p:cNvPr id="3" name="Content Placeholder 2"/>
          <p:cNvSpPr>
            <a:spLocks noGrp="1"/>
          </p:cNvSpPr>
          <p:nvPr>
            <p:ph idx="1"/>
          </p:nvPr>
        </p:nvSpPr>
        <p:spPr>
          <a:xfrm>
            <a:off x="6966064" y="1049235"/>
            <a:ext cx="5225935" cy="5060620"/>
          </a:xfrm>
        </p:spPr>
        <p:txBody>
          <a:bodyPr>
            <a:normAutofit fontScale="32500" lnSpcReduction="20000"/>
          </a:bodyPr>
          <a:lstStyle/>
          <a:p>
            <a:r>
              <a:rPr lang="en-US" sz="6200" dirty="0"/>
              <a:t>PEMF (Pulse Electromagnetic Fields)</a:t>
            </a:r>
          </a:p>
          <a:p>
            <a:r>
              <a:rPr lang="en-US" sz="6200" dirty="0"/>
              <a:t>Oxygen/Ozone Therapy</a:t>
            </a:r>
          </a:p>
          <a:p>
            <a:r>
              <a:rPr lang="en-US" sz="6200" dirty="0"/>
              <a:t>Ultraviolet Blood Irradiation</a:t>
            </a:r>
          </a:p>
          <a:p>
            <a:r>
              <a:rPr lang="en-US" sz="6200" dirty="0"/>
              <a:t>Oxygen Therapy</a:t>
            </a:r>
          </a:p>
          <a:p>
            <a:r>
              <a:rPr lang="en-US" sz="6200" dirty="0"/>
              <a:t>Cold Laser Therapy</a:t>
            </a:r>
          </a:p>
          <a:p>
            <a:r>
              <a:rPr lang="en-US" sz="6200" dirty="0" err="1"/>
              <a:t>Bemer</a:t>
            </a:r>
            <a:endParaRPr lang="en-US" sz="6200" dirty="0"/>
          </a:p>
          <a:p>
            <a:r>
              <a:rPr lang="en-US" sz="6200" dirty="0"/>
              <a:t>Hyperthermia (Whole Body/Local)</a:t>
            </a:r>
          </a:p>
          <a:p>
            <a:r>
              <a:rPr lang="en-US" sz="6200" dirty="0" err="1"/>
              <a:t>ARPwave</a:t>
            </a:r>
            <a:r>
              <a:rPr lang="en-US" sz="6200" dirty="0"/>
              <a:t> Therapy</a:t>
            </a:r>
          </a:p>
          <a:p>
            <a:r>
              <a:rPr lang="en-US" sz="6200" dirty="0"/>
              <a:t>HALO (</a:t>
            </a:r>
            <a:r>
              <a:rPr lang="en-US" sz="6200" dirty="0" err="1"/>
              <a:t>Biophotonic</a:t>
            </a:r>
            <a:r>
              <a:rPr lang="en-US" sz="6200" dirty="0"/>
              <a:t> Therapy)</a:t>
            </a:r>
          </a:p>
          <a:p>
            <a:r>
              <a:rPr lang="en-US" sz="6200" dirty="0"/>
              <a:t>Liver Flush</a:t>
            </a:r>
          </a:p>
          <a:p>
            <a:r>
              <a:rPr lang="en-US" sz="6200" dirty="0"/>
              <a:t>Low-Dose Chemotherapy</a:t>
            </a:r>
          </a:p>
          <a:p>
            <a:endParaRPr lang="en-US" dirty="0"/>
          </a:p>
        </p:txBody>
      </p:sp>
      <p:sp>
        <p:nvSpPr>
          <p:cNvPr id="4" name="TextBox 3"/>
          <p:cNvSpPr txBox="1"/>
          <p:nvPr/>
        </p:nvSpPr>
        <p:spPr>
          <a:xfrm>
            <a:off x="-726" y="5818909"/>
            <a:ext cx="12191999" cy="276999"/>
          </a:xfrm>
          <a:prstGeom prst="rect">
            <a:avLst/>
          </a:prstGeom>
          <a:noFill/>
        </p:spPr>
        <p:txBody>
          <a:bodyPr wrap="square" rtlCol="0">
            <a:spAutoFit/>
          </a:bodyPr>
          <a:lstStyle/>
          <a:p>
            <a:r>
              <a:rPr lang="en-US" sz="1200" dirty="0"/>
              <a:t>Taken from https://apply.brio-medical.com/treatments/?utm_source=google&amp;utm_medium=ppc&amp;utm_campaign=Quality-Campaign&amp;utm_term=natural_BwE</a:t>
            </a:r>
          </a:p>
        </p:txBody>
      </p:sp>
      <p:sp>
        <p:nvSpPr>
          <p:cNvPr id="5" name="TextBox 4"/>
          <p:cNvSpPr txBox="1"/>
          <p:nvPr/>
        </p:nvSpPr>
        <p:spPr>
          <a:xfrm>
            <a:off x="257695" y="5054138"/>
            <a:ext cx="6816436" cy="369332"/>
          </a:xfrm>
          <a:prstGeom prst="rect">
            <a:avLst/>
          </a:prstGeom>
          <a:noFill/>
        </p:spPr>
        <p:txBody>
          <a:bodyPr wrap="square" rtlCol="0">
            <a:spAutoFit/>
          </a:bodyPr>
          <a:lstStyle/>
          <a:p>
            <a:r>
              <a:rPr lang="en-US" dirty="0"/>
              <a:t>Brio-Medical is a natural holistic treatment center in Arizona, USA</a:t>
            </a:r>
          </a:p>
        </p:txBody>
      </p:sp>
      <p:sp>
        <p:nvSpPr>
          <p:cNvPr id="6" name="TextBox 5"/>
          <p:cNvSpPr txBox="1"/>
          <p:nvPr/>
        </p:nvSpPr>
        <p:spPr>
          <a:xfrm>
            <a:off x="432262" y="2111433"/>
            <a:ext cx="5295207" cy="2862322"/>
          </a:xfrm>
          <a:prstGeom prst="rect">
            <a:avLst/>
          </a:prstGeom>
          <a:noFill/>
        </p:spPr>
        <p:txBody>
          <a:bodyPr wrap="square" rtlCol="0">
            <a:spAutoFit/>
          </a:bodyPr>
          <a:lstStyle/>
          <a:p>
            <a:r>
              <a:rPr lang="en-US" sz="2000" b="1" dirty="0">
                <a:solidFill>
                  <a:srgbClr val="FF0000"/>
                </a:solidFill>
              </a:rPr>
              <a:t>Brio Strategy for Cancer treatment </a:t>
            </a:r>
          </a:p>
          <a:p>
            <a:endParaRPr lang="en-US" sz="2000" b="1" dirty="0">
              <a:solidFill>
                <a:srgbClr val="FF0000"/>
              </a:solidFill>
            </a:endParaRPr>
          </a:p>
          <a:p>
            <a:pPr marL="342900" indent="-342900">
              <a:buAutoNum type="arabicPeriod"/>
            </a:pPr>
            <a:r>
              <a:rPr lang="en-US" sz="2000" b="1" dirty="0">
                <a:solidFill>
                  <a:srgbClr val="FF0000"/>
                </a:solidFill>
              </a:rPr>
              <a:t>When possible mitigate pain without prescription medication</a:t>
            </a:r>
          </a:p>
          <a:p>
            <a:pPr marL="342900" indent="-342900">
              <a:buAutoNum type="arabicPeriod"/>
            </a:pPr>
            <a:r>
              <a:rPr lang="en-US" sz="2000" b="1" dirty="0">
                <a:solidFill>
                  <a:srgbClr val="FF0000"/>
                </a:solidFill>
              </a:rPr>
              <a:t>Provide proper “after-clinic” assistance</a:t>
            </a:r>
          </a:p>
          <a:p>
            <a:pPr marL="342900" indent="-342900">
              <a:buAutoNum type="arabicPeriod"/>
            </a:pPr>
            <a:r>
              <a:rPr lang="en-US" sz="2000" b="1" dirty="0">
                <a:solidFill>
                  <a:srgbClr val="FF0000"/>
                </a:solidFill>
              </a:rPr>
              <a:t>Detoxify the body</a:t>
            </a:r>
          </a:p>
          <a:p>
            <a:pPr marL="342900" indent="-342900">
              <a:buAutoNum type="arabicPeriod"/>
            </a:pPr>
            <a:r>
              <a:rPr lang="en-US" sz="2000" b="1" dirty="0">
                <a:solidFill>
                  <a:srgbClr val="FF0000"/>
                </a:solidFill>
              </a:rPr>
              <a:t>Restore the body’s natural immune response</a:t>
            </a:r>
          </a:p>
          <a:p>
            <a:pPr marL="342900" indent="-342900">
              <a:buAutoNum type="arabicPeriod"/>
            </a:pPr>
            <a:r>
              <a:rPr lang="en-US" sz="2000" b="1" dirty="0">
                <a:solidFill>
                  <a:srgbClr val="FF0000"/>
                </a:solidFill>
              </a:rPr>
              <a:t>Eliminate tumors</a:t>
            </a:r>
          </a:p>
        </p:txBody>
      </p:sp>
    </p:spTree>
    <p:extLst>
      <p:ext uri="{BB962C8B-B14F-4D97-AF65-F5344CB8AC3E}">
        <p14:creationId xmlns:p14="http://schemas.microsoft.com/office/powerpoint/2010/main" val="3724648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114563"/>
            <a:ext cx="9603275" cy="1049235"/>
          </a:xfrm>
        </p:spPr>
        <p:txBody>
          <a:bodyPr/>
          <a:lstStyle/>
          <a:p>
            <a:r>
              <a:rPr lang="en-US" dirty="0"/>
              <a:t>Some interesting developments in cancer treatment using different therapies</a:t>
            </a:r>
          </a:p>
        </p:txBody>
      </p:sp>
      <p:sp>
        <p:nvSpPr>
          <p:cNvPr id="3" name="Content Placeholder 2"/>
          <p:cNvSpPr>
            <a:spLocks noGrp="1"/>
          </p:cNvSpPr>
          <p:nvPr>
            <p:ph idx="1"/>
          </p:nvPr>
        </p:nvSpPr>
        <p:spPr>
          <a:xfrm>
            <a:off x="6508865" y="1363304"/>
            <a:ext cx="5683135" cy="4937744"/>
          </a:xfrm>
        </p:spPr>
        <p:txBody>
          <a:bodyPr>
            <a:normAutofit fontScale="77500" lnSpcReduction="20000"/>
          </a:bodyPr>
          <a:lstStyle/>
          <a:p>
            <a:r>
              <a:rPr lang="en-US" sz="2900" dirty="0"/>
              <a:t>Hercules </a:t>
            </a:r>
            <a:r>
              <a:rPr lang="en-US" sz="2900" dirty="0" err="1"/>
              <a:t>Multilaser</a:t>
            </a:r>
            <a:r>
              <a:rPr lang="en-US" sz="2900" dirty="0"/>
              <a:t> Therapy</a:t>
            </a:r>
          </a:p>
          <a:p>
            <a:r>
              <a:rPr lang="en-US" sz="2900" dirty="0" err="1"/>
              <a:t>Curcumim</a:t>
            </a:r>
            <a:endParaRPr lang="en-US" sz="2900" dirty="0"/>
          </a:p>
          <a:p>
            <a:r>
              <a:rPr lang="en-US" sz="2900" dirty="0"/>
              <a:t>IPT</a:t>
            </a:r>
          </a:p>
          <a:p>
            <a:r>
              <a:rPr lang="en-US" sz="2900" dirty="0"/>
              <a:t>Mind/Body Spirit Meditation</a:t>
            </a:r>
          </a:p>
          <a:p>
            <a:r>
              <a:rPr lang="en-US" sz="2900" dirty="0"/>
              <a:t>Poly MVA</a:t>
            </a:r>
          </a:p>
          <a:p>
            <a:r>
              <a:rPr lang="en-US" sz="2900" dirty="0"/>
              <a:t>Healy</a:t>
            </a:r>
          </a:p>
          <a:p>
            <a:r>
              <a:rPr lang="en-US" sz="2900" dirty="0"/>
              <a:t>25+ IV Therapies</a:t>
            </a:r>
          </a:p>
          <a:p>
            <a:r>
              <a:rPr lang="en-US" sz="2900" dirty="0"/>
              <a:t>Frequency Therapy</a:t>
            </a:r>
          </a:p>
          <a:p>
            <a:r>
              <a:rPr lang="en-US" sz="2900" dirty="0"/>
              <a:t>Prescription &amp; Supplemental Therapy</a:t>
            </a:r>
          </a:p>
          <a:p>
            <a:r>
              <a:rPr lang="en-US" sz="2900" dirty="0"/>
              <a:t>Lymphatic Therapy</a:t>
            </a:r>
          </a:p>
          <a:p>
            <a:endParaRPr lang="en-US" dirty="0"/>
          </a:p>
        </p:txBody>
      </p:sp>
      <p:sp>
        <p:nvSpPr>
          <p:cNvPr id="4" name="Rectangle 3"/>
          <p:cNvSpPr/>
          <p:nvPr/>
        </p:nvSpPr>
        <p:spPr>
          <a:xfrm>
            <a:off x="-58190" y="5494405"/>
            <a:ext cx="6434051" cy="646331"/>
          </a:xfrm>
          <a:prstGeom prst="rect">
            <a:avLst/>
          </a:prstGeom>
        </p:spPr>
        <p:txBody>
          <a:bodyPr wrap="square">
            <a:spAutoFit/>
          </a:bodyPr>
          <a:lstStyle/>
          <a:p>
            <a:r>
              <a:rPr lang="en-US" sz="1200" dirty="0"/>
              <a:t>Taken from https://apply.brio-medical.com/treatments/?utm_source=google&amp;utm_medium=ppc&amp;utm_campaign=Quality-Campaign&amp;utm_term=natural_BwE</a:t>
            </a:r>
          </a:p>
        </p:txBody>
      </p:sp>
      <p:sp>
        <p:nvSpPr>
          <p:cNvPr id="5" name="Rectangle 4"/>
          <p:cNvSpPr/>
          <p:nvPr/>
        </p:nvSpPr>
        <p:spPr>
          <a:xfrm>
            <a:off x="1300309" y="3078080"/>
            <a:ext cx="184731" cy="369332"/>
          </a:xfrm>
          <a:prstGeom prst="rect">
            <a:avLst/>
          </a:prstGeom>
        </p:spPr>
        <p:txBody>
          <a:bodyPr wrap="none">
            <a:spAutoFit/>
          </a:bodyPr>
          <a:lstStyle/>
          <a:p>
            <a:endParaRPr lang="en-US" dirty="0"/>
          </a:p>
        </p:txBody>
      </p:sp>
      <p:sp>
        <p:nvSpPr>
          <p:cNvPr id="6" name="TextBox 5"/>
          <p:cNvSpPr txBox="1"/>
          <p:nvPr/>
        </p:nvSpPr>
        <p:spPr>
          <a:xfrm>
            <a:off x="1105593" y="2510444"/>
            <a:ext cx="5012574" cy="369332"/>
          </a:xfrm>
          <a:prstGeom prst="rect">
            <a:avLst/>
          </a:prstGeom>
          <a:noFill/>
        </p:spPr>
        <p:txBody>
          <a:bodyPr wrap="square" rtlCol="0">
            <a:spAutoFit/>
          </a:bodyPr>
          <a:lstStyle/>
          <a:p>
            <a:endParaRPr lang="en-US" dirty="0"/>
          </a:p>
        </p:txBody>
      </p:sp>
      <p:pic>
        <p:nvPicPr>
          <p:cNvPr id="8" name="Picture 7" descr="C:\Users\ypathak1.FOREST\AppData\Local\Microsoft\Windows\INetCache\Content.MSO\C2444341.tmp"/>
          <p:cNvPicPr/>
          <p:nvPr/>
        </p:nvPicPr>
        <p:blipFill>
          <a:blip r:embed="rId2">
            <a:extLst>
              <a:ext uri="{28A0092B-C50C-407E-A947-70E740481C1C}">
                <a14:useLocalDpi xmlns:a14="http://schemas.microsoft.com/office/drawing/2010/main" val="0"/>
              </a:ext>
            </a:extLst>
          </a:blip>
          <a:srcRect/>
          <a:stretch>
            <a:fillRect/>
          </a:stretch>
        </p:blipFill>
        <p:spPr bwMode="auto">
          <a:xfrm>
            <a:off x="146" y="1510145"/>
            <a:ext cx="3162932" cy="2408711"/>
          </a:xfrm>
          <a:prstGeom prst="rect">
            <a:avLst/>
          </a:prstGeom>
          <a:noFill/>
          <a:ln>
            <a:noFill/>
          </a:ln>
        </p:spPr>
      </p:pic>
      <p:pic>
        <p:nvPicPr>
          <p:cNvPr id="9" name="Picture 8" descr="Lymphatic Drainage Massage for Breast Lymphedema &amp; Swelling: How to  Complete a Lymphatic Massage - YouTube"/>
          <p:cNvPicPr/>
          <p:nvPr/>
        </p:nvPicPr>
        <p:blipFill>
          <a:blip r:embed="rId3">
            <a:extLst>
              <a:ext uri="{28A0092B-C50C-407E-A947-70E740481C1C}">
                <a14:useLocalDpi xmlns:a14="http://schemas.microsoft.com/office/drawing/2010/main" val="0"/>
              </a:ext>
            </a:extLst>
          </a:blip>
          <a:srcRect/>
          <a:stretch>
            <a:fillRect/>
          </a:stretch>
        </p:blipFill>
        <p:spPr bwMode="auto">
          <a:xfrm>
            <a:off x="3158835" y="2695110"/>
            <a:ext cx="3431715" cy="2721332"/>
          </a:xfrm>
          <a:prstGeom prst="rect">
            <a:avLst/>
          </a:prstGeom>
          <a:noFill/>
          <a:ln>
            <a:noFill/>
          </a:ln>
        </p:spPr>
      </p:pic>
      <p:sp>
        <p:nvSpPr>
          <p:cNvPr id="10" name="TextBox 9"/>
          <p:cNvSpPr txBox="1"/>
          <p:nvPr/>
        </p:nvSpPr>
        <p:spPr>
          <a:xfrm>
            <a:off x="167951" y="4118362"/>
            <a:ext cx="2304661" cy="369332"/>
          </a:xfrm>
          <a:prstGeom prst="rect">
            <a:avLst/>
          </a:prstGeom>
          <a:noFill/>
        </p:spPr>
        <p:txBody>
          <a:bodyPr wrap="square" rtlCol="0">
            <a:spAutoFit/>
          </a:bodyPr>
          <a:lstStyle/>
          <a:p>
            <a:r>
              <a:rPr lang="en-US"/>
              <a:t>Lymphatic Therapy</a:t>
            </a:r>
            <a:endParaRPr lang="en-US" dirty="0"/>
          </a:p>
        </p:txBody>
      </p:sp>
    </p:spTree>
    <p:extLst>
      <p:ext uri="{BB962C8B-B14F-4D97-AF65-F5344CB8AC3E}">
        <p14:creationId xmlns:p14="http://schemas.microsoft.com/office/powerpoint/2010/main" val="3529083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012" y="114562"/>
            <a:ext cx="9603275" cy="1049235"/>
          </a:xfrm>
        </p:spPr>
        <p:txBody>
          <a:bodyPr/>
          <a:lstStyle/>
          <a:p>
            <a:r>
              <a:rPr lang="en-US" dirty="0"/>
              <a:t>Some interesting developments in cancer treatment using different therapies</a:t>
            </a:r>
          </a:p>
        </p:txBody>
      </p:sp>
      <p:sp>
        <p:nvSpPr>
          <p:cNvPr id="3" name="Content Placeholder 2"/>
          <p:cNvSpPr>
            <a:spLocks noGrp="1"/>
          </p:cNvSpPr>
          <p:nvPr>
            <p:ph idx="1"/>
          </p:nvPr>
        </p:nvSpPr>
        <p:spPr>
          <a:xfrm>
            <a:off x="7132320" y="1321738"/>
            <a:ext cx="5059680" cy="4962683"/>
          </a:xfrm>
        </p:spPr>
        <p:txBody>
          <a:bodyPr>
            <a:normAutofit fontScale="70000" lnSpcReduction="20000"/>
          </a:bodyPr>
          <a:lstStyle/>
          <a:p>
            <a:r>
              <a:rPr lang="en-US" sz="3200" dirty="0"/>
              <a:t>Ultrasound Screen</a:t>
            </a:r>
          </a:p>
          <a:p>
            <a:r>
              <a:rPr lang="en-US" sz="3200" dirty="0"/>
              <a:t>Acupuncture</a:t>
            </a:r>
          </a:p>
          <a:p>
            <a:r>
              <a:rPr lang="en-US" sz="3200" dirty="0"/>
              <a:t>Massage Therapy</a:t>
            </a:r>
          </a:p>
          <a:p>
            <a:r>
              <a:rPr lang="en-US" sz="3200" dirty="0"/>
              <a:t>Cupping</a:t>
            </a:r>
          </a:p>
          <a:p>
            <a:r>
              <a:rPr lang="en-US" sz="3200" dirty="0"/>
              <a:t>Nebulizer</a:t>
            </a:r>
          </a:p>
          <a:p>
            <a:r>
              <a:rPr lang="en-US" sz="3200" dirty="0"/>
              <a:t>Curcumin</a:t>
            </a:r>
          </a:p>
          <a:p>
            <a:r>
              <a:rPr lang="en-US" sz="3200" dirty="0" err="1"/>
              <a:t>Prolotherapy</a:t>
            </a:r>
            <a:endParaRPr lang="en-US" sz="3200" dirty="0"/>
          </a:p>
          <a:p>
            <a:r>
              <a:rPr lang="en-US" sz="3200" dirty="0"/>
              <a:t>Laser Therapy</a:t>
            </a:r>
          </a:p>
          <a:p>
            <a:r>
              <a:rPr lang="en-US" sz="3200" dirty="0"/>
              <a:t>Nutrition Therapy</a:t>
            </a:r>
          </a:p>
          <a:p>
            <a:r>
              <a:rPr lang="en-US" sz="3200" dirty="0"/>
              <a:t>Labs</a:t>
            </a:r>
          </a:p>
          <a:p>
            <a:endParaRPr lang="en-US" dirty="0"/>
          </a:p>
        </p:txBody>
      </p:sp>
      <p:sp>
        <p:nvSpPr>
          <p:cNvPr id="4" name="TextBox 3"/>
          <p:cNvSpPr txBox="1"/>
          <p:nvPr/>
        </p:nvSpPr>
        <p:spPr>
          <a:xfrm>
            <a:off x="24212" y="5888364"/>
            <a:ext cx="12108874" cy="553998"/>
          </a:xfrm>
          <a:prstGeom prst="rect">
            <a:avLst/>
          </a:prstGeom>
          <a:noFill/>
        </p:spPr>
        <p:txBody>
          <a:bodyPr wrap="square" rtlCol="0">
            <a:spAutoFit/>
          </a:bodyPr>
          <a:lstStyle/>
          <a:p>
            <a:r>
              <a:rPr lang="en-US" sz="1200" dirty="0"/>
              <a:t>Taken from </a:t>
            </a:r>
            <a:r>
              <a:rPr lang="en-US" sz="1200" dirty="0">
                <a:hlinkClick r:id="rId2"/>
              </a:rPr>
              <a:t>https://apply.brio</a:t>
            </a:r>
            <a:r>
              <a:rPr lang="en-US" sz="1200" dirty="0"/>
              <a:t> medical.com/treatments/?utm_source=google&amp;utm_medium=ppc&amp;utm_campaign=Quality-Campaign&amp;utm_term=natural_BwE</a:t>
            </a:r>
          </a:p>
          <a:p>
            <a:endParaRPr lang="en-US" dirty="0"/>
          </a:p>
        </p:txBody>
      </p:sp>
      <p:pic>
        <p:nvPicPr>
          <p:cNvPr id="6" name="Picture 2" descr="Nutrition for cancer patients: How to fuel your body for the fight | CT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2" y="1058226"/>
            <a:ext cx="3760424" cy="2422092"/>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Oncology Mass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10" y="3480318"/>
            <a:ext cx="3872203" cy="24080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73227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943" y="266007"/>
            <a:ext cx="9603275" cy="1049235"/>
          </a:xfrm>
        </p:spPr>
        <p:txBody>
          <a:bodyPr>
            <a:normAutofit/>
          </a:bodyPr>
          <a:lstStyle/>
          <a:p>
            <a:r>
              <a:rPr lang="en-US" sz="2000" b="1" dirty="0"/>
              <a:t>Nano-Drug Delivery Systems Entrapping Natural Bioactive Compounds for Cancer: Recent Progress and Future Challenges</a:t>
            </a:r>
            <a:endParaRPr lang="en-US" sz="2000" dirty="0"/>
          </a:p>
        </p:txBody>
      </p:sp>
      <p:sp>
        <p:nvSpPr>
          <p:cNvPr id="3" name="Content Placeholder 2"/>
          <p:cNvSpPr>
            <a:spLocks noGrp="1"/>
          </p:cNvSpPr>
          <p:nvPr>
            <p:ph idx="1"/>
          </p:nvPr>
        </p:nvSpPr>
        <p:spPr>
          <a:xfrm>
            <a:off x="4516017" y="925732"/>
            <a:ext cx="7592008" cy="4802925"/>
          </a:xfrm>
        </p:spPr>
        <p:txBody>
          <a:bodyPr>
            <a:noAutofit/>
          </a:bodyPr>
          <a:lstStyle/>
          <a:p>
            <a:r>
              <a:rPr lang="en-US" sz="1400" dirty="0"/>
              <a:t>Traditional medicines hold a significant role in many healthcare systems around the world.</a:t>
            </a:r>
          </a:p>
          <a:p>
            <a:r>
              <a:rPr lang="en-US" sz="1400" dirty="0"/>
              <a:t>● According to a World Health Organization (WHO) assessment, conventional medicine meets and/or supplements the fundamental health needs of around 80% of the community in underdeveloped nations.</a:t>
            </a:r>
          </a:p>
          <a:p>
            <a:r>
              <a:rPr lang="en-US" sz="1400" dirty="0"/>
              <a:t>● Plant-derived anticancer medicines are highly sought after because they are effective inhibitors of cancer cells.</a:t>
            </a:r>
          </a:p>
          <a:p>
            <a:r>
              <a:rPr lang="en-US" sz="1400" dirty="0"/>
              <a:t>● Although the development of nano drugs is fraught with uncertainty, and the development of potent bioactive chemicals from natural origin is not a popular alternative today, improving the effectiveness of known natural bioactive substances using nanotechnology has become a typical aspect.</a:t>
            </a:r>
          </a:p>
          <a:p>
            <a:r>
              <a:rPr lang="en-US" sz="1400" dirty="0"/>
              <a:t>● Different drug delivery systems entrapping natural bioactive compounds for cancer treatment are summarized.</a:t>
            </a:r>
          </a:p>
          <a:p>
            <a:r>
              <a:rPr lang="en-US" sz="1400" dirty="0"/>
              <a:t>● Application of Nano drug-delivery systems for natural anticancer agents can improve bioavailability, </a:t>
            </a:r>
            <a:r>
              <a:rPr lang="en-US" sz="1400" dirty="0" err="1"/>
              <a:t>biodistribution</a:t>
            </a:r>
            <a:r>
              <a:rPr lang="en-US" sz="1400" dirty="0"/>
              <a:t>, therapeutic activity, drug </a:t>
            </a:r>
            <a:r>
              <a:rPr lang="en-US" sz="1400" dirty="0" err="1"/>
              <a:t>targetting</a:t>
            </a:r>
            <a:r>
              <a:rPr lang="en-US" sz="1400" dirty="0"/>
              <a:t>, and stability.</a:t>
            </a:r>
          </a:p>
          <a:p>
            <a:r>
              <a:rPr lang="en-US" sz="1400" dirty="0"/>
              <a:t>Taken from </a:t>
            </a:r>
            <a:r>
              <a:rPr lang="en-US" sz="1400" b="1" dirty="0"/>
              <a:t>Nano-Drug Delivery Systems Entrapping Natural Bioactive Compounds for Cancer: Recent Progress and Future Challenges- </a:t>
            </a:r>
            <a:r>
              <a:rPr lang="en-US" sz="1400" dirty="0"/>
              <a:t>Front. </a:t>
            </a:r>
            <a:r>
              <a:rPr lang="en-US" sz="1400" dirty="0" err="1"/>
              <a:t>Oncol</a:t>
            </a:r>
            <a:r>
              <a:rPr lang="en-US" sz="1400" dirty="0"/>
              <a:t>., 29 March 2022 | </a:t>
            </a:r>
          </a:p>
          <a:p>
            <a:r>
              <a:rPr lang="en-US" sz="1400" dirty="0">
                <a:hlinkClick r:id="rId2"/>
              </a:rPr>
              <a:t>https://doi.org/10.3389/fonc.2022.867655</a:t>
            </a:r>
            <a:endParaRPr lang="en-US" sz="1400" b="1" dirty="0"/>
          </a:p>
        </p:txBody>
      </p:sp>
      <p:pic>
        <p:nvPicPr>
          <p:cNvPr id="8194" name="Picture 2" descr="LSUHSC School of Medic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15241"/>
            <a:ext cx="4599992" cy="4758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7452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s://www.frontiersin.org/files/Articles/867655/fonc-12-867655-HTML-r1/image_m/fonc-12-867655-g00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1579" y="274320"/>
            <a:ext cx="9762290" cy="5802284"/>
          </a:xfrm>
          <a:prstGeom prst="rect">
            <a:avLst/>
          </a:prstGeom>
          <a:noFill/>
          <a:ln>
            <a:noFill/>
          </a:ln>
        </p:spPr>
      </p:pic>
    </p:spTree>
    <p:extLst>
      <p:ext uri="{BB962C8B-B14F-4D97-AF65-F5344CB8AC3E}">
        <p14:creationId xmlns:p14="http://schemas.microsoft.com/office/powerpoint/2010/main" val="4082481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1" y="106250"/>
            <a:ext cx="9603275" cy="658521"/>
          </a:xfrm>
        </p:spPr>
        <p:txBody>
          <a:bodyPr/>
          <a:lstStyle/>
          <a:p>
            <a:r>
              <a:rPr lang="en-US" dirty="0"/>
              <a:t>Nano drug delivery platforms</a:t>
            </a:r>
          </a:p>
        </p:txBody>
      </p:sp>
      <p:pic>
        <p:nvPicPr>
          <p:cNvPr id="5" name="Content Placeholder 4" descr="https://www.frontiersin.org/files/Articles/867655/fonc-12-867655-HTML-r1/image_m/fonc-12-867655-g00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2262" y="648393"/>
            <a:ext cx="11637818" cy="6134792"/>
          </a:xfrm>
          <a:prstGeom prst="rect">
            <a:avLst/>
          </a:prstGeom>
          <a:noFill/>
          <a:ln>
            <a:noFill/>
          </a:ln>
        </p:spPr>
      </p:pic>
    </p:spTree>
    <p:extLst>
      <p:ext uri="{BB962C8B-B14F-4D97-AF65-F5344CB8AC3E}">
        <p14:creationId xmlns:p14="http://schemas.microsoft.com/office/powerpoint/2010/main" val="3949466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012" y="147815"/>
            <a:ext cx="9603275" cy="550456"/>
          </a:xfrm>
        </p:spPr>
        <p:txBody>
          <a:bodyPr/>
          <a:lstStyle/>
          <a:p>
            <a:r>
              <a:rPr lang="en-US" dirty="0"/>
              <a:t>Recent patents on herbal drugs </a:t>
            </a:r>
          </a:p>
        </p:txBody>
      </p:sp>
      <p:graphicFrame>
        <p:nvGraphicFramePr>
          <p:cNvPr id="5" name="Table 4"/>
          <p:cNvGraphicFramePr>
            <a:graphicFrameLocks noGrp="1"/>
          </p:cNvGraphicFramePr>
          <p:nvPr>
            <p:extLst>
              <p:ext uri="{D42A27DB-BD31-4B8C-83A1-F6EECF244321}">
                <p14:modId xmlns:p14="http://schemas.microsoft.com/office/powerpoint/2010/main" val="1625516943"/>
              </p:ext>
            </p:extLst>
          </p:nvPr>
        </p:nvGraphicFramePr>
        <p:xfrm>
          <a:off x="0" y="698270"/>
          <a:ext cx="12192000" cy="5958522"/>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232584908"/>
                    </a:ext>
                  </a:extLst>
                </a:gridCol>
                <a:gridCol w="2438400">
                  <a:extLst>
                    <a:ext uri="{9D8B030D-6E8A-4147-A177-3AD203B41FA5}">
                      <a16:colId xmlns:a16="http://schemas.microsoft.com/office/drawing/2014/main" val="2941438619"/>
                    </a:ext>
                  </a:extLst>
                </a:gridCol>
                <a:gridCol w="2438400">
                  <a:extLst>
                    <a:ext uri="{9D8B030D-6E8A-4147-A177-3AD203B41FA5}">
                      <a16:colId xmlns:a16="http://schemas.microsoft.com/office/drawing/2014/main" val="1229928481"/>
                    </a:ext>
                  </a:extLst>
                </a:gridCol>
                <a:gridCol w="2438400">
                  <a:extLst>
                    <a:ext uri="{9D8B030D-6E8A-4147-A177-3AD203B41FA5}">
                      <a16:colId xmlns:a16="http://schemas.microsoft.com/office/drawing/2014/main" val="2681792619"/>
                    </a:ext>
                  </a:extLst>
                </a:gridCol>
                <a:gridCol w="2438400">
                  <a:extLst>
                    <a:ext uri="{9D8B030D-6E8A-4147-A177-3AD203B41FA5}">
                      <a16:colId xmlns:a16="http://schemas.microsoft.com/office/drawing/2014/main" val="1081523415"/>
                    </a:ext>
                  </a:extLst>
                </a:gridCol>
              </a:tblGrid>
              <a:tr h="981591">
                <a:tc>
                  <a:txBody>
                    <a:bodyPr/>
                    <a:lstStyle/>
                    <a:p>
                      <a:r>
                        <a:rPr lang="en-US" dirty="0"/>
                        <a:t>Patent Number </a:t>
                      </a:r>
                    </a:p>
                  </a:txBody>
                  <a:tcPr/>
                </a:tc>
                <a:tc>
                  <a:txBody>
                    <a:bodyPr/>
                    <a:lstStyle/>
                    <a:p>
                      <a:r>
                        <a:rPr lang="en-US" dirty="0"/>
                        <a:t>Title</a:t>
                      </a:r>
                    </a:p>
                  </a:txBody>
                  <a:tcPr/>
                </a:tc>
                <a:tc>
                  <a:txBody>
                    <a:bodyPr/>
                    <a:lstStyle/>
                    <a:p>
                      <a:r>
                        <a:rPr lang="en-US" dirty="0"/>
                        <a:t>Description of patent</a:t>
                      </a:r>
                    </a:p>
                  </a:txBody>
                  <a:tcPr/>
                </a:tc>
                <a:tc>
                  <a:txBody>
                    <a:bodyPr/>
                    <a:lstStyle/>
                    <a:p>
                      <a:r>
                        <a:rPr lang="en-US" dirty="0"/>
                        <a:t>Compound /herbal plant </a:t>
                      </a:r>
                    </a:p>
                  </a:txBody>
                  <a:tcPr/>
                </a:tc>
                <a:tc>
                  <a:txBody>
                    <a:bodyPr/>
                    <a:lstStyle/>
                    <a:p>
                      <a:r>
                        <a:rPr lang="en-US" dirty="0"/>
                        <a:t>Treatment of cancer </a:t>
                      </a:r>
                    </a:p>
                  </a:txBody>
                  <a:tcPr/>
                </a:tc>
                <a:extLst>
                  <a:ext uri="{0D108BD9-81ED-4DB2-BD59-A6C34878D82A}">
                    <a16:rowId xmlns:a16="http://schemas.microsoft.com/office/drawing/2014/main" val="1051023285"/>
                  </a:ext>
                </a:extLst>
              </a:tr>
              <a:tr h="980212">
                <a:tc>
                  <a:txBody>
                    <a:bodyPr/>
                    <a:lstStyle/>
                    <a:p>
                      <a:pPr marL="0" marR="0" indent="0" algn="l">
                        <a:lnSpc>
                          <a:spcPct val="107000"/>
                        </a:lnSpc>
                        <a:spcBef>
                          <a:spcPts val="0"/>
                        </a:spcBef>
                        <a:spcAft>
                          <a:spcPts val="3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IN202241000705</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889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Lung cancer treatment using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astragalus</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cisplatin and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vinorelbine</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nchor="ctr"/>
                </a:tc>
                <a:tc>
                  <a:txBody>
                    <a:bodyPr/>
                    <a:lstStyle/>
                    <a:p>
                      <a:pPr marL="0" marR="76835"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It describes the novel drug formulations of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astragalus</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cisplatin and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vinorelbine</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for treating lung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Astragalus, cisplatin and vinorelbine</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34925"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Lung cancer and non -small cell carcinoma [NSCLC]</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687892872"/>
                  </a:ext>
                </a:extLst>
              </a:tr>
              <a:tr h="964276">
                <a:tc>
                  <a:txBody>
                    <a:bodyPr/>
                    <a:lstStyle/>
                    <a:p>
                      <a:pPr marL="0" marR="0" indent="0" algn="l">
                        <a:lnSpc>
                          <a:spcPct val="107000"/>
                        </a:lnSpc>
                        <a:spcBef>
                          <a:spcPts val="0"/>
                        </a:spcBef>
                        <a:spcAft>
                          <a:spcPts val="25"/>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IN202111049427</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(2021)</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 novel herbal composition for anticancer activity</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47625"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This invention relates to the herbal composition for cancer treatment where cinnamon zeylanticum J.presl., is utilized</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Cinnamomum</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zeylanicum</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J.presl</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99695"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Used in different cancer treatments</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8809642"/>
                  </a:ext>
                </a:extLst>
              </a:tr>
              <a:tr h="981591">
                <a:tc>
                  <a:txBody>
                    <a:bodyPr/>
                    <a:lstStyle/>
                    <a:p>
                      <a:pPr marL="0" marR="0" indent="0" algn="l">
                        <a:lnSpc>
                          <a:spcPct val="107000"/>
                        </a:lnSpc>
                        <a:spcBef>
                          <a:spcPts val="0"/>
                        </a:spcBef>
                        <a:spcAft>
                          <a:spcPts val="3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IN202141046188</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(2021)</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Enhanced anticancer activity of quercetin-loaded TPGS (Tocopherol polyethylene glycol succinate) nanosuspension for drug imperious MCF-7(Michigan cancer foundation -7) human breast cancer cells</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9017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This study provides a novel insight into the mechanism of action of quercetin-induced apoptosis in human breast cancer cells</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Quercetin</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Human breast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9324692"/>
                  </a:ext>
                </a:extLst>
              </a:tr>
              <a:tr h="981591">
                <a:tc>
                  <a:txBody>
                    <a:bodyPr/>
                    <a:lstStyle/>
                    <a:p>
                      <a:pPr marL="0" marR="0" indent="0" algn="l">
                        <a:lnSpc>
                          <a:spcPct val="107000"/>
                        </a:lnSpc>
                        <a:spcBef>
                          <a:spcPts val="0"/>
                        </a:spcBef>
                        <a:spcAft>
                          <a:spcPts val="3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IN202021048696</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(2020)</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Cytotoxic herbal silver nanoparticles as a remedy for mammary carcinoma</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81915" indent="0" algn="l">
                        <a:lnSpc>
                          <a:spcPct val="111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present invention is herbal extract mediated silver nanoparticles acting as a cytotoxic agent to mammary carcinomatous cells by showing G2/M-phase cycle arrest</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Brassica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oleracea</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L.</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3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Mammary</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60960" indent="0" algn="l">
                        <a:lnSpc>
                          <a:spcPct val="111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carcinoma, cervical cancer,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hepatocarcinoma</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cell</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2270964674"/>
                  </a:ext>
                </a:extLst>
              </a:tr>
            </a:tbl>
          </a:graphicData>
        </a:graphic>
      </p:graphicFrame>
    </p:spTree>
    <p:extLst>
      <p:ext uri="{BB962C8B-B14F-4D97-AF65-F5344CB8AC3E}">
        <p14:creationId xmlns:p14="http://schemas.microsoft.com/office/powerpoint/2010/main" val="3282690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012" y="147815"/>
            <a:ext cx="9603275" cy="550456"/>
          </a:xfrm>
        </p:spPr>
        <p:txBody>
          <a:bodyPr/>
          <a:lstStyle/>
          <a:p>
            <a:r>
              <a:rPr lang="en-US" dirty="0"/>
              <a:t>Recent patents on herbal drugs </a:t>
            </a:r>
          </a:p>
        </p:txBody>
      </p:sp>
      <p:graphicFrame>
        <p:nvGraphicFramePr>
          <p:cNvPr id="5" name="Table 4"/>
          <p:cNvGraphicFramePr>
            <a:graphicFrameLocks noGrp="1"/>
          </p:cNvGraphicFramePr>
          <p:nvPr>
            <p:extLst>
              <p:ext uri="{D42A27DB-BD31-4B8C-83A1-F6EECF244321}">
                <p14:modId xmlns:p14="http://schemas.microsoft.com/office/powerpoint/2010/main" val="2434289323"/>
              </p:ext>
            </p:extLst>
          </p:nvPr>
        </p:nvGraphicFramePr>
        <p:xfrm>
          <a:off x="33250" y="698270"/>
          <a:ext cx="12158749" cy="5440530"/>
        </p:xfrm>
        <a:graphic>
          <a:graphicData uri="http://schemas.openxmlformats.org/drawingml/2006/table">
            <a:tbl>
              <a:tblPr firstRow="1" bandRow="1">
                <a:tableStyleId>{5C22544A-7EE6-4342-B048-85BDC9FD1C3A}</a:tableStyleId>
              </a:tblPr>
              <a:tblGrid>
                <a:gridCol w="2405149">
                  <a:extLst>
                    <a:ext uri="{9D8B030D-6E8A-4147-A177-3AD203B41FA5}">
                      <a16:colId xmlns:a16="http://schemas.microsoft.com/office/drawing/2014/main" val="2232584908"/>
                    </a:ext>
                  </a:extLst>
                </a:gridCol>
                <a:gridCol w="2438400">
                  <a:extLst>
                    <a:ext uri="{9D8B030D-6E8A-4147-A177-3AD203B41FA5}">
                      <a16:colId xmlns:a16="http://schemas.microsoft.com/office/drawing/2014/main" val="2941438619"/>
                    </a:ext>
                  </a:extLst>
                </a:gridCol>
                <a:gridCol w="2438400">
                  <a:extLst>
                    <a:ext uri="{9D8B030D-6E8A-4147-A177-3AD203B41FA5}">
                      <a16:colId xmlns:a16="http://schemas.microsoft.com/office/drawing/2014/main" val="1229928481"/>
                    </a:ext>
                  </a:extLst>
                </a:gridCol>
                <a:gridCol w="2438400">
                  <a:extLst>
                    <a:ext uri="{9D8B030D-6E8A-4147-A177-3AD203B41FA5}">
                      <a16:colId xmlns:a16="http://schemas.microsoft.com/office/drawing/2014/main" val="2681792619"/>
                    </a:ext>
                  </a:extLst>
                </a:gridCol>
                <a:gridCol w="2438400">
                  <a:extLst>
                    <a:ext uri="{9D8B030D-6E8A-4147-A177-3AD203B41FA5}">
                      <a16:colId xmlns:a16="http://schemas.microsoft.com/office/drawing/2014/main" val="1081523415"/>
                    </a:ext>
                  </a:extLst>
                </a:gridCol>
              </a:tblGrid>
              <a:tr h="981591">
                <a:tc>
                  <a:txBody>
                    <a:bodyPr/>
                    <a:lstStyle/>
                    <a:p>
                      <a:r>
                        <a:rPr lang="en-US" dirty="0"/>
                        <a:t>Patent Number </a:t>
                      </a:r>
                    </a:p>
                  </a:txBody>
                  <a:tcPr/>
                </a:tc>
                <a:tc>
                  <a:txBody>
                    <a:bodyPr/>
                    <a:lstStyle/>
                    <a:p>
                      <a:r>
                        <a:rPr lang="en-US" dirty="0"/>
                        <a:t>Title</a:t>
                      </a:r>
                    </a:p>
                  </a:txBody>
                  <a:tcPr/>
                </a:tc>
                <a:tc>
                  <a:txBody>
                    <a:bodyPr/>
                    <a:lstStyle/>
                    <a:p>
                      <a:r>
                        <a:rPr lang="en-US" dirty="0"/>
                        <a:t>Description of patent</a:t>
                      </a:r>
                    </a:p>
                  </a:txBody>
                  <a:tcPr/>
                </a:tc>
                <a:tc>
                  <a:txBody>
                    <a:bodyPr/>
                    <a:lstStyle/>
                    <a:p>
                      <a:r>
                        <a:rPr lang="en-US" dirty="0"/>
                        <a:t>Compound /herbal plant </a:t>
                      </a:r>
                    </a:p>
                  </a:txBody>
                  <a:tcPr/>
                </a:tc>
                <a:tc>
                  <a:txBody>
                    <a:bodyPr/>
                    <a:lstStyle/>
                    <a:p>
                      <a:r>
                        <a:rPr lang="en-US" dirty="0"/>
                        <a:t>Treatment of cancer </a:t>
                      </a:r>
                    </a:p>
                  </a:txBody>
                  <a:tcPr/>
                </a:tc>
                <a:extLst>
                  <a:ext uri="{0D108BD9-81ED-4DB2-BD59-A6C34878D82A}">
                    <a16:rowId xmlns:a16="http://schemas.microsoft.com/office/drawing/2014/main" val="1051023285"/>
                  </a:ext>
                </a:extLst>
              </a:tr>
              <a:tr h="1179717">
                <a:tc>
                  <a:txBody>
                    <a:bodyPr/>
                    <a:lstStyle/>
                    <a:p>
                      <a:pPr marL="0" marR="0" indent="0" algn="l">
                        <a:lnSpc>
                          <a:spcPct val="107000"/>
                        </a:lnSpc>
                        <a:spcBef>
                          <a:spcPts val="0"/>
                        </a:spcBef>
                        <a:spcAft>
                          <a:spcPts val="25"/>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US20170258929</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2286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method uses and combination composition in cancer treatment</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10000"/>
                        </a:lnSpc>
                        <a:spcBef>
                          <a:spcPts val="0"/>
                        </a:spcBef>
                        <a:spcAft>
                          <a:spcPts val="1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conjugate of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GnRH</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and curcumin give along or in combination with</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2’,2’-difluoro-2’-deoxycytidine in pancreatic cancer treatment</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 and its analog</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Pancreatic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687892872"/>
                  </a:ext>
                </a:extLst>
              </a:tr>
              <a:tr h="980902">
                <a:tc>
                  <a:txBody>
                    <a:bodyPr/>
                    <a:lstStyle/>
                    <a:p>
                      <a:pPr marL="0" marR="0" indent="0" algn="l">
                        <a:lnSpc>
                          <a:spcPct val="107000"/>
                        </a:lnSpc>
                        <a:spcBef>
                          <a:spcPts val="0"/>
                        </a:spcBef>
                        <a:spcAft>
                          <a:spcPts val="3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EP3144006</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combination of chemotherapeutic agent and curcumin analog used in the treatment of glioblastoma</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Liposomes containing curcumin eliminate the QT- prolongation to treat glioblastoma</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Glioblastoma</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8809642"/>
                  </a:ext>
                </a:extLst>
              </a:tr>
              <a:tr h="981591">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US20170035701</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Preparation method and uses of stabilized high drug load of nanocarrier</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81915"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Formation of the micellar core of active compound by encapsulating the active compound by nanocarrier of lipid shell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 reservatrol, honokiol, and magnolol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Brain cancer, liver cancer, and skin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9324692"/>
                  </a:ext>
                </a:extLst>
              </a:tr>
              <a:tr h="981591">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US20170035701</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Preparation method and uses of stabilized high drug load of nanocarrier</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81915"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Formation of the micellar core of active compound by encapsulating the active compound by nanocarrier of lipid shell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reservatrol</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honokiol</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and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magnolol</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Brain cancer, liver cancer, and skin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2270964674"/>
                  </a:ext>
                </a:extLst>
              </a:tr>
            </a:tbl>
          </a:graphicData>
        </a:graphic>
      </p:graphicFrame>
    </p:spTree>
    <p:extLst>
      <p:ext uri="{BB962C8B-B14F-4D97-AF65-F5344CB8AC3E}">
        <p14:creationId xmlns:p14="http://schemas.microsoft.com/office/powerpoint/2010/main" val="27161304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012" y="147815"/>
            <a:ext cx="9603275" cy="550456"/>
          </a:xfrm>
        </p:spPr>
        <p:txBody>
          <a:bodyPr/>
          <a:lstStyle/>
          <a:p>
            <a:r>
              <a:rPr lang="en-US" dirty="0"/>
              <a:t>Recent patents on herbal drugs </a:t>
            </a:r>
          </a:p>
        </p:txBody>
      </p:sp>
      <p:graphicFrame>
        <p:nvGraphicFramePr>
          <p:cNvPr id="5" name="Table 4"/>
          <p:cNvGraphicFramePr>
            <a:graphicFrameLocks noGrp="1"/>
          </p:cNvGraphicFramePr>
          <p:nvPr>
            <p:extLst>
              <p:ext uri="{D42A27DB-BD31-4B8C-83A1-F6EECF244321}">
                <p14:modId xmlns:p14="http://schemas.microsoft.com/office/powerpoint/2010/main" val="442172469"/>
              </p:ext>
            </p:extLst>
          </p:nvPr>
        </p:nvGraphicFramePr>
        <p:xfrm>
          <a:off x="33250" y="698270"/>
          <a:ext cx="12158749" cy="5681118"/>
        </p:xfrm>
        <a:graphic>
          <a:graphicData uri="http://schemas.openxmlformats.org/drawingml/2006/table">
            <a:tbl>
              <a:tblPr firstRow="1" bandRow="1">
                <a:tableStyleId>{5C22544A-7EE6-4342-B048-85BDC9FD1C3A}</a:tableStyleId>
              </a:tblPr>
              <a:tblGrid>
                <a:gridCol w="2405149">
                  <a:extLst>
                    <a:ext uri="{9D8B030D-6E8A-4147-A177-3AD203B41FA5}">
                      <a16:colId xmlns:a16="http://schemas.microsoft.com/office/drawing/2014/main" val="2232584908"/>
                    </a:ext>
                  </a:extLst>
                </a:gridCol>
                <a:gridCol w="2438400">
                  <a:extLst>
                    <a:ext uri="{9D8B030D-6E8A-4147-A177-3AD203B41FA5}">
                      <a16:colId xmlns:a16="http://schemas.microsoft.com/office/drawing/2014/main" val="2941438619"/>
                    </a:ext>
                  </a:extLst>
                </a:gridCol>
                <a:gridCol w="2438400">
                  <a:extLst>
                    <a:ext uri="{9D8B030D-6E8A-4147-A177-3AD203B41FA5}">
                      <a16:colId xmlns:a16="http://schemas.microsoft.com/office/drawing/2014/main" val="1229928481"/>
                    </a:ext>
                  </a:extLst>
                </a:gridCol>
                <a:gridCol w="2438400">
                  <a:extLst>
                    <a:ext uri="{9D8B030D-6E8A-4147-A177-3AD203B41FA5}">
                      <a16:colId xmlns:a16="http://schemas.microsoft.com/office/drawing/2014/main" val="2681792619"/>
                    </a:ext>
                  </a:extLst>
                </a:gridCol>
                <a:gridCol w="2438400">
                  <a:extLst>
                    <a:ext uri="{9D8B030D-6E8A-4147-A177-3AD203B41FA5}">
                      <a16:colId xmlns:a16="http://schemas.microsoft.com/office/drawing/2014/main" val="1081523415"/>
                    </a:ext>
                  </a:extLst>
                </a:gridCol>
              </a:tblGrid>
              <a:tr h="981591">
                <a:tc>
                  <a:txBody>
                    <a:bodyPr/>
                    <a:lstStyle/>
                    <a:p>
                      <a:r>
                        <a:rPr lang="en-US" dirty="0"/>
                        <a:t>Patent Number </a:t>
                      </a:r>
                    </a:p>
                  </a:txBody>
                  <a:tcPr/>
                </a:tc>
                <a:tc>
                  <a:txBody>
                    <a:bodyPr/>
                    <a:lstStyle/>
                    <a:p>
                      <a:r>
                        <a:rPr lang="en-US" dirty="0"/>
                        <a:t>Title</a:t>
                      </a:r>
                    </a:p>
                  </a:txBody>
                  <a:tcPr/>
                </a:tc>
                <a:tc>
                  <a:txBody>
                    <a:bodyPr/>
                    <a:lstStyle/>
                    <a:p>
                      <a:r>
                        <a:rPr lang="en-US" dirty="0"/>
                        <a:t>Description of patent</a:t>
                      </a:r>
                    </a:p>
                  </a:txBody>
                  <a:tcPr/>
                </a:tc>
                <a:tc>
                  <a:txBody>
                    <a:bodyPr/>
                    <a:lstStyle/>
                    <a:p>
                      <a:r>
                        <a:rPr lang="en-US" dirty="0"/>
                        <a:t>Compound /herbal plant </a:t>
                      </a:r>
                    </a:p>
                  </a:txBody>
                  <a:tcPr/>
                </a:tc>
                <a:tc>
                  <a:txBody>
                    <a:bodyPr/>
                    <a:lstStyle/>
                    <a:p>
                      <a:r>
                        <a:rPr lang="en-US" dirty="0"/>
                        <a:t>Treatment of cancer </a:t>
                      </a:r>
                    </a:p>
                  </a:txBody>
                  <a:tcPr/>
                </a:tc>
                <a:extLst>
                  <a:ext uri="{0D108BD9-81ED-4DB2-BD59-A6C34878D82A}">
                    <a16:rowId xmlns:a16="http://schemas.microsoft.com/office/drawing/2014/main" val="1051023285"/>
                  </a:ext>
                </a:extLst>
              </a:tr>
              <a:tr h="1179717">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US20170224636</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sophorolipid</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complex.</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32385" indent="0" algn="l">
                        <a:lnSpc>
                          <a:spcPct val="111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present invention relates to a curcumin acidic sophorolipid complex is enhances the bioavailability of curcumin and nano- encapsulated in</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acidic sophorolipid</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Specifically for breast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687892872"/>
                  </a:ext>
                </a:extLst>
              </a:tr>
              <a:tr h="980902">
                <a:tc>
                  <a:txBody>
                    <a:bodyPr/>
                    <a:lstStyle/>
                    <a:p>
                      <a:pPr marL="0" marR="0" indent="0" algn="l">
                        <a:lnSpc>
                          <a:spcPct val="107000"/>
                        </a:lnSpc>
                        <a:spcBef>
                          <a:spcPts val="0"/>
                        </a:spcBef>
                        <a:spcAft>
                          <a:spcPts val="3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EP3144006</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combination of chemotherapeutic agent and curcumin analog used in the treatment of glioblastoma</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Liposomes containing curcumin eliminate the QT- prolongation to treat glioblastoma</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Glioblastoma</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8809642"/>
                  </a:ext>
                </a:extLst>
              </a:tr>
              <a:tr h="981591">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US20170035701</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Preparation method and uses of stabilized high drug load of nanocarrier</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81915"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Formation of the micellar core of active compound by encapsulating the active compound by nanocarrier of lipid shell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 reservatrol, honokiol, and magnolol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Brain cancer, liver cancer, and skin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9324692"/>
                  </a:ext>
                </a:extLst>
              </a:tr>
              <a:tr h="981591">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US20160263221</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(2016)</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Information of pharmaceutical formulation of controlled drug targeted delivery system</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4191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It provides a container having at least one herbal drug and adapted to release herbal compounds inside the cancer cell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4699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Lung, breast, prostate, and colon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2270964674"/>
                  </a:ext>
                </a:extLst>
              </a:tr>
            </a:tbl>
          </a:graphicData>
        </a:graphic>
      </p:graphicFrame>
    </p:spTree>
    <p:extLst>
      <p:ext uri="{BB962C8B-B14F-4D97-AF65-F5344CB8AC3E}">
        <p14:creationId xmlns:p14="http://schemas.microsoft.com/office/powerpoint/2010/main" val="143631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172752"/>
            <a:ext cx="9603275" cy="1049235"/>
          </a:xfrm>
        </p:spPr>
        <p:txBody>
          <a:bodyPr/>
          <a:lstStyle/>
          <a:p>
            <a:r>
              <a:rPr lang="en-US" dirty="0"/>
              <a:t>Cancer survival rates are improving </a:t>
            </a:r>
          </a:p>
        </p:txBody>
      </p:sp>
      <p:sp>
        <p:nvSpPr>
          <p:cNvPr id="3" name="Content Placeholder 2"/>
          <p:cNvSpPr>
            <a:spLocks noGrp="1"/>
          </p:cNvSpPr>
          <p:nvPr>
            <p:ph idx="1"/>
          </p:nvPr>
        </p:nvSpPr>
        <p:spPr>
          <a:xfrm>
            <a:off x="6542115" y="1221987"/>
            <a:ext cx="5649884" cy="5272967"/>
          </a:xfrm>
        </p:spPr>
        <p:txBody>
          <a:bodyPr>
            <a:noAutofit/>
          </a:bodyPr>
          <a:lstStyle/>
          <a:p>
            <a:r>
              <a:rPr lang="en-US" sz="2800" dirty="0"/>
              <a:t>As cancer survival rates rise, so do the price tags of life-saving treatments. Monthly drugs costs may reach $100,000, causing many Americans to struggle with the physical and emotional effects of high out-of-pocket medical costs. Even worse, others are completely priced out of the hope for a cure.</a:t>
            </a:r>
          </a:p>
        </p:txBody>
      </p:sp>
      <p:pic>
        <p:nvPicPr>
          <p:cNvPr id="5" name="Picture 4" descr="Ovarian Cancer Stages, Survival Rate and Prognosis | OCRA"/>
          <p:cNvPicPr/>
          <p:nvPr/>
        </p:nvPicPr>
        <p:blipFill>
          <a:blip r:embed="rId2">
            <a:extLst>
              <a:ext uri="{28A0092B-C50C-407E-A947-70E740481C1C}">
                <a14:useLocalDpi xmlns:a14="http://schemas.microsoft.com/office/drawing/2010/main" val="0"/>
              </a:ext>
            </a:extLst>
          </a:blip>
          <a:srcRect/>
          <a:stretch>
            <a:fillRect/>
          </a:stretch>
        </p:blipFill>
        <p:spPr bwMode="auto">
          <a:xfrm>
            <a:off x="0" y="988348"/>
            <a:ext cx="6542115" cy="5138132"/>
          </a:xfrm>
          <a:prstGeom prst="rect">
            <a:avLst/>
          </a:prstGeom>
          <a:noFill/>
          <a:ln>
            <a:noFill/>
          </a:ln>
        </p:spPr>
      </p:pic>
    </p:spTree>
    <p:extLst>
      <p:ext uri="{BB962C8B-B14F-4D97-AF65-F5344CB8AC3E}">
        <p14:creationId xmlns:p14="http://schemas.microsoft.com/office/powerpoint/2010/main" val="13723751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012" y="147815"/>
            <a:ext cx="9603275" cy="550456"/>
          </a:xfrm>
        </p:spPr>
        <p:txBody>
          <a:bodyPr/>
          <a:lstStyle/>
          <a:p>
            <a:r>
              <a:rPr lang="en-US" dirty="0"/>
              <a:t>Recent patents on herbal drugs </a:t>
            </a:r>
          </a:p>
        </p:txBody>
      </p:sp>
      <p:graphicFrame>
        <p:nvGraphicFramePr>
          <p:cNvPr id="5" name="Table 4"/>
          <p:cNvGraphicFramePr>
            <a:graphicFrameLocks noGrp="1"/>
          </p:cNvGraphicFramePr>
          <p:nvPr>
            <p:extLst>
              <p:ext uri="{D42A27DB-BD31-4B8C-83A1-F6EECF244321}">
                <p14:modId xmlns:p14="http://schemas.microsoft.com/office/powerpoint/2010/main" val="556748899"/>
              </p:ext>
            </p:extLst>
          </p:nvPr>
        </p:nvGraphicFramePr>
        <p:xfrm>
          <a:off x="33250" y="698270"/>
          <a:ext cx="12158749" cy="6135783"/>
        </p:xfrm>
        <a:graphic>
          <a:graphicData uri="http://schemas.openxmlformats.org/drawingml/2006/table">
            <a:tbl>
              <a:tblPr firstRow="1" bandRow="1">
                <a:tableStyleId>{5C22544A-7EE6-4342-B048-85BDC9FD1C3A}</a:tableStyleId>
              </a:tblPr>
              <a:tblGrid>
                <a:gridCol w="2405149">
                  <a:extLst>
                    <a:ext uri="{9D8B030D-6E8A-4147-A177-3AD203B41FA5}">
                      <a16:colId xmlns:a16="http://schemas.microsoft.com/office/drawing/2014/main" val="2232584908"/>
                    </a:ext>
                  </a:extLst>
                </a:gridCol>
                <a:gridCol w="2438400">
                  <a:extLst>
                    <a:ext uri="{9D8B030D-6E8A-4147-A177-3AD203B41FA5}">
                      <a16:colId xmlns:a16="http://schemas.microsoft.com/office/drawing/2014/main" val="2941438619"/>
                    </a:ext>
                  </a:extLst>
                </a:gridCol>
                <a:gridCol w="2438400">
                  <a:extLst>
                    <a:ext uri="{9D8B030D-6E8A-4147-A177-3AD203B41FA5}">
                      <a16:colId xmlns:a16="http://schemas.microsoft.com/office/drawing/2014/main" val="1229928481"/>
                    </a:ext>
                  </a:extLst>
                </a:gridCol>
                <a:gridCol w="2438400">
                  <a:extLst>
                    <a:ext uri="{9D8B030D-6E8A-4147-A177-3AD203B41FA5}">
                      <a16:colId xmlns:a16="http://schemas.microsoft.com/office/drawing/2014/main" val="2681792619"/>
                    </a:ext>
                  </a:extLst>
                </a:gridCol>
                <a:gridCol w="2438400">
                  <a:extLst>
                    <a:ext uri="{9D8B030D-6E8A-4147-A177-3AD203B41FA5}">
                      <a16:colId xmlns:a16="http://schemas.microsoft.com/office/drawing/2014/main" val="1081523415"/>
                    </a:ext>
                  </a:extLst>
                </a:gridCol>
              </a:tblGrid>
              <a:tr h="798021">
                <a:tc>
                  <a:txBody>
                    <a:bodyPr/>
                    <a:lstStyle/>
                    <a:p>
                      <a:r>
                        <a:rPr lang="en-US" dirty="0"/>
                        <a:t>Patent Number </a:t>
                      </a:r>
                    </a:p>
                  </a:txBody>
                  <a:tcPr/>
                </a:tc>
                <a:tc>
                  <a:txBody>
                    <a:bodyPr/>
                    <a:lstStyle/>
                    <a:p>
                      <a:r>
                        <a:rPr lang="en-US" dirty="0"/>
                        <a:t>Title</a:t>
                      </a:r>
                    </a:p>
                  </a:txBody>
                  <a:tcPr/>
                </a:tc>
                <a:tc>
                  <a:txBody>
                    <a:bodyPr/>
                    <a:lstStyle/>
                    <a:p>
                      <a:r>
                        <a:rPr lang="en-US" dirty="0"/>
                        <a:t>Description of patent</a:t>
                      </a:r>
                    </a:p>
                  </a:txBody>
                  <a:tcPr/>
                </a:tc>
                <a:tc>
                  <a:txBody>
                    <a:bodyPr/>
                    <a:lstStyle/>
                    <a:p>
                      <a:r>
                        <a:rPr lang="en-US" dirty="0"/>
                        <a:t>Compound /herbal plant </a:t>
                      </a:r>
                    </a:p>
                  </a:txBody>
                  <a:tcPr/>
                </a:tc>
                <a:tc>
                  <a:txBody>
                    <a:bodyPr/>
                    <a:lstStyle/>
                    <a:p>
                      <a:r>
                        <a:rPr lang="en-US" dirty="0"/>
                        <a:t>Treatment of cancer </a:t>
                      </a:r>
                    </a:p>
                  </a:txBody>
                  <a:tcPr/>
                </a:tc>
                <a:extLst>
                  <a:ext uri="{0D108BD9-81ED-4DB2-BD59-A6C34878D82A}">
                    <a16:rowId xmlns:a16="http://schemas.microsoft.com/office/drawing/2014/main" val="1051023285"/>
                  </a:ext>
                </a:extLst>
              </a:tr>
              <a:tr h="1179717">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US20160287533</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(2016)</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59055"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Bioavailability enhancing curcumin composition, method, and uses</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The formulation which increasing the curcumin properties and treats the uncontrolled cellular growth in the human cell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It included at least one curcumin, resveratrol, catching derivative</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9779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Cervical cancer and precancerous cervical lesion</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687892872"/>
                  </a:ext>
                </a:extLst>
              </a:tr>
              <a:tr h="980902">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US20160287706</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(2016)</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8763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Left helical 3D cage-like structure of DNA drug carrier nanocage</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11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L-DNA (left helical structure of DNA) nanocage (3D cage) has high</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8890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efficiency of cellular delivery so it is very suitable to deliver an active herbal drug into the cell</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Genistein</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Various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8809642"/>
                  </a:ext>
                </a:extLst>
              </a:tr>
              <a:tr h="981591">
                <a:tc>
                  <a:txBody>
                    <a:bodyPr/>
                    <a:lstStyle/>
                    <a:p>
                      <a:pPr marL="0" marR="0" indent="0" algn="l">
                        <a:lnSpc>
                          <a:spcPct val="107000"/>
                        </a:lnSpc>
                        <a:spcBef>
                          <a:spcPts val="0"/>
                        </a:spcBef>
                        <a:spcAft>
                          <a:spcPts val="3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US20140369938</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(2016)</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Curcumin-coated magnetic nanoparticles for biomedical application</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4826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 and its derivatives are coated with ultra-small superparamagnetic nanoparticles of iron oxide directly without losing the therapeutic properties of curcumin</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Curcumin</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4826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Breast cancer, lung cancer, pancreatic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3189324692"/>
                  </a:ext>
                </a:extLst>
              </a:tr>
              <a:tr h="981591">
                <a:tc>
                  <a:txBody>
                    <a:bodyPr/>
                    <a:lstStyle/>
                    <a:p>
                      <a:pPr marL="0" marR="0" indent="0" algn="l">
                        <a:lnSpc>
                          <a:spcPct val="107000"/>
                        </a:lnSpc>
                        <a:spcBef>
                          <a:spcPts val="0"/>
                        </a:spcBef>
                        <a:spcAft>
                          <a:spcPts val="25"/>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US20150314006</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(2015)</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5842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Particulate drug delivery methods.</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64135"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It provides preparation of </a:t>
                      </a:r>
                      <a:r>
                        <a:rPr lang="en-US" sz="1400" dirty="0" err="1">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drugpolymer</a:t>
                      </a: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 or oligomer conjugate which is useful in in-vivo drug delivery for therapeutic application</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Genistein-like species which having one hydroxyl group and a thiol group</a:t>
                      </a:r>
                      <a:endParaRPr lang="en-US" sz="14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tc>
                  <a:txBody>
                    <a:bodyPr/>
                    <a:lstStyle/>
                    <a:p>
                      <a:pPr marL="0" marR="0" indent="0" algn="l">
                        <a:lnSpc>
                          <a:spcPct val="107000"/>
                        </a:lnSpc>
                        <a:spcBef>
                          <a:spcPts val="0"/>
                        </a:spcBef>
                        <a:spcAft>
                          <a:spcPts val="0"/>
                        </a:spcAft>
                      </a:pPr>
                      <a:r>
                        <a:rPr lang="en-US" sz="1400" dirty="0">
                          <a:solidFill>
                            <a:srgbClr val="181717"/>
                          </a:solidFill>
                          <a:effectLst/>
                          <a:latin typeface="Calibri" panose="020F0502020204030204" pitchFamily="34" charset="0"/>
                          <a:ea typeface="Calibri" panose="020F0502020204030204" pitchFamily="34" charset="0"/>
                          <a:cs typeface="Times New Roman" panose="02020603050405020304" pitchFamily="18" charset="0"/>
                        </a:rPr>
                        <a:t>Prostate cancer</a:t>
                      </a:r>
                      <a:endParaRPr lang="en-US" sz="14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635" marT="19050" marB="0"/>
                </a:tc>
                <a:extLst>
                  <a:ext uri="{0D108BD9-81ED-4DB2-BD59-A6C34878D82A}">
                    <a16:rowId xmlns:a16="http://schemas.microsoft.com/office/drawing/2014/main" val="2270964674"/>
                  </a:ext>
                </a:extLst>
              </a:tr>
            </a:tbl>
          </a:graphicData>
        </a:graphic>
      </p:graphicFrame>
    </p:spTree>
    <p:extLst>
      <p:ext uri="{BB962C8B-B14F-4D97-AF65-F5344CB8AC3E}">
        <p14:creationId xmlns:p14="http://schemas.microsoft.com/office/powerpoint/2010/main" val="2060044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57" y="214317"/>
            <a:ext cx="11995643" cy="650208"/>
          </a:xfrm>
        </p:spPr>
        <p:txBody>
          <a:bodyPr>
            <a:normAutofit fontScale="90000"/>
          </a:bodyPr>
          <a:lstStyle/>
          <a:p>
            <a:r>
              <a:rPr lang="en-US" dirty="0"/>
              <a:t>Nano based value care solutions for Oncology practices</a:t>
            </a:r>
          </a:p>
        </p:txBody>
      </p:sp>
      <p:sp>
        <p:nvSpPr>
          <p:cNvPr id="3" name="Content Placeholder 2"/>
          <p:cNvSpPr>
            <a:spLocks noGrp="1"/>
          </p:cNvSpPr>
          <p:nvPr>
            <p:ph idx="1"/>
          </p:nvPr>
        </p:nvSpPr>
        <p:spPr>
          <a:xfrm>
            <a:off x="4217437" y="789709"/>
            <a:ext cx="7974563" cy="5353395"/>
          </a:xfrm>
        </p:spPr>
        <p:txBody>
          <a:bodyPr>
            <a:normAutofit lnSpcReduction="10000"/>
          </a:bodyPr>
          <a:lstStyle/>
          <a:p>
            <a:r>
              <a:rPr lang="en-US" dirty="0"/>
              <a:t>Conventional cancer therapies are sometimes restricted due to their low specificity, which can result in significant side effects toxicity, and likely creation of MDR phenotype</a:t>
            </a:r>
          </a:p>
          <a:p>
            <a:pPr marL="0" indent="0">
              <a:buNone/>
            </a:pPr>
            <a:endParaRPr lang="en-US" dirty="0"/>
          </a:p>
          <a:p>
            <a:r>
              <a:rPr lang="en-US" dirty="0"/>
              <a:t>As a corollary, the necessity to precisely destroy cancer cells, overcome MDR, and boost the specificity of a medication using spatial, temporal, and dosage regulation of its release is driving the hunt for more effective anticancer therapy. The cost of cancer is very high beyond the reach of common person</a:t>
            </a:r>
          </a:p>
          <a:p>
            <a:r>
              <a:rPr lang="en-US" dirty="0"/>
              <a:t>Phytochemicals at lower doses initiate adaptive response but as one increases the dose it produces acute </a:t>
            </a:r>
            <a:r>
              <a:rPr lang="en-US" dirty="0" err="1"/>
              <a:t>autophagic</a:t>
            </a:r>
            <a:r>
              <a:rPr lang="en-US" dirty="0"/>
              <a:t> response and apoptosis. </a:t>
            </a:r>
          </a:p>
          <a:p>
            <a:r>
              <a:rPr lang="en-US" dirty="0"/>
              <a:t>There are several types of drug carriers available today, each with distinct and varied qualities that make them suitable for the treatment of cancers. </a:t>
            </a:r>
          </a:p>
        </p:txBody>
      </p:sp>
      <p:pic>
        <p:nvPicPr>
          <p:cNvPr id="5" name="Picture 4" descr="Cureus | Value-Based Care in the Worldwide Battle Against Cancer"/>
          <p:cNvPicPr/>
          <p:nvPr/>
        </p:nvPicPr>
        <p:blipFill>
          <a:blip r:embed="rId2">
            <a:extLst>
              <a:ext uri="{28A0092B-C50C-407E-A947-70E740481C1C}">
                <a14:useLocalDpi xmlns:a14="http://schemas.microsoft.com/office/drawing/2010/main" val="0"/>
              </a:ext>
            </a:extLst>
          </a:blip>
          <a:srcRect/>
          <a:stretch>
            <a:fillRect/>
          </a:stretch>
        </p:blipFill>
        <p:spPr bwMode="auto">
          <a:xfrm>
            <a:off x="0" y="970384"/>
            <a:ext cx="4217437" cy="5094514"/>
          </a:xfrm>
          <a:prstGeom prst="rect">
            <a:avLst/>
          </a:prstGeom>
          <a:noFill/>
          <a:ln>
            <a:noFill/>
          </a:ln>
        </p:spPr>
      </p:pic>
    </p:spTree>
    <p:extLst>
      <p:ext uri="{BB962C8B-B14F-4D97-AF65-F5344CB8AC3E}">
        <p14:creationId xmlns:p14="http://schemas.microsoft.com/office/powerpoint/2010/main" val="651185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57" y="214317"/>
            <a:ext cx="11995643" cy="650208"/>
          </a:xfrm>
        </p:spPr>
        <p:txBody>
          <a:bodyPr>
            <a:normAutofit fontScale="90000"/>
          </a:bodyPr>
          <a:lstStyle/>
          <a:p>
            <a:r>
              <a:rPr lang="en-US" dirty="0"/>
              <a:t>Nano based value care solutions for Oncology practices</a:t>
            </a:r>
          </a:p>
        </p:txBody>
      </p:sp>
      <p:sp>
        <p:nvSpPr>
          <p:cNvPr id="3" name="Content Placeholder 2"/>
          <p:cNvSpPr>
            <a:spLocks noGrp="1"/>
          </p:cNvSpPr>
          <p:nvPr>
            <p:ph idx="1"/>
          </p:nvPr>
        </p:nvSpPr>
        <p:spPr>
          <a:xfrm>
            <a:off x="5206482" y="864524"/>
            <a:ext cx="6985518" cy="5312341"/>
          </a:xfrm>
        </p:spPr>
        <p:txBody>
          <a:bodyPr>
            <a:normAutofit fontScale="85000" lnSpcReduction="10000"/>
          </a:bodyPr>
          <a:lstStyle/>
          <a:p>
            <a:r>
              <a:rPr lang="en-US" dirty="0"/>
              <a:t>The cost of cancer is very high beyond the reach of common person</a:t>
            </a:r>
          </a:p>
          <a:p>
            <a:r>
              <a:rPr lang="en-US" dirty="0"/>
              <a:t>Natural products are a key source for the development of innovative anti-cancer medicines that may be used both preventively and therapeutically. </a:t>
            </a:r>
          </a:p>
          <a:p>
            <a:r>
              <a:rPr lang="en-US" dirty="0"/>
              <a:t>These will be very cost effective and reduce the cost of cancer treatment </a:t>
            </a:r>
          </a:p>
          <a:p>
            <a:r>
              <a:rPr lang="en-US" dirty="0"/>
              <a:t>After appropriate studies, it is now possible to create multipurpose nano carriers that permit the slow and selective release of various drugs at specific tumor locations. </a:t>
            </a:r>
          </a:p>
          <a:p>
            <a:r>
              <a:rPr lang="en-US" dirty="0"/>
              <a:t>In vitro and preclinical research have shown that NPs transporting and delivering both chemotherapeutic drugs and natural ingredients are extremely efficient for both curative and </a:t>
            </a:r>
            <a:r>
              <a:rPr lang="en-US" dirty="0" err="1"/>
              <a:t>chemosensitizing</a:t>
            </a:r>
            <a:r>
              <a:rPr lang="en-US" dirty="0"/>
              <a:t> reasons. </a:t>
            </a:r>
          </a:p>
          <a:p>
            <a:r>
              <a:rPr lang="en-US" dirty="0"/>
              <a:t>The importance of herbal medicines may increase in the future via such a nano-drug delivery system. Further research is requisite to address the safety issues related to these systems.</a:t>
            </a:r>
          </a:p>
          <a:p>
            <a:endParaRPr lang="en-US" dirty="0"/>
          </a:p>
          <a:p>
            <a:endParaRPr lang="en-US" dirty="0"/>
          </a:p>
        </p:txBody>
      </p:sp>
      <p:pic>
        <p:nvPicPr>
          <p:cNvPr id="5" name="Picture 4" descr="JCM | Free Full-Text | Integrating Academic and Community Cancer Care and  Research through Multidisciplinary Oncology Pathways for Value-Based Care:  A Review and the City of Hope Experience | HTML"/>
          <p:cNvPicPr/>
          <p:nvPr/>
        </p:nvPicPr>
        <p:blipFill>
          <a:blip r:embed="rId2">
            <a:extLst>
              <a:ext uri="{28A0092B-C50C-407E-A947-70E740481C1C}">
                <a14:useLocalDpi xmlns:a14="http://schemas.microsoft.com/office/drawing/2010/main" val="0"/>
              </a:ext>
            </a:extLst>
          </a:blip>
          <a:srcRect/>
          <a:stretch>
            <a:fillRect/>
          </a:stretch>
        </p:blipFill>
        <p:spPr bwMode="auto">
          <a:xfrm>
            <a:off x="0" y="729291"/>
            <a:ext cx="5206482" cy="5447574"/>
          </a:xfrm>
          <a:prstGeom prst="rect">
            <a:avLst/>
          </a:prstGeom>
          <a:noFill/>
          <a:ln>
            <a:noFill/>
          </a:ln>
        </p:spPr>
      </p:pic>
    </p:spTree>
    <p:extLst>
      <p:ext uri="{BB962C8B-B14F-4D97-AF65-F5344CB8AC3E}">
        <p14:creationId xmlns:p14="http://schemas.microsoft.com/office/powerpoint/2010/main" val="2531833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38463"/>
          </a:xfrm>
        </p:spPr>
        <p:txBody>
          <a:bodyPr/>
          <a:lstStyle/>
          <a:p>
            <a:r>
              <a:rPr lang="en-US" dirty="0"/>
              <a:t>A lot to learn : A lot to be done </a:t>
            </a:r>
          </a:p>
        </p:txBody>
      </p:sp>
      <p:pic>
        <p:nvPicPr>
          <p:cNvPr id="6146" name="Picture 2" descr="Image result for clinical trials for cancer treatment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9673" y="1447137"/>
            <a:ext cx="9859617" cy="47298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199475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268" y="0"/>
            <a:ext cx="8915399" cy="1570716"/>
          </a:xfrm>
        </p:spPr>
        <p:txBody>
          <a:bodyPr>
            <a:normAutofit fontScale="90000"/>
          </a:bodyPr>
          <a:lstStyle/>
          <a:p>
            <a:r>
              <a:rPr lang="en-US" dirty="0"/>
              <a:t>USF: Taneja College of Pharmacy </a:t>
            </a:r>
          </a:p>
        </p:txBody>
      </p:sp>
      <p:sp>
        <p:nvSpPr>
          <p:cNvPr id="4" name="Rectangle 3"/>
          <p:cNvSpPr/>
          <p:nvPr/>
        </p:nvSpPr>
        <p:spPr>
          <a:xfrm>
            <a:off x="8171411" y="613798"/>
            <a:ext cx="3715790" cy="2299091"/>
          </a:xfrm>
          <a:prstGeom prst="rect">
            <a:avLst/>
          </a:prstGeom>
        </p:spPr>
        <p:txBody>
          <a:bodyPr wrap="square">
            <a:spAutoFit/>
          </a:bodyPr>
          <a:lstStyle/>
          <a:p>
            <a:pPr>
              <a:lnSpc>
                <a:spcPct val="105000"/>
              </a:lnSpc>
            </a:pPr>
            <a:r>
              <a:rPr lang="en-US" sz="2400" b="1" u="sng"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Yashwant V Pathak</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r>
              <a:rPr lang="en-US" sz="1200"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M Pharm, Executive MBA, MSCM, PhD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r>
              <a:rPr lang="en-US" sz="1200"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Professor  and Associate Dean for Faculty Affairs,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r>
              <a:rPr lang="en-US" sz="1200"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USF Health Taneja College of Pharmacy, University of South Florida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r>
              <a:rPr lang="en-US" sz="1200"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12901 Bruce B Downs Blvd, MDC 030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r>
              <a:rPr lang="en-US" sz="1200"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Tampa FL 33612, USA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r>
              <a:rPr lang="en-US" sz="1200"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Tel: 01-813-974-1026</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6747"/>
                </a:solidFill>
                <a:latin typeface="Calibri" panose="020F0502020204030204" pitchFamily="34" charset="0"/>
                <a:ea typeface="Times New Roman" panose="02020603050405020304" pitchFamily="18" charset="0"/>
                <a:cs typeface="Times New Roman" panose="02020603050405020304" pitchFamily="18" charset="0"/>
              </a:rPr>
              <a:t>E mail: </a:t>
            </a:r>
            <a:r>
              <a:rPr lang="en-US" sz="12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2"/>
              </a:rPr>
              <a:t>ypathak1@usf.edu</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p>
        </p:txBody>
      </p:sp>
      <p:sp>
        <p:nvSpPr>
          <p:cNvPr id="5" name="Subtitle 4"/>
          <p:cNvSpPr>
            <a:spLocks noGrp="1"/>
          </p:cNvSpPr>
          <p:nvPr>
            <p:ph type="subTitle" idx="1"/>
          </p:nvPr>
        </p:nvSpPr>
        <p:spPr>
          <a:xfrm>
            <a:off x="6287256" y="2651898"/>
            <a:ext cx="5674821" cy="2493818"/>
          </a:xfrm>
        </p:spPr>
        <p:txBody>
          <a:bodyPr>
            <a:noAutofit/>
          </a:bodyPr>
          <a:lstStyle/>
          <a:p>
            <a:r>
              <a:rPr lang="en-US" sz="1600" b="1" dirty="0">
                <a:solidFill>
                  <a:srgbClr val="FF0000"/>
                </a:solidFill>
              </a:rPr>
              <a:t>We offer </a:t>
            </a:r>
          </a:p>
          <a:p>
            <a:r>
              <a:rPr lang="en-US" sz="1600" b="1" dirty="0">
                <a:solidFill>
                  <a:srgbClr val="FF0000"/>
                </a:solidFill>
              </a:rPr>
              <a:t>Pharm D (4 years)</a:t>
            </a:r>
          </a:p>
          <a:p>
            <a:r>
              <a:rPr lang="en-US" sz="1600" b="1" dirty="0">
                <a:solidFill>
                  <a:srgbClr val="FF0000"/>
                </a:solidFill>
              </a:rPr>
              <a:t>Residency and Fellowships  in many different areas of specializations</a:t>
            </a:r>
          </a:p>
          <a:p>
            <a:r>
              <a:rPr lang="en-US" sz="1600" b="1" dirty="0">
                <a:solidFill>
                  <a:srgbClr val="FF0000"/>
                </a:solidFill>
              </a:rPr>
              <a:t>Masters in Pharmaceutical nanotechnology</a:t>
            </a:r>
          </a:p>
          <a:p>
            <a:r>
              <a:rPr lang="en-US" sz="1600" b="1" dirty="0">
                <a:solidFill>
                  <a:srgbClr val="FF0000"/>
                </a:solidFill>
              </a:rPr>
              <a:t>PhD in Nano Sciences/ Medical Sciences  </a:t>
            </a:r>
          </a:p>
          <a:p>
            <a:r>
              <a:rPr lang="en-US" sz="1600" b="1" dirty="0">
                <a:solidFill>
                  <a:srgbClr val="FF0000"/>
                </a:solidFill>
              </a:rPr>
              <a:t>(to be implemented by July 2021)</a:t>
            </a:r>
          </a:p>
        </p:txBody>
      </p:sp>
      <p:pic>
        <p:nvPicPr>
          <p:cNvPr id="6" name="Picture 5" descr="C:\Users\ypathak1.FOREST\AppData\Local\Microsoft\Windows\INetCache\Content.MSO\8E4AE363.tmp"/>
          <p:cNvPicPr/>
          <p:nvPr/>
        </p:nvPicPr>
        <p:blipFill>
          <a:blip r:embed="rId3">
            <a:extLst>
              <a:ext uri="{28A0092B-C50C-407E-A947-70E740481C1C}">
                <a14:useLocalDpi xmlns:a14="http://schemas.microsoft.com/office/drawing/2010/main" val="0"/>
              </a:ext>
            </a:extLst>
          </a:blip>
          <a:srcRect/>
          <a:stretch>
            <a:fillRect/>
          </a:stretch>
        </p:blipFill>
        <p:spPr bwMode="auto">
          <a:xfrm>
            <a:off x="464906" y="1570716"/>
            <a:ext cx="2857500" cy="1600200"/>
          </a:xfrm>
          <a:prstGeom prst="rect">
            <a:avLst/>
          </a:prstGeom>
          <a:noFill/>
          <a:ln>
            <a:noFill/>
          </a:ln>
        </p:spPr>
      </p:pic>
      <p:pic>
        <p:nvPicPr>
          <p:cNvPr id="7" name="Picture 6" descr="C:\Users\ypathak1.FOREST\AppData\Local\Microsoft\Windows\INetCache\Content.MSO\98705EFC.tmp"/>
          <p:cNvPicPr/>
          <p:nvPr/>
        </p:nvPicPr>
        <p:blipFill>
          <a:blip r:embed="rId4">
            <a:extLst>
              <a:ext uri="{28A0092B-C50C-407E-A947-70E740481C1C}">
                <a14:useLocalDpi xmlns:a14="http://schemas.microsoft.com/office/drawing/2010/main" val="0"/>
              </a:ext>
            </a:extLst>
          </a:blip>
          <a:srcRect/>
          <a:stretch>
            <a:fillRect/>
          </a:stretch>
        </p:blipFill>
        <p:spPr bwMode="auto">
          <a:xfrm>
            <a:off x="3357279" y="1570716"/>
            <a:ext cx="2619375" cy="1600200"/>
          </a:xfrm>
          <a:prstGeom prst="rect">
            <a:avLst/>
          </a:prstGeom>
          <a:noFill/>
          <a:ln>
            <a:noFill/>
          </a:ln>
        </p:spPr>
      </p:pic>
      <p:pic>
        <p:nvPicPr>
          <p:cNvPr id="8" name="Picture 7" descr="C:\Users\ypathak1.FOREST\AppData\Local\Microsoft\Windows\INetCache\Content.MSO\B2CF26D2.tmp"/>
          <p:cNvPicPr/>
          <p:nvPr/>
        </p:nvPicPr>
        <p:blipFill>
          <a:blip r:embed="rId5">
            <a:extLst>
              <a:ext uri="{28A0092B-C50C-407E-A947-70E740481C1C}">
                <a14:useLocalDpi xmlns:a14="http://schemas.microsoft.com/office/drawing/2010/main" val="0"/>
              </a:ext>
            </a:extLst>
          </a:blip>
          <a:srcRect/>
          <a:stretch>
            <a:fillRect/>
          </a:stretch>
        </p:blipFill>
        <p:spPr bwMode="auto">
          <a:xfrm>
            <a:off x="464906" y="3170916"/>
            <a:ext cx="2857500" cy="1714500"/>
          </a:xfrm>
          <a:prstGeom prst="rect">
            <a:avLst/>
          </a:prstGeom>
          <a:noFill/>
          <a:ln>
            <a:noFill/>
          </a:ln>
        </p:spPr>
      </p:pic>
      <p:pic>
        <p:nvPicPr>
          <p:cNvPr id="9" name="Picture 8" descr="C:\Users\ypathak1.FOREST\AppData\Local\Microsoft\Windows\INetCache\Content.MSO\917A3DC5.tmp"/>
          <p:cNvPicPr/>
          <p:nvPr/>
        </p:nvPicPr>
        <p:blipFill>
          <a:blip r:embed="rId6">
            <a:extLst>
              <a:ext uri="{28A0092B-C50C-407E-A947-70E740481C1C}">
                <a14:useLocalDpi xmlns:a14="http://schemas.microsoft.com/office/drawing/2010/main" val="0"/>
              </a:ext>
            </a:extLst>
          </a:blip>
          <a:srcRect/>
          <a:stretch>
            <a:fillRect/>
          </a:stretch>
        </p:blipFill>
        <p:spPr bwMode="auto">
          <a:xfrm>
            <a:off x="3357279" y="3190164"/>
            <a:ext cx="2619375" cy="1743075"/>
          </a:xfrm>
          <a:prstGeom prst="rect">
            <a:avLst/>
          </a:prstGeom>
          <a:noFill/>
          <a:ln>
            <a:noFill/>
          </a:ln>
        </p:spPr>
      </p:pic>
      <p:sp>
        <p:nvSpPr>
          <p:cNvPr id="10" name="TextBox 9"/>
          <p:cNvSpPr txBox="1"/>
          <p:nvPr/>
        </p:nvSpPr>
        <p:spPr>
          <a:xfrm>
            <a:off x="209268" y="5145716"/>
            <a:ext cx="5951913" cy="830997"/>
          </a:xfrm>
          <a:prstGeom prst="rect">
            <a:avLst/>
          </a:prstGeom>
          <a:noFill/>
        </p:spPr>
        <p:txBody>
          <a:bodyPr wrap="square" rtlCol="0">
            <a:spAutoFit/>
          </a:bodyPr>
          <a:lstStyle/>
          <a:p>
            <a:r>
              <a:rPr lang="en-US" sz="2400" dirty="0">
                <a:solidFill>
                  <a:srgbClr val="FF0000"/>
                </a:solidFill>
              </a:rPr>
              <a:t>Welcome to Beautiful Tampa, Florida House of Taneja College of Pharmacy  </a:t>
            </a:r>
          </a:p>
        </p:txBody>
      </p:sp>
    </p:spTree>
    <p:extLst>
      <p:ext uri="{BB962C8B-B14F-4D97-AF65-F5344CB8AC3E}">
        <p14:creationId xmlns:p14="http://schemas.microsoft.com/office/powerpoint/2010/main" val="13068426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266" y="111856"/>
            <a:ext cx="8911687" cy="640445"/>
          </a:xfrm>
        </p:spPr>
        <p:txBody>
          <a:bodyPr>
            <a:normAutofit/>
          </a:bodyPr>
          <a:lstStyle/>
          <a:p>
            <a:r>
              <a:rPr lang="en-US" dirty="0"/>
              <a:t>Areas of research </a:t>
            </a:r>
          </a:p>
        </p:txBody>
      </p:sp>
      <p:sp>
        <p:nvSpPr>
          <p:cNvPr id="3" name="Content Placeholder 2"/>
          <p:cNvSpPr>
            <a:spLocks noGrp="1"/>
          </p:cNvSpPr>
          <p:nvPr>
            <p:ph idx="1"/>
          </p:nvPr>
        </p:nvSpPr>
        <p:spPr>
          <a:xfrm>
            <a:off x="7242465" y="752301"/>
            <a:ext cx="4949535" cy="6105699"/>
          </a:xfrm>
        </p:spPr>
        <p:txBody>
          <a:bodyPr>
            <a:normAutofit fontScale="92500" lnSpcReduction="20000"/>
          </a:bodyPr>
          <a:lstStyle/>
          <a:p>
            <a:r>
              <a:rPr lang="en-US" dirty="0"/>
              <a:t>Nano particulate drug delivery systems</a:t>
            </a:r>
          </a:p>
          <a:p>
            <a:r>
              <a:rPr lang="en-US" dirty="0"/>
              <a:t>Impact of microgravity on Drug delivery systems (with PUCRS) </a:t>
            </a:r>
          </a:p>
          <a:p>
            <a:r>
              <a:rPr lang="en-US" dirty="0"/>
              <a:t>Applications of nanotechnology in various areas including Agriculture, herbal drugs and west water management </a:t>
            </a:r>
          </a:p>
          <a:p>
            <a:r>
              <a:rPr lang="en-US" dirty="0"/>
              <a:t>Course coordinator: Risk management and nanotechnology</a:t>
            </a:r>
          </a:p>
          <a:p>
            <a:r>
              <a:rPr lang="en-US" dirty="0"/>
              <a:t>Published over 250 research papers, reviews, chapters in books </a:t>
            </a:r>
          </a:p>
          <a:p>
            <a:r>
              <a:rPr lang="en-US" dirty="0"/>
              <a:t>Edited over 45 books in the field of nanotechnology, Nutraceuticals and Drug delivery systems and conflict management and cultural studies </a:t>
            </a:r>
          </a:p>
          <a:p>
            <a:r>
              <a:rPr lang="en-US" dirty="0"/>
              <a:t>Published by Elsevier, Springer, Taylor and Francis, CRC Press, John Wiley and sons, Inform healthcare, Dr </a:t>
            </a:r>
            <a:r>
              <a:rPr lang="en-US" dirty="0" err="1"/>
              <a:t>Gruyter</a:t>
            </a:r>
            <a:r>
              <a:rPr lang="en-US" dirty="0"/>
              <a:t> (Germany) </a:t>
            </a:r>
          </a:p>
        </p:txBody>
      </p:sp>
      <p:pic>
        <p:nvPicPr>
          <p:cNvPr id="5" name="Picture 4" descr="C:\Users\ypathak1.FOREST\AppData\Local\Microsoft\Windows\INetCache\Content.MSO\D20E6860.tmp"/>
          <p:cNvPicPr/>
          <p:nvPr/>
        </p:nvPicPr>
        <p:blipFill>
          <a:blip r:embed="rId2">
            <a:extLst>
              <a:ext uri="{28A0092B-C50C-407E-A947-70E740481C1C}">
                <a14:useLocalDpi xmlns:a14="http://schemas.microsoft.com/office/drawing/2010/main" val="0"/>
              </a:ext>
            </a:extLst>
          </a:blip>
          <a:srcRect/>
          <a:stretch>
            <a:fillRect/>
          </a:stretch>
        </p:blipFill>
        <p:spPr bwMode="auto">
          <a:xfrm>
            <a:off x="1839366" y="1052512"/>
            <a:ext cx="2686050" cy="1704975"/>
          </a:xfrm>
          <a:prstGeom prst="rect">
            <a:avLst/>
          </a:prstGeom>
          <a:noFill/>
          <a:ln>
            <a:noFill/>
          </a:ln>
        </p:spPr>
      </p:pic>
      <p:pic>
        <p:nvPicPr>
          <p:cNvPr id="6" name="Picture 5" descr="C:\Users\ypathak1.FOREST\AppData\Local\Microsoft\Windows\INetCache\Content.MSO\89A39FBD.tmp"/>
          <p:cNvPicPr/>
          <p:nvPr/>
        </p:nvPicPr>
        <p:blipFill>
          <a:blip r:embed="rId3">
            <a:extLst>
              <a:ext uri="{28A0092B-C50C-407E-A947-70E740481C1C}">
                <a14:useLocalDpi xmlns:a14="http://schemas.microsoft.com/office/drawing/2010/main" val="0"/>
              </a:ext>
            </a:extLst>
          </a:blip>
          <a:srcRect/>
          <a:stretch>
            <a:fillRect/>
          </a:stretch>
        </p:blipFill>
        <p:spPr bwMode="auto">
          <a:xfrm>
            <a:off x="4525416" y="1052512"/>
            <a:ext cx="2602750" cy="1600200"/>
          </a:xfrm>
          <a:prstGeom prst="rect">
            <a:avLst/>
          </a:prstGeom>
          <a:noFill/>
          <a:ln>
            <a:noFill/>
          </a:ln>
        </p:spPr>
      </p:pic>
      <p:pic>
        <p:nvPicPr>
          <p:cNvPr id="7" name="Picture 6" descr="USF medical school opens new chapter on innovation, growth in Tampa"/>
          <p:cNvPicPr/>
          <p:nvPr/>
        </p:nvPicPr>
        <p:blipFill>
          <a:blip r:embed="rId4">
            <a:extLst>
              <a:ext uri="{28A0092B-C50C-407E-A947-70E740481C1C}">
                <a14:useLocalDpi xmlns:a14="http://schemas.microsoft.com/office/drawing/2010/main" val="0"/>
              </a:ext>
            </a:extLst>
          </a:blip>
          <a:srcRect/>
          <a:stretch>
            <a:fillRect/>
          </a:stretch>
        </p:blipFill>
        <p:spPr bwMode="auto">
          <a:xfrm>
            <a:off x="1839366" y="2757487"/>
            <a:ext cx="2686051" cy="1743075"/>
          </a:xfrm>
          <a:prstGeom prst="rect">
            <a:avLst/>
          </a:prstGeom>
          <a:noFill/>
          <a:ln>
            <a:noFill/>
          </a:ln>
        </p:spPr>
      </p:pic>
      <p:pic>
        <p:nvPicPr>
          <p:cNvPr id="8" name="Picture 7" descr="American Campus' Tampa Communities Enter into Affiliation Agreement with  University of South Florida Department of Housing &amp; Residential Education |  Business Wire"/>
          <p:cNvPicPr/>
          <p:nvPr/>
        </p:nvPicPr>
        <p:blipFill>
          <a:blip r:embed="rId5">
            <a:extLst>
              <a:ext uri="{28A0092B-C50C-407E-A947-70E740481C1C}">
                <a14:useLocalDpi xmlns:a14="http://schemas.microsoft.com/office/drawing/2010/main" val="0"/>
              </a:ext>
            </a:extLst>
          </a:blip>
          <a:srcRect/>
          <a:stretch>
            <a:fillRect/>
          </a:stretch>
        </p:blipFill>
        <p:spPr bwMode="auto">
          <a:xfrm>
            <a:off x="4525416" y="2757486"/>
            <a:ext cx="2602751" cy="1743075"/>
          </a:xfrm>
          <a:prstGeom prst="rect">
            <a:avLst/>
          </a:prstGeom>
          <a:noFill/>
          <a:ln>
            <a:noFill/>
          </a:ln>
        </p:spPr>
      </p:pic>
      <p:pic>
        <p:nvPicPr>
          <p:cNvPr id="9" name="Picture 8" descr="C:\Users\ypathak1.FOREST\AppData\Local\Microsoft\Windows\INetCache\Content.MSO\43743ECF.tmp"/>
          <p:cNvPicPr/>
          <p:nvPr/>
        </p:nvPicPr>
        <p:blipFill>
          <a:blip r:embed="rId6">
            <a:extLst>
              <a:ext uri="{28A0092B-C50C-407E-A947-70E740481C1C}">
                <a14:useLocalDpi xmlns:a14="http://schemas.microsoft.com/office/drawing/2010/main" val="0"/>
              </a:ext>
            </a:extLst>
          </a:blip>
          <a:srcRect/>
          <a:stretch>
            <a:fillRect/>
          </a:stretch>
        </p:blipFill>
        <p:spPr bwMode="auto">
          <a:xfrm>
            <a:off x="1762296" y="4500559"/>
            <a:ext cx="1604356" cy="2190752"/>
          </a:xfrm>
          <a:prstGeom prst="rect">
            <a:avLst/>
          </a:prstGeom>
          <a:noFill/>
          <a:ln>
            <a:noFill/>
          </a:ln>
        </p:spPr>
      </p:pic>
      <p:sp>
        <p:nvSpPr>
          <p:cNvPr id="10" name="TextBox 9"/>
          <p:cNvSpPr txBox="1"/>
          <p:nvPr/>
        </p:nvSpPr>
        <p:spPr>
          <a:xfrm>
            <a:off x="5193375" y="4605335"/>
            <a:ext cx="2049090" cy="1754326"/>
          </a:xfrm>
          <a:prstGeom prst="rect">
            <a:avLst/>
          </a:prstGeom>
          <a:noFill/>
        </p:spPr>
        <p:txBody>
          <a:bodyPr wrap="square" rtlCol="0">
            <a:spAutoFit/>
          </a:bodyPr>
          <a:lstStyle/>
          <a:p>
            <a:r>
              <a:rPr lang="en-US" b="1" dirty="0">
                <a:solidFill>
                  <a:srgbClr val="FF0000"/>
                </a:solidFill>
              </a:rPr>
              <a:t>Two volume book edited with PUCRS faculty Prof Marlise Araujo dos Santos </a:t>
            </a:r>
          </a:p>
        </p:txBody>
      </p:sp>
      <p:pic>
        <p:nvPicPr>
          <p:cNvPr id="11" name="Picture 10"/>
          <p:cNvPicPr/>
          <p:nvPr/>
        </p:nvPicPr>
        <p:blipFill>
          <a:blip r:embed="rId7"/>
          <a:stretch>
            <a:fillRect/>
          </a:stretch>
        </p:blipFill>
        <p:spPr>
          <a:xfrm>
            <a:off x="3366652" y="4500559"/>
            <a:ext cx="1712425" cy="2190751"/>
          </a:xfrm>
          <a:prstGeom prst="rect">
            <a:avLst/>
          </a:prstGeom>
        </p:spPr>
      </p:pic>
    </p:spTree>
    <p:extLst>
      <p:ext uri="{BB962C8B-B14F-4D97-AF65-F5344CB8AC3E}">
        <p14:creationId xmlns:p14="http://schemas.microsoft.com/office/powerpoint/2010/main" val="2597286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 y="212726"/>
            <a:ext cx="10515600" cy="424584"/>
          </a:xfrm>
        </p:spPr>
        <p:txBody>
          <a:bodyPr>
            <a:normAutofit fontScale="90000"/>
          </a:bodyPr>
          <a:lstStyle/>
          <a:p>
            <a:r>
              <a:rPr lang="en-US" dirty="0"/>
              <a:t>Books in Nano Sciences</a:t>
            </a:r>
          </a:p>
        </p:txBody>
      </p:sp>
      <p:pic>
        <p:nvPicPr>
          <p:cNvPr id="4" name="Picture 3"/>
          <p:cNvPicPr/>
          <p:nvPr/>
        </p:nvPicPr>
        <p:blipFill>
          <a:blip r:embed="rId2"/>
          <a:stretch>
            <a:fillRect/>
          </a:stretch>
        </p:blipFill>
        <p:spPr>
          <a:xfrm>
            <a:off x="52070" y="964276"/>
            <a:ext cx="1572260" cy="2160905"/>
          </a:xfrm>
          <a:prstGeom prst="rect">
            <a:avLst/>
          </a:prstGeom>
        </p:spPr>
      </p:pic>
      <p:pic>
        <p:nvPicPr>
          <p:cNvPr id="5" name="Content Placeholder 4"/>
          <p:cNvPicPr>
            <a:picLocks noGrp="1"/>
          </p:cNvPicPr>
          <p:nvPr>
            <p:ph idx="1"/>
          </p:nvPr>
        </p:nvPicPr>
        <p:blipFill>
          <a:blip r:embed="rId3"/>
          <a:stretch>
            <a:fillRect/>
          </a:stretch>
        </p:blipFill>
        <p:spPr>
          <a:xfrm>
            <a:off x="1869137" y="964275"/>
            <a:ext cx="1495166" cy="2160905"/>
          </a:xfrm>
          <a:prstGeom prst="rect">
            <a:avLst/>
          </a:prstGeom>
        </p:spPr>
      </p:pic>
      <p:pic>
        <p:nvPicPr>
          <p:cNvPr id="6" name="Picture 5"/>
          <p:cNvPicPr/>
          <p:nvPr/>
        </p:nvPicPr>
        <p:blipFill>
          <a:blip r:embed="rId4"/>
          <a:stretch>
            <a:fillRect/>
          </a:stretch>
        </p:blipFill>
        <p:spPr>
          <a:xfrm>
            <a:off x="3525550" y="964275"/>
            <a:ext cx="1540076" cy="2160905"/>
          </a:xfrm>
          <a:prstGeom prst="rect">
            <a:avLst/>
          </a:prstGeom>
        </p:spPr>
      </p:pic>
      <p:pic>
        <p:nvPicPr>
          <p:cNvPr id="7" name="Picture 6"/>
          <p:cNvPicPr/>
          <p:nvPr/>
        </p:nvPicPr>
        <p:blipFill>
          <a:blip r:embed="rId5"/>
          <a:stretch>
            <a:fillRect/>
          </a:stretch>
        </p:blipFill>
        <p:spPr>
          <a:xfrm>
            <a:off x="6828906" y="954750"/>
            <a:ext cx="2303780" cy="2160905"/>
          </a:xfrm>
          <a:prstGeom prst="rect">
            <a:avLst/>
          </a:prstGeom>
        </p:spPr>
      </p:pic>
      <p:pic>
        <p:nvPicPr>
          <p:cNvPr id="8" name="Picture 7"/>
          <p:cNvPicPr/>
          <p:nvPr/>
        </p:nvPicPr>
        <p:blipFill>
          <a:blip r:embed="rId6"/>
          <a:stretch>
            <a:fillRect/>
          </a:stretch>
        </p:blipFill>
        <p:spPr>
          <a:xfrm>
            <a:off x="8896018" y="973800"/>
            <a:ext cx="1676400" cy="2151380"/>
          </a:xfrm>
          <a:prstGeom prst="rect">
            <a:avLst/>
          </a:prstGeom>
        </p:spPr>
      </p:pic>
      <p:pic>
        <p:nvPicPr>
          <p:cNvPr id="9" name="Picture 8"/>
          <p:cNvPicPr/>
          <p:nvPr/>
        </p:nvPicPr>
        <p:blipFill>
          <a:blip r:embed="rId7"/>
          <a:stretch>
            <a:fillRect/>
          </a:stretch>
        </p:blipFill>
        <p:spPr>
          <a:xfrm>
            <a:off x="10597341" y="964275"/>
            <a:ext cx="1594659" cy="2160905"/>
          </a:xfrm>
          <a:prstGeom prst="rect">
            <a:avLst/>
          </a:prstGeom>
        </p:spPr>
      </p:pic>
      <p:pic>
        <p:nvPicPr>
          <p:cNvPr id="10" name="Picture 9" descr="Nanotechnology Therapeutic, Nutraceutical, and Cosmetic Advances book cover"/>
          <p:cNvPicPr/>
          <p:nvPr/>
        </p:nvPicPr>
        <p:blipFill>
          <a:blip r:embed="rId8">
            <a:extLst>
              <a:ext uri="{28A0092B-C50C-407E-A947-70E740481C1C}">
                <a14:useLocalDpi xmlns:a14="http://schemas.microsoft.com/office/drawing/2010/main" val="0"/>
              </a:ext>
            </a:extLst>
          </a:blip>
          <a:srcRect/>
          <a:stretch>
            <a:fillRect/>
          </a:stretch>
        </p:blipFill>
        <p:spPr bwMode="auto">
          <a:xfrm>
            <a:off x="5177429" y="964275"/>
            <a:ext cx="1955309" cy="2160905"/>
          </a:xfrm>
          <a:prstGeom prst="rect">
            <a:avLst/>
          </a:prstGeom>
          <a:noFill/>
          <a:ln>
            <a:noFill/>
          </a:ln>
        </p:spPr>
      </p:pic>
      <p:pic>
        <p:nvPicPr>
          <p:cNvPr id="11" name="Picture 10"/>
          <p:cNvPicPr/>
          <p:nvPr/>
        </p:nvPicPr>
        <p:blipFill>
          <a:blip r:embed="rId9"/>
          <a:stretch>
            <a:fillRect/>
          </a:stretch>
        </p:blipFill>
        <p:spPr>
          <a:xfrm>
            <a:off x="52070" y="3201698"/>
            <a:ext cx="1572260" cy="2434331"/>
          </a:xfrm>
          <a:prstGeom prst="rect">
            <a:avLst/>
          </a:prstGeom>
        </p:spPr>
      </p:pic>
      <p:pic>
        <p:nvPicPr>
          <p:cNvPr id="12" name="Picture 11" descr="https://images-na.ssl-images-amazon.com/images/I/41ladwzc6eL._SX330_BO1,204,203,200_.jpg"/>
          <p:cNvPicPr/>
          <p:nvPr/>
        </p:nvPicPr>
        <p:blipFill>
          <a:blip r:embed="rId10">
            <a:extLst>
              <a:ext uri="{28A0092B-C50C-407E-A947-70E740481C1C}">
                <a14:useLocalDpi xmlns:a14="http://schemas.microsoft.com/office/drawing/2010/main" val="0"/>
              </a:ext>
            </a:extLst>
          </a:blip>
          <a:srcRect/>
          <a:stretch>
            <a:fillRect/>
          </a:stretch>
        </p:blipFill>
        <p:spPr bwMode="auto">
          <a:xfrm>
            <a:off x="1741870" y="3201697"/>
            <a:ext cx="1648503" cy="2434331"/>
          </a:xfrm>
          <a:prstGeom prst="rect">
            <a:avLst/>
          </a:prstGeom>
          <a:noFill/>
          <a:ln>
            <a:noFill/>
          </a:ln>
        </p:spPr>
      </p:pic>
      <p:pic>
        <p:nvPicPr>
          <p:cNvPr id="13" name="Picture 12" descr="https://images-na.ssl-images-amazon.com/images/I/41Yn5YUGWvL._SX350_BO1,204,203,200_.jpg"/>
          <p:cNvPicPr/>
          <p:nvPr/>
        </p:nvPicPr>
        <p:blipFill>
          <a:blip r:embed="rId11">
            <a:extLst>
              <a:ext uri="{28A0092B-C50C-407E-A947-70E740481C1C}">
                <a14:useLocalDpi xmlns:a14="http://schemas.microsoft.com/office/drawing/2010/main" val="0"/>
              </a:ext>
            </a:extLst>
          </a:blip>
          <a:srcRect/>
          <a:stretch>
            <a:fillRect/>
          </a:stretch>
        </p:blipFill>
        <p:spPr bwMode="auto">
          <a:xfrm>
            <a:off x="3597838" y="3201698"/>
            <a:ext cx="1838686" cy="2434331"/>
          </a:xfrm>
          <a:prstGeom prst="rect">
            <a:avLst/>
          </a:prstGeom>
          <a:noFill/>
          <a:ln>
            <a:noFill/>
          </a:ln>
        </p:spPr>
      </p:pic>
      <p:pic>
        <p:nvPicPr>
          <p:cNvPr id="14" name="Picture 13" descr="https://images-na.ssl-images-amazon.com/images/I/41iTG1SytFL._SX330_BO1,204,203,200_.jpg"/>
          <p:cNvPicPr/>
          <p:nvPr/>
        </p:nvPicPr>
        <p:blipFill>
          <a:blip r:embed="rId12">
            <a:extLst>
              <a:ext uri="{28A0092B-C50C-407E-A947-70E740481C1C}">
                <a14:useLocalDpi xmlns:a14="http://schemas.microsoft.com/office/drawing/2010/main" val="0"/>
              </a:ext>
            </a:extLst>
          </a:blip>
          <a:srcRect/>
          <a:stretch>
            <a:fillRect/>
          </a:stretch>
        </p:blipFill>
        <p:spPr bwMode="auto">
          <a:xfrm>
            <a:off x="5758672" y="3201698"/>
            <a:ext cx="1975642" cy="2434331"/>
          </a:xfrm>
          <a:prstGeom prst="rect">
            <a:avLst/>
          </a:prstGeom>
          <a:noFill/>
          <a:ln>
            <a:noFill/>
          </a:ln>
        </p:spPr>
      </p:pic>
      <p:sp>
        <p:nvSpPr>
          <p:cNvPr id="15" name="TextBox 14"/>
          <p:cNvSpPr txBox="1"/>
          <p:nvPr/>
        </p:nvSpPr>
        <p:spPr>
          <a:xfrm>
            <a:off x="2921534" y="5544069"/>
            <a:ext cx="5059262" cy="1477328"/>
          </a:xfrm>
          <a:prstGeom prst="rect">
            <a:avLst/>
          </a:prstGeom>
          <a:noFill/>
        </p:spPr>
        <p:txBody>
          <a:bodyPr wrap="square" rtlCol="0">
            <a:spAutoFit/>
          </a:bodyPr>
          <a:lstStyle/>
          <a:p>
            <a:r>
              <a:rPr lang="en-US" dirty="0"/>
              <a:t>Forthcoming books: </a:t>
            </a:r>
          </a:p>
          <a:p>
            <a:endParaRPr lang="en-US" dirty="0"/>
          </a:p>
          <a:p>
            <a:endParaRPr lang="en-US" dirty="0"/>
          </a:p>
          <a:p>
            <a:r>
              <a:rPr lang="en-US" dirty="0"/>
              <a:t>Nano carriers for nasal drug delivery systems (2022) </a:t>
            </a:r>
          </a:p>
          <a:p>
            <a:endParaRPr lang="en-US" dirty="0"/>
          </a:p>
        </p:txBody>
      </p:sp>
      <p:pic>
        <p:nvPicPr>
          <p:cNvPr id="16" name="Picture 15"/>
          <p:cNvPicPr/>
          <p:nvPr/>
        </p:nvPicPr>
        <p:blipFill>
          <a:blip r:embed="rId13"/>
          <a:stretch>
            <a:fillRect/>
          </a:stretch>
        </p:blipFill>
        <p:spPr>
          <a:xfrm>
            <a:off x="7941779" y="3201698"/>
            <a:ext cx="1908477" cy="2434331"/>
          </a:xfrm>
          <a:prstGeom prst="rect">
            <a:avLst/>
          </a:prstGeom>
        </p:spPr>
      </p:pic>
      <p:pic>
        <p:nvPicPr>
          <p:cNvPr id="17" name="Picture 16"/>
          <p:cNvPicPr/>
          <p:nvPr/>
        </p:nvPicPr>
        <p:blipFill>
          <a:blip r:embed="rId14"/>
          <a:stretch>
            <a:fillRect/>
          </a:stretch>
        </p:blipFill>
        <p:spPr>
          <a:xfrm>
            <a:off x="10057721" y="3201698"/>
            <a:ext cx="2035218" cy="2434331"/>
          </a:xfrm>
          <a:prstGeom prst="rect">
            <a:avLst/>
          </a:prstGeom>
        </p:spPr>
      </p:pic>
    </p:spTree>
    <p:extLst>
      <p:ext uri="{BB962C8B-B14F-4D97-AF65-F5344CB8AC3E}">
        <p14:creationId xmlns:p14="http://schemas.microsoft.com/office/powerpoint/2010/main" val="3709355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5" y="148995"/>
            <a:ext cx="10515600" cy="441210"/>
          </a:xfrm>
        </p:spPr>
        <p:txBody>
          <a:bodyPr>
            <a:normAutofit fontScale="90000"/>
          </a:bodyPr>
          <a:lstStyle/>
          <a:p>
            <a:r>
              <a:rPr lang="en-US" dirty="0"/>
              <a:t>Books in Drug Delivery Systems</a:t>
            </a:r>
          </a:p>
        </p:txBody>
      </p:sp>
      <p:pic>
        <p:nvPicPr>
          <p:cNvPr id="4" name="Content Placeholder 3"/>
          <p:cNvPicPr>
            <a:picLocks noGrp="1"/>
          </p:cNvPicPr>
          <p:nvPr>
            <p:ph idx="1"/>
          </p:nvPr>
        </p:nvPicPr>
        <p:blipFill>
          <a:blip r:embed="rId2"/>
          <a:stretch>
            <a:fillRect/>
          </a:stretch>
        </p:blipFill>
        <p:spPr>
          <a:xfrm>
            <a:off x="0" y="731230"/>
            <a:ext cx="3050771" cy="2629997"/>
          </a:xfrm>
          <a:prstGeom prst="rect">
            <a:avLst/>
          </a:prstGeom>
        </p:spPr>
      </p:pic>
      <p:pic>
        <p:nvPicPr>
          <p:cNvPr id="5" name="Picture 4"/>
          <p:cNvPicPr/>
          <p:nvPr/>
        </p:nvPicPr>
        <p:blipFill>
          <a:blip r:embed="rId3"/>
          <a:stretch>
            <a:fillRect/>
          </a:stretch>
        </p:blipFill>
        <p:spPr>
          <a:xfrm>
            <a:off x="2966937" y="731228"/>
            <a:ext cx="1962785" cy="2629997"/>
          </a:xfrm>
          <a:prstGeom prst="rect">
            <a:avLst/>
          </a:prstGeom>
        </p:spPr>
      </p:pic>
      <p:pic>
        <p:nvPicPr>
          <p:cNvPr id="6" name="Picture 5"/>
          <p:cNvPicPr/>
          <p:nvPr/>
        </p:nvPicPr>
        <p:blipFill>
          <a:blip r:embed="rId4"/>
          <a:stretch>
            <a:fillRect/>
          </a:stretch>
        </p:blipFill>
        <p:spPr>
          <a:xfrm>
            <a:off x="5146835" y="660716"/>
            <a:ext cx="1925291" cy="2629997"/>
          </a:xfrm>
          <a:prstGeom prst="rect">
            <a:avLst/>
          </a:prstGeom>
        </p:spPr>
      </p:pic>
      <p:pic>
        <p:nvPicPr>
          <p:cNvPr id="7" name="Picture 6"/>
          <p:cNvPicPr/>
          <p:nvPr/>
        </p:nvPicPr>
        <p:blipFill>
          <a:blip r:embed="rId5"/>
          <a:stretch>
            <a:fillRect/>
          </a:stretch>
        </p:blipFill>
        <p:spPr>
          <a:xfrm>
            <a:off x="7333873" y="731229"/>
            <a:ext cx="1953491" cy="2629997"/>
          </a:xfrm>
          <a:prstGeom prst="rect">
            <a:avLst/>
          </a:prstGeom>
        </p:spPr>
      </p:pic>
      <p:pic>
        <p:nvPicPr>
          <p:cNvPr id="9" name="Picture 8" descr="Advancing Professional Development through CPE in Public Health book cover"/>
          <p:cNvPicPr/>
          <p:nvPr/>
        </p:nvPicPr>
        <p:blipFill>
          <a:blip r:embed="rId6">
            <a:extLst>
              <a:ext uri="{28A0092B-C50C-407E-A947-70E740481C1C}">
                <a14:useLocalDpi xmlns:a14="http://schemas.microsoft.com/office/drawing/2010/main" val="0"/>
              </a:ext>
            </a:extLst>
          </a:blip>
          <a:srcRect/>
          <a:stretch>
            <a:fillRect/>
          </a:stretch>
        </p:blipFill>
        <p:spPr bwMode="auto">
          <a:xfrm>
            <a:off x="6358514" y="3361225"/>
            <a:ext cx="1950719" cy="2565750"/>
          </a:xfrm>
          <a:prstGeom prst="rect">
            <a:avLst/>
          </a:prstGeom>
          <a:noFill/>
          <a:ln>
            <a:noFill/>
          </a:ln>
        </p:spPr>
      </p:pic>
      <p:pic>
        <p:nvPicPr>
          <p:cNvPr id="10" name="Picture 9" descr="https://images.springer.com/sgw/books/medium/9783319958064.jpg"/>
          <p:cNvPicPr/>
          <p:nvPr/>
        </p:nvPicPr>
        <p:blipFill>
          <a:blip r:embed="rId7">
            <a:extLst>
              <a:ext uri="{28A0092B-C50C-407E-A947-70E740481C1C}">
                <a14:useLocalDpi xmlns:a14="http://schemas.microsoft.com/office/drawing/2010/main" val="0"/>
              </a:ext>
            </a:extLst>
          </a:blip>
          <a:srcRect/>
          <a:stretch>
            <a:fillRect/>
          </a:stretch>
        </p:blipFill>
        <p:spPr bwMode="auto">
          <a:xfrm>
            <a:off x="9691255" y="731229"/>
            <a:ext cx="1828800" cy="2629996"/>
          </a:xfrm>
          <a:prstGeom prst="rect">
            <a:avLst/>
          </a:prstGeom>
          <a:noFill/>
          <a:ln>
            <a:noFill/>
          </a:ln>
        </p:spPr>
      </p:pic>
      <p:sp>
        <p:nvSpPr>
          <p:cNvPr id="11" name="TextBox 10"/>
          <p:cNvSpPr txBox="1"/>
          <p:nvPr/>
        </p:nvSpPr>
        <p:spPr>
          <a:xfrm>
            <a:off x="8503920" y="5282392"/>
            <a:ext cx="3554730" cy="923330"/>
          </a:xfrm>
          <a:prstGeom prst="rect">
            <a:avLst/>
          </a:prstGeom>
          <a:noFill/>
        </p:spPr>
        <p:txBody>
          <a:bodyPr wrap="square" rtlCol="0">
            <a:spAutoFit/>
          </a:bodyPr>
          <a:lstStyle/>
          <a:p>
            <a:endParaRPr lang="en-US" dirty="0"/>
          </a:p>
          <a:p>
            <a:endParaRPr lang="en-US" dirty="0"/>
          </a:p>
          <a:p>
            <a:endParaRPr lang="en-US" dirty="0"/>
          </a:p>
        </p:txBody>
      </p:sp>
      <p:pic>
        <p:nvPicPr>
          <p:cNvPr id="12" name="Picture 11"/>
          <p:cNvPicPr/>
          <p:nvPr/>
        </p:nvPicPr>
        <p:blipFill>
          <a:blip r:embed="rId8"/>
          <a:stretch>
            <a:fillRect/>
          </a:stretch>
        </p:blipFill>
        <p:spPr>
          <a:xfrm>
            <a:off x="-10593" y="3361225"/>
            <a:ext cx="1971675" cy="2565750"/>
          </a:xfrm>
          <a:prstGeom prst="rect">
            <a:avLst/>
          </a:prstGeom>
        </p:spPr>
      </p:pic>
      <p:pic>
        <p:nvPicPr>
          <p:cNvPr id="13" name="Picture 12"/>
          <p:cNvPicPr/>
          <p:nvPr/>
        </p:nvPicPr>
        <p:blipFill>
          <a:blip r:embed="rId9"/>
          <a:stretch>
            <a:fillRect/>
          </a:stretch>
        </p:blipFill>
        <p:spPr>
          <a:xfrm>
            <a:off x="2013642" y="3361225"/>
            <a:ext cx="2092846" cy="2565750"/>
          </a:xfrm>
          <a:prstGeom prst="rect">
            <a:avLst/>
          </a:prstGeom>
        </p:spPr>
      </p:pic>
      <p:pic>
        <p:nvPicPr>
          <p:cNvPr id="14" name="Picture 13"/>
          <p:cNvPicPr/>
          <p:nvPr/>
        </p:nvPicPr>
        <p:blipFill>
          <a:blip r:embed="rId10"/>
          <a:stretch>
            <a:fillRect/>
          </a:stretch>
        </p:blipFill>
        <p:spPr>
          <a:xfrm>
            <a:off x="4309021" y="3361225"/>
            <a:ext cx="1896087" cy="2565750"/>
          </a:xfrm>
          <a:prstGeom prst="rect">
            <a:avLst/>
          </a:prstGeom>
        </p:spPr>
      </p:pic>
      <p:pic>
        <p:nvPicPr>
          <p:cNvPr id="15" name="Picture 14"/>
          <p:cNvPicPr/>
          <p:nvPr/>
        </p:nvPicPr>
        <p:blipFill>
          <a:blip r:embed="rId11"/>
          <a:stretch>
            <a:fillRect/>
          </a:stretch>
        </p:blipFill>
        <p:spPr>
          <a:xfrm>
            <a:off x="8366124" y="3361225"/>
            <a:ext cx="1836936" cy="2565750"/>
          </a:xfrm>
          <a:prstGeom prst="rect">
            <a:avLst/>
          </a:prstGeom>
        </p:spPr>
      </p:pic>
      <p:pic>
        <p:nvPicPr>
          <p:cNvPr id="16" name="Picture 15"/>
          <p:cNvPicPr/>
          <p:nvPr/>
        </p:nvPicPr>
        <p:blipFill>
          <a:blip r:embed="rId12"/>
          <a:stretch>
            <a:fillRect/>
          </a:stretch>
        </p:blipFill>
        <p:spPr>
          <a:xfrm>
            <a:off x="10193335" y="3361225"/>
            <a:ext cx="1998665" cy="2565750"/>
          </a:xfrm>
          <a:prstGeom prst="rect">
            <a:avLst/>
          </a:prstGeom>
        </p:spPr>
      </p:pic>
    </p:spTree>
    <p:extLst>
      <p:ext uri="{BB962C8B-B14F-4D97-AF65-F5344CB8AC3E}">
        <p14:creationId xmlns:p14="http://schemas.microsoft.com/office/powerpoint/2010/main" val="98713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174625"/>
            <a:ext cx="10515600" cy="599151"/>
          </a:xfrm>
        </p:spPr>
        <p:txBody>
          <a:bodyPr>
            <a:normAutofit/>
          </a:bodyPr>
          <a:lstStyle/>
          <a:p>
            <a:r>
              <a:rPr lang="en-US" dirty="0"/>
              <a:t>Books in Nutraceuticals </a:t>
            </a:r>
          </a:p>
        </p:txBody>
      </p:sp>
      <p:pic>
        <p:nvPicPr>
          <p:cNvPr id="4" name="Content Placeholder 3"/>
          <p:cNvPicPr>
            <a:picLocks noGrp="1"/>
          </p:cNvPicPr>
          <p:nvPr>
            <p:ph idx="1"/>
          </p:nvPr>
        </p:nvPicPr>
        <p:blipFill>
          <a:blip r:embed="rId2"/>
          <a:stretch>
            <a:fillRect/>
          </a:stretch>
        </p:blipFill>
        <p:spPr>
          <a:xfrm>
            <a:off x="0" y="1208550"/>
            <a:ext cx="1670669" cy="2214360"/>
          </a:xfrm>
          <a:prstGeom prst="rect">
            <a:avLst/>
          </a:prstGeom>
        </p:spPr>
      </p:pic>
      <p:pic>
        <p:nvPicPr>
          <p:cNvPr id="5" name="Picture 4"/>
          <p:cNvPicPr/>
          <p:nvPr/>
        </p:nvPicPr>
        <p:blipFill>
          <a:blip r:embed="rId3"/>
          <a:stretch>
            <a:fillRect/>
          </a:stretch>
        </p:blipFill>
        <p:spPr>
          <a:xfrm>
            <a:off x="1670669" y="1208550"/>
            <a:ext cx="1752600" cy="2214360"/>
          </a:xfrm>
          <a:prstGeom prst="rect">
            <a:avLst/>
          </a:prstGeom>
        </p:spPr>
      </p:pic>
      <p:pic>
        <p:nvPicPr>
          <p:cNvPr id="6" name="Picture 5"/>
          <p:cNvPicPr/>
          <p:nvPr/>
        </p:nvPicPr>
        <p:blipFill>
          <a:blip r:embed="rId4"/>
          <a:stretch>
            <a:fillRect/>
          </a:stretch>
        </p:blipFill>
        <p:spPr>
          <a:xfrm>
            <a:off x="3423269" y="1208551"/>
            <a:ext cx="1714500" cy="2214360"/>
          </a:xfrm>
          <a:prstGeom prst="rect">
            <a:avLst/>
          </a:prstGeom>
        </p:spPr>
      </p:pic>
      <p:pic>
        <p:nvPicPr>
          <p:cNvPr id="7" name="Picture 6"/>
          <p:cNvPicPr/>
          <p:nvPr/>
        </p:nvPicPr>
        <p:blipFill>
          <a:blip r:embed="rId5"/>
          <a:stretch>
            <a:fillRect/>
          </a:stretch>
        </p:blipFill>
        <p:spPr>
          <a:xfrm>
            <a:off x="5137769" y="1208550"/>
            <a:ext cx="1587227" cy="2214360"/>
          </a:xfrm>
          <a:prstGeom prst="rect">
            <a:avLst/>
          </a:prstGeom>
        </p:spPr>
      </p:pic>
      <p:pic>
        <p:nvPicPr>
          <p:cNvPr id="8" name="Picture 7"/>
          <p:cNvPicPr/>
          <p:nvPr/>
        </p:nvPicPr>
        <p:blipFill>
          <a:blip r:embed="rId6"/>
          <a:stretch>
            <a:fillRect/>
          </a:stretch>
        </p:blipFill>
        <p:spPr>
          <a:xfrm>
            <a:off x="6724996" y="1208549"/>
            <a:ext cx="1654233" cy="2214361"/>
          </a:xfrm>
          <a:prstGeom prst="rect">
            <a:avLst/>
          </a:prstGeom>
        </p:spPr>
      </p:pic>
      <p:pic>
        <p:nvPicPr>
          <p:cNvPr id="9" name="Picture 8"/>
          <p:cNvPicPr/>
          <p:nvPr/>
        </p:nvPicPr>
        <p:blipFill>
          <a:blip r:embed="rId7"/>
          <a:stretch>
            <a:fillRect/>
          </a:stretch>
        </p:blipFill>
        <p:spPr>
          <a:xfrm>
            <a:off x="8379229" y="1208549"/>
            <a:ext cx="1647494" cy="2214361"/>
          </a:xfrm>
          <a:prstGeom prst="rect">
            <a:avLst/>
          </a:prstGeom>
        </p:spPr>
      </p:pic>
      <p:pic>
        <p:nvPicPr>
          <p:cNvPr id="10" name="Picture 9" descr="https://images-na.ssl-images-amazon.com/images/I/51p%2BP3q5y6L._SX312_BO1,204,203,200_.jpg"/>
          <p:cNvPicPr/>
          <p:nvPr/>
        </p:nvPicPr>
        <p:blipFill>
          <a:blip r:embed="rId8">
            <a:extLst>
              <a:ext uri="{28A0092B-C50C-407E-A947-70E740481C1C}">
                <a14:useLocalDpi xmlns:a14="http://schemas.microsoft.com/office/drawing/2010/main" val="0"/>
              </a:ext>
            </a:extLst>
          </a:blip>
          <a:srcRect/>
          <a:stretch>
            <a:fillRect/>
          </a:stretch>
        </p:blipFill>
        <p:spPr bwMode="auto">
          <a:xfrm>
            <a:off x="10026723" y="1208549"/>
            <a:ext cx="1720735" cy="2214361"/>
          </a:xfrm>
          <a:prstGeom prst="rect">
            <a:avLst/>
          </a:prstGeom>
          <a:noFill/>
          <a:ln>
            <a:noFill/>
          </a:ln>
        </p:spPr>
      </p:pic>
      <p:pic>
        <p:nvPicPr>
          <p:cNvPr id="11" name="Picture 10" descr="C:\Users\ypathak1\AppData\Local\Microsoft\Windows\INetCache\Content.Outlook\FKG4WZ5J\K33379_Cover_2.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3422911"/>
            <a:ext cx="1702534" cy="2312872"/>
          </a:xfrm>
          <a:prstGeom prst="rect">
            <a:avLst/>
          </a:prstGeom>
          <a:noFill/>
          <a:ln>
            <a:noFill/>
          </a:ln>
        </p:spPr>
      </p:pic>
      <p:pic>
        <p:nvPicPr>
          <p:cNvPr id="12" name="Picture 11" descr="Flavor Development for Functional Foods and Nutraceuticals book cover"/>
          <p:cNvPicPr/>
          <p:nvPr/>
        </p:nvPicPr>
        <p:blipFill>
          <a:blip r:embed="rId10">
            <a:extLst>
              <a:ext uri="{28A0092B-C50C-407E-A947-70E740481C1C}">
                <a14:useLocalDpi xmlns:a14="http://schemas.microsoft.com/office/drawing/2010/main" val="0"/>
              </a:ext>
            </a:extLst>
          </a:blip>
          <a:srcRect/>
          <a:stretch>
            <a:fillRect/>
          </a:stretch>
        </p:blipFill>
        <p:spPr bwMode="auto">
          <a:xfrm>
            <a:off x="1702535" y="3422910"/>
            <a:ext cx="1714500" cy="2312873"/>
          </a:xfrm>
          <a:prstGeom prst="rect">
            <a:avLst/>
          </a:prstGeom>
          <a:noFill/>
          <a:ln>
            <a:noFill/>
          </a:ln>
        </p:spPr>
      </p:pic>
      <p:pic>
        <p:nvPicPr>
          <p:cNvPr id="13" name="Picture 12" descr="Nutraceuticals for Prenatal, Maternal, and Offspring’s Nutritional Health book cover"/>
          <p:cNvPicPr/>
          <p:nvPr/>
        </p:nvPicPr>
        <p:blipFill>
          <a:blip r:embed="rId11">
            <a:extLst>
              <a:ext uri="{28A0092B-C50C-407E-A947-70E740481C1C}">
                <a14:useLocalDpi xmlns:a14="http://schemas.microsoft.com/office/drawing/2010/main" val="0"/>
              </a:ext>
            </a:extLst>
          </a:blip>
          <a:srcRect/>
          <a:stretch>
            <a:fillRect/>
          </a:stretch>
        </p:blipFill>
        <p:spPr bwMode="auto">
          <a:xfrm>
            <a:off x="3448902" y="3422910"/>
            <a:ext cx="1726968" cy="2312873"/>
          </a:xfrm>
          <a:prstGeom prst="rect">
            <a:avLst/>
          </a:prstGeom>
          <a:noFill/>
          <a:ln>
            <a:noFill/>
          </a:ln>
        </p:spPr>
      </p:pic>
      <p:pic>
        <p:nvPicPr>
          <p:cNvPr id="14" name="Picture 13" descr="Advances in Nutraceutical Applications in Cancer: Recent Research Trends and Clinical Applications book cove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5869" y="3422910"/>
            <a:ext cx="1647495" cy="2312873"/>
          </a:xfrm>
          <a:prstGeom prst="rect">
            <a:avLst/>
          </a:prstGeom>
          <a:noFill/>
          <a:ln>
            <a:noFill/>
          </a:ln>
        </p:spPr>
      </p:pic>
      <p:sp>
        <p:nvSpPr>
          <p:cNvPr id="15" name="TextBox 14"/>
          <p:cNvSpPr txBox="1"/>
          <p:nvPr/>
        </p:nvSpPr>
        <p:spPr>
          <a:xfrm>
            <a:off x="6823364" y="3422910"/>
            <a:ext cx="5368636" cy="584775"/>
          </a:xfrm>
          <a:prstGeom prst="rect">
            <a:avLst/>
          </a:prstGeom>
          <a:noFill/>
        </p:spPr>
        <p:txBody>
          <a:bodyPr wrap="square" rtlCol="0">
            <a:spAutoFit/>
          </a:bodyPr>
          <a:lstStyle/>
          <a:p>
            <a:endParaRPr lang="en-US" sz="1400" dirty="0"/>
          </a:p>
          <a:p>
            <a:endParaRPr lang="en-US" dirty="0"/>
          </a:p>
        </p:txBody>
      </p:sp>
      <p:pic>
        <p:nvPicPr>
          <p:cNvPr id="16" name="Picture 15"/>
          <p:cNvPicPr/>
          <p:nvPr/>
        </p:nvPicPr>
        <p:blipFill>
          <a:blip r:embed="rId13"/>
          <a:stretch>
            <a:fillRect/>
          </a:stretch>
        </p:blipFill>
        <p:spPr>
          <a:xfrm>
            <a:off x="6837564" y="3422910"/>
            <a:ext cx="1714500" cy="2312873"/>
          </a:xfrm>
          <a:prstGeom prst="rect">
            <a:avLst/>
          </a:prstGeom>
        </p:spPr>
      </p:pic>
      <p:pic>
        <p:nvPicPr>
          <p:cNvPr id="17" name="Picture 16"/>
          <p:cNvPicPr/>
          <p:nvPr/>
        </p:nvPicPr>
        <p:blipFill>
          <a:blip r:embed="rId14"/>
          <a:stretch>
            <a:fillRect/>
          </a:stretch>
        </p:blipFill>
        <p:spPr>
          <a:xfrm>
            <a:off x="8566264" y="3422910"/>
            <a:ext cx="1714500" cy="2312873"/>
          </a:xfrm>
          <a:prstGeom prst="rect">
            <a:avLst/>
          </a:prstGeom>
        </p:spPr>
      </p:pic>
    </p:spTree>
    <p:extLst>
      <p:ext uri="{BB962C8B-B14F-4D97-AF65-F5344CB8AC3E}">
        <p14:creationId xmlns:p14="http://schemas.microsoft.com/office/powerpoint/2010/main" val="25741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28600"/>
            <a:ext cx="4803648" cy="990600"/>
          </a:xfrm>
        </p:spPr>
        <p:txBody>
          <a:bodyPr>
            <a:normAutofit fontScale="90000"/>
          </a:bodyPr>
          <a:lstStyle/>
          <a:p>
            <a:r>
              <a:rPr lang="en-US" sz="3100" b="1" dirty="0" err="1"/>
              <a:t>migwe'c</a:t>
            </a:r>
            <a:r>
              <a:rPr lang="en-US" sz="3100" b="1" dirty="0"/>
              <a:t> (</a:t>
            </a:r>
            <a:r>
              <a:rPr lang="en-US" sz="3100" b="1" dirty="0" err="1"/>
              <a:t>megwitch</a:t>
            </a:r>
            <a:r>
              <a:rPr lang="en-US" sz="3100" b="1" dirty="0"/>
              <a:t>) </a:t>
            </a:r>
            <a:br>
              <a:rPr lang="en-US" sz="3100" b="1" dirty="0"/>
            </a:br>
            <a:r>
              <a:rPr lang="en-US" sz="3100" b="1" dirty="0"/>
              <a:t>Thank You</a:t>
            </a:r>
            <a:r>
              <a:rPr lang="en-US" b="1" dirty="0"/>
              <a:t> </a:t>
            </a:r>
            <a:r>
              <a:rPr lang="en-US" sz="2000" b="1" dirty="0"/>
              <a:t>(Native American Language) </a:t>
            </a:r>
            <a:endParaRPr lang="en-US" sz="2000" dirty="0"/>
          </a:p>
        </p:txBody>
      </p:sp>
      <p:pic>
        <p:nvPicPr>
          <p:cNvPr id="4" name="il_fi" descr="http://health.usf.edu/NR/rdonlyres/6388E197-96F7-458A-9C54-BE7D1A5747BC/0/RXSeal_Final201105051inch.png"/>
          <p:cNvPicPr/>
          <p:nvPr/>
        </p:nvPicPr>
        <p:blipFill>
          <a:blip r:embed="rId3"/>
          <a:srcRect/>
          <a:stretch>
            <a:fillRect/>
          </a:stretch>
        </p:blipFill>
        <p:spPr bwMode="auto">
          <a:xfrm>
            <a:off x="11146977" y="143488"/>
            <a:ext cx="867686" cy="882595"/>
          </a:xfrm>
          <a:prstGeom prst="rect">
            <a:avLst/>
          </a:prstGeom>
          <a:noFill/>
          <a:ln w="9525">
            <a:noFill/>
            <a:miter lim="800000"/>
            <a:headEnd/>
            <a:tailEnd/>
          </a:ln>
        </p:spPr>
      </p:pic>
      <p:pic>
        <p:nvPicPr>
          <p:cNvPr id="5" name="Picture 4" descr="miniUSF_Health_CMYK_logo"/>
          <p:cNvPicPr/>
          <p:nvPr/>
        </p:nvPicPr>
        <p:blipFill>
          <a:blip r:embed="rId4" r:link="rId5"/>
          <a:srcRect/>
          <a:stretch>
            <a:fillRect/>
          </a:stretch>
        </p:blipFill>
        <p:spPr bwMode="auto">
          <a:xfrm>
            <a:off x="11356692" y="5907881"/>
            <a:ext cx="657971" cy="700709"/>
          </a:xfrm>
          <a:prstGeom prst="rect">
            <a:avLst/>
          </a:prstGeom>
          <a:noFill/>
          <a:ln w="9525">
            <a:noFill/>
            <a:miter lim="800000"/>
            <a:headEnd/>
            <a:tailEnd/>
          </a:ln>
        </p:spPr>
      </p:pic>
      <p:pic>
        <p:nvPicPr>
          <p:cNvPr id="6" name="Picture 2" descr="http://en.hdyo.org/assets/ask-question-1-ca45a12e5206bae44014e11cd3ced9f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2944" y="2408430"/>
            <a:ext cx="3158158" cy="249962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http://www.words-chinese.com/images2/chinese_symbols_for_thank_6932_2_2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9289" y="1318753"/>
            <a:ext cx="2862711" cy="154391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720796" y="5086352"/>
            <a:ext cx="2874397" cy="1131079"/>
          </a:xfrm>
          <a:prstGeom prst="rect">
            <a:avLst/>
          </a:prstGeom>
          <a:noFill/>
        </p:spPr>
        <p:txBody>
          <a:bodyPr wrap="square" rtlCol="0">
            <a:spAutoFit/>
          </a:bodyPr>
          <a:lstStyle/>
          <a:p>
            <a:r>
              <a:rPr lang="en-US" sz="5400" dirty="0"/>
              <a:t>Thanks</a:t>
            </a:r>
          </a:p>
          <a:p>
            <a:endParaRPr lang="en-US" sz="1350" dirty="0"/>
          </a:p>
        </p:txBody>
      </p:sp>
      <p:pic>
        <p:nvPicPr>
          <p:cNvPr id="9" name="Picture 6" descr="http://myheartbuzz.com/thumbs/dhanyavad_20101-t2.jpg"/>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8146473" y="3001738"/>
            <a:ext cx="1803020" cy="167333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7458787" y="1997489"/>
            <a:ext cx="2289048" cy="523220"/>
          </a:xfrm>
          <a:prstGeom prst="rect">
            <a:avLst/>
          </a:prstGeom>
          <a:noFill/>
        </p:spPr>
        <p:txBody>
          <a:bodyPr wrap="square" rtlCol="0">
            <a:spAutoFit/>
          </a:bodyPr>
          <a:lstStyle/>
          <a:p>
            <a:r>
              <a:rPr lang="en-US" sz="2800" dirty="0"/>
              <a:t>Obrigado</a:t>
            </a:r>
          </a:p>
        </p:txBody>
      </p:sp>
      <p:sp>
        <p:nvSpPr>
          <p:cNvPr id="10" name="TextBox 9"/>
          <p:cNvSpPr txBox="1"/>
          <p:nvPr/>
        </p:nvSpPr>
        <p:spPr>
          <a:xfrm>
            <a:off x="10127192" y="3141123"/>
            <a:ext cx="1856629" cy="1477328"/>
          </a:xfrm>
          <a:prstGeom prst="rect">
            <a:avLst/>
          </a:prstGeom>
          <a:noFill/>
        </p:spPr>
        <p:txBody>
          <a:bodyPr wrap="square" rtlCol="0">
            <a:spAutoFit/>
          </a:bodyPr>
          <a:lstStyle/>
          <a:p>
            <a:r>
              <a:rPr lang="en-US" dirty="0" err="1"/>
              <a:t>תודה</a:t>
            </a:r>
            <a:r>
              <a:rPr lang="en-US" dirty="0"/>
              <a:t> </a:t>
            </a:r>
            <a:r>
              <a:rPr lang="en-US" dirty="0" err="1"/>
              <a:t>רבה</a:t>
            </a:r>
            <a:endParaRPr lang="en-US" dirty="0"/>
          </a:p>
          <a:p>
            <a:r>
              <a:rPr lang="en-US" dirty="0"/>
              <a:t>(</a:t>
            </a:r>
            <a:r>
              <a:rPr lang="en-US" i="1" dirty="0" err="1"/>
              <a:t>todá</a:t>
            </a:r>
            <a:r>
              <a:rPr lang="en-US" i="1" dirty="0"/>
              <a:t> </a:t>
            </a:r>
            <a:r>
              <a:rPr lang="en-US" i="1" dirty="0" err="1"/>
              <a:t>rabá</a:t>
            </a:r>
            <a:r>
              <a:rPr lang="en-US" dirty="0"/>
              <a:t>, “thank you very much”).</a:t>
            </a:r>
          </a:p>
        </p:txBody>
      </p:sp>
      <p:pic>
        <p:nvPicPr>
          <p:cNvPr id="5122" name="Picture 2" descr="http://www.toogoodcriticalfriend.co.uk/wp-content/uploads/2014/06/cv_57_742448110415722086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7279" y="2343131"/>
            <a:ext cx="3079805" cy="269189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83791" y="5817565"/>
            <a:ext cx="4946735" cy="584775"/>
          </a:xfrm>
          <a:prstGeom prst="rect">
            <a:avLst/>
          </a:prstGeom>
          <a:noFill/>
        </p:spPr>
        <p:txBody>
          <a:bodyPr wrap="square" rtlCol="0">
            <a:spAutoFit/>
          </a:bodyPr>
          <a:lstStyle/>
          <a:p>
            <a:r>
              <a:rPr lang="en-US" sz="3200" dirty="0">
                <a:solidFill>
                  <a:srgbClr val="FF0000"/>
                </a:solidFill>
              </a:rPr>
              <a:t>Diversity is soul of humanity</a:t>
            </a:r>
          </a:p>
        </p:txBody>
      </p:sp>
      <p:pic>
        <p:nvPicPr>
          <p:cNvPr id="1026" name="Picture 2" descr="http://www.thekosherchannel.com/images/toda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1" y="5086350"/>
            <a:ext cx="2908410" cy="164306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5653377" y="1582310"/>
            <a:ext cx="2949934" cy="369332"/>
          </a:xfrm>
          <a:prstGeom prst="rect">
            <a:avLst/>
          </a:prstGeom>
          <a:noFill/>
        </p:spPr>
        <p:txBody>
          <a:bodyPr wrap="square" rtlCol="0">
            <a:spAutoFit/>
          </a:bodyPr>
          <a:lstStyle/>
          <a:p>
            <a:r>
              <a:rPr lang="en-US" dirty="0"/>
              <a:t>Mochas Gracias</a:t>
            </a:r>
          </a:p>
        </p:txBody>
      </p:sp>
      <p:sp>
        <p:nvSpPr>
          <p:cNvPr id="13" name="TextBox 12"/>
          <p:cNvSpPr txBox="1"/>
          <p:nvPr/>
        </p:nvSpPr>
        <p:spPr>
          <a:xfrm>
            <a:off x="4024987" y="431873"/>
            <a:ext cx="2099145" cy="523220"/>
          </a:xfrm>
          <a:prstGeom prst="rect">
            <a:avLst/>
          </a:prstGeom>
          <a:noFill/>
        </p:spPr>
        <p:txBody>
          <a:bodyPr wrap="square" rtlCol="0">
            <a:spAutoFit/>
          </a:bodyPr>
          <a:lstStyle/>
          <a:p>
            <a:r>
              <a:rPr lang="en-US" sz="2800" dirty="0"/>
              <a:t>Ma-</a:t>
            </a:r>
            <a:r>
              <a:rPr lang="en-US" sz="2800" dirty="0" err="1"/>
              <a:t>salama</a:t>
            </a:r>
            <a:endParaRPr lang="en-US" sz="2800" dirty="0"/>
          </a:p>
        </p:txBody>
      </p:sp>
      <p:pic>
        <p:nvPicPr>
          <p:cNvPr id="7170" name="Picture 2" descr="20 PCS TERIMA KASIH, TQ, THANK YOU STICKER 5CM | Shopee Malays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694" y="106705"/>
            <a:ext cx="3048000" cy="1626062"/>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Learn Azerbaijani: 3 ways to say thank you. Lesson 6 - YouTub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10625" y="5086350"/>
            <a:ext cx="2430313" cy="136705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943495" y="1692861"/>
            <a:ext cx="2643447" cy="461665"/>
          </a:xfrm>
          <a:prstGeom prst="rect">
            <a:avLst/>
          </a:prstGeom>
          <a:noFill/>
        </p:spPr>
        <p:txBody>
          <a:bodyPr wrap="square" rtlCol="0">
            <a:spAutoFit/>
          </a:bodyPr>
          <a:lstStyle/>
          <a:p>
            <a:r>
              <a:rPr lang="en-US" sz="2400" b="1" dirty="0" err="1">
                <a:solidFill>
                  <a:srgbClr val="FF0000"/>
                </a:solidFill>
              </a:rPr>
              <a:t>Minnetdaram</a:t>
            </a:r>
            <a:endParaRPr lang="en-US" sz="2400" b="1" dirty="0">
              <a:solidFill>
                <a:srgbClr val="FF0000"/>
              </a:solidFill>
            </a:endParaRPr>
          </a:p>
        </p:txBody>
      </p:sp>
    </p:spTree>
    <p:extLst>
      <p:ext uri="{BB962C8B-B14F-4D97-AF65-F5344CB8AC3E}">
        <p14:creationId xmlns:p14="http://schemas.microsoft.com/office/powerpoint/2010/main" val="16661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172752"/>
            <a:ext cx="9603275" cy="1049235"/>
          </a:xfrm>
        </p:spPr>
        <p:txBody>
          <a:bodyPr/>
          <a:lstStyle/>
          <a:p>
            <a:r>
              <a:rPr lang="en-US" dirty="0"/>
              <a:t>Cancer survival rates are improving </a:t>
            </a:r>
          </a:p>
        </p:txBody>
      </p:sp>
      <p:sp>
        <p:nvSpPr>
          <p:cNvPr id="3" name="Content Placeholder 2"/>
          <p:cNvSpPr>
            <a:spLocks noGrp="1"/>
          </p:cNvSpPr>
          <p:nvPr>
            <p:ph idx="1"/>
          </p:nvPr>
        </p:nvSpPr>
        <p:spPr>
          <a:xfrm>
            <a:off x="5636030" y="1221987"/>
            <a:ext cx="6555970" cy="4837850"/>
          </a:xfrm>
        </p:spPr>
        <p:txBody>
          <a:bodyPr>
            <a:noAutofit/>
          </a:bodyPr>
          <a:lstStyle/>
          <a:p>
            <a:r>
              <a:rPr lang="en-US" sz="2800" dirty="0"/>
              <a:t>According to a 2019 survey conducted by The Mesothelioma Center at Asbestos.com, the nation's most trusted mesothelioma resource, </a:t>
            </a:r>
            <a:r>
              <a:rPr lang="en-US" sz="2800" b="1" dirty="0"/>
              <a:t>63% of cancer patients and loved ones</a:t>
            </a:r>
            <a:r>
              <a:rPr lang="en-US" sz="2800" dirty="0"/>
              <a:t> reported financial struggles following a cancer diagnosis.</a:t>
            </a:r>
          </a:p>
          <a:p>
            <a:r>
              <a:rPr lang="en-US" sz="2800" b="1" dirty="0"/>
              <a:t>Source: </a:t>
            </a:r>
            <a:r>
              <a:rPr lang="en-US" sz="2800" dirty="0"/>
              <a:t>The Mesothelioma Center at Asbestos.com, 2019</a:t>
            </a:r>
          </a:p>
          <a:p>
            <a:endParaRPr lang="en-US" sz="2800" dirty="0"/>
          </a:p>
        </p:txBody>
      </p:sp>
      <p:pic>
        <p:nvPicPr>
          <p:cNvPr id="4" name="Picture 3" descr="Cancer Survival Rate Increasing"/>
          <p:cNvPicPr/>
          <p:nvPr/>
        </p:nvPicPr>
        <p:blipFill>
          <a:blip r:embed="rId2">
            <a:extLst>
              <a:ext uri="{28A0092B-C50C-407E-A947-70E740481C1C}">
                <a14:useLocalDpi xmlns:a14="http://schemas.microsoft.com/office/drawing/2010/main" val="0"/>
              </a:ext>
            </a:extLst>
          </a:blip>
          <a:srcRect/>
          <a:stretch>
            <a:fillRect/>
          </a:stretch>
        </p:blipFill>
        <p:spPr bwMode="auto">
          <a:xfrm>
            <a:off x="0" y="756475"/>
            <a:ext cx="4522124" cy="2859562"/>
          </a:xfrm>
          <a:prstGeom prst="rect">
            <a:avLst/>
          </a:prstGeom>
          <a:noFill/>
          <a:ln>
            <a:noFill/>
          </a:ln>
        </p:spPr>
      </p:pic>
      <p:pic>
        <p:nvPicPr>
          <p:cNvPr id="5" name="Picture 4" descr="Cancer survival graph"/>
          <p:cNvPicPr/>
          <p:nvPr/>
        </p:nvPicPr>
        <p:blipFill>
          <a:blip r:embed="rId3">
            <a:extLst>
              <a:ext uri="{28A0092B-C50C-407E-A947-70E740481C1C}">
                <a14:useLocalDpi xmlns:a14="http://schemas.microsoft.com/office/drawing/2010/main" val="0"/>
              </a:ext>
            </a:extLst>
          </a:blip>
          <a:srcRect/>
          <a:stretch>
            <a:fillRect/>
          </a:stretch>
        </p:blipFill>
        <p:spPr bwMode="auto">
          <a:xfrm>
            <a:off x="1926850" y="3616037"/>
            <a:ext cx="3709180" cy="2975956"/>
          </a:xfrm>
          <a:prstGeom prst="rect">
            <a:avLst/>
          </a:prstGeom>
          <a:noFill/>
          <a:ln>
            <a:noFill/>
          </a:ln>
        </p:spPr>
      </p:pic>
    </p:spTree>
    <p:extLst>
      <p:ext uri="{BB962C8B-B14F-4D97-AF65-F5344CB8AC3E}">
        <p14:creationId xmlns:p14="http://schemas.microsoft.com/office/powerpoint/2010/main" val="108983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172752"/>
            <a:ext cx="9603275" cy="1049235"/>
          </a:xfrm>
        </p:spPr>
        <p:txBody>
          <a:bodyPr/>
          <a:lstStyle/>
          <a:p>
            <a:r>
              <a:rPr lang="en-US" dirty="0"/>
              <a:t>Cancer survival rates are improving </a:t>
            </a:r>
          </a:p>
        </p:txBody>
      </p:sp>
      <p:sp>
        <p:nvSpPr>
          <p:cNvPr id="3" name="Content Placeholder 2"/>
          <p:cNvSpPr>
            <a:spLocks noGrp="1"/>
          </p:cNvSpPr>
          <p:nvPr>
            <p:ph idx="1"/>
          </p:nvPr>
        </p:nvSpPr>
        <p:spPr>
          <a:xfrm>
            <a:off x="6608618" y="697369"/>
            <a:ext cx="5583382" cy="3450613"/>
          </a:xfrm>
        </p:spPr>
        <p:txBody>
          <a:bodyPr>
            <a:noAutofit/>
          </a:bodyPr>
          <a:lstStyle/>
          <a:p>
            <a:r>
              <a:rPr lang="en-US" sz="3200" dirty="0"/>
              <a:t>Low-income families, Americans who are uninsured or underinsured, and blue-collar workers who face medical bills more than four times their annual salaries cannot afford the rising costs of cancer treatments.</a:t>
            </a:r>
          </a:p>
        </p:txBody>
      </p:sp>
      <p:sp>
        <p:nvSpPr>
          <p:cNvPr id="4" name="TextBox 3"/>
          <p:cNvSpPr txBox="1"/>
          <p:nvPr/>
        </p:nvSpPr>
        <p:spPr>
          <a:xfrm>
            <a:off x="2236124" y="5536276"/>
            <a:ext cx="9609512" cy="369332"/>
          </a:xfrm>
          <a:prstGeom prst="rect">
            <a:avLst/>
          </a:prstGeom>
          <a:noFill/>
        </p:spPr>
        <p:txBody>
          <a:bodyPr wrap="square" rtlCol="0">
            <a:spAutoFit/>
          </a:bodyPr>
          <a:lstStyle/>
          <a:p>
            <a:r>
              <a:rPr lang="en-US" dirty="0"/>
              <a:t>Taken from https://www.asbestos.com/featured-stories/high-cost-of-cancer-treatment/</a:t>
            </a:r>
          </a:p>
        </p:txBody>
      </p:sp>
      <p:pic>
        <p:nvPicPr>
          <p:cNvPr id="5" name="Picture 4" descr="Breast Cancer Survival 25% Higher For Rich Than Poor Patients - CodeBlue"/>
          <p:cNvPicPr/>
          <p:nvPr/>
        </p:nvPicPr>
        <p:blipFill>
          <a:blip r:embed="rId2">
            <a:extLst>
              <a:ext uri="{28A0092B-C50C-407E-A947-70E740481C1C}">
                <a14:useLocalDpi xmlns:a14="http://schemas.microsoft.com/office/drawing/2010/main" val="0"/>
              </a:ext>
            </a:extLst>
          </a:blip>
          <a:srcRect/>
          <a:stretch>
            <a:fillRect/>
          </a:stretch>
        </p:blipFill>
        <p:spPr bwMode="auto">
          <a:xfrm>
            <a:off x="0" y="1147156"/>
            <a:ext cx="6384175" cy="4389120"/>
          </a:xfrm>
          <a:prstGeom prst="rect">
            <a:avLst/>
          </a:prstGeom>
          <a:noFill/>
          <a:ln>
            <a:noFill/>
          </a:ln>
        </p:spPr>
      </p:pic>
    </p:spTree>
    <p:extLst>
      <p:ext uri="{BB962C8B-B14F-4D97-AF65-F5344CB8AC3E}">
        <p14:creationId xmlns:p14="http://schemas.microsoft.com/office/powerpoint/2010/main" val="145715161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1123</TotalTime>
  <Words>6888</Words>
  <Application>Microsoft Office PowerPoint</Application>
  <PresentationFormat>Widescreen</PresentationFormat>
  <Paragraphs>873</Paragraphs>
  <Slides>79</Slides>
  <Notes>1</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Gallery</vt:lpstr>
      <vt:lpstr> Nano based value care solutions for Oncology practices  with focus on herbal and nutraceuticals  </vt:lpstr>
      <vt:lpstr>Greetings from USF , Tampa,  Florida,   USA</vt:lpstr>
      <vt:lpstr>Nano based value care solutions for Oncology practices with focus on herbal and nutraceuticals </vt:lpstr>
      <vt:lpstr>Value based Oncology care </vt:lpstr>
      <vt:lpstr>Understanding cancer in simple words</vt:lpstr>
      <vt:lpstr>Rising costs of Oncology practices</vt:lpstr>
      <vt:lpstr>Cancer survival rates are improving </vt:lpstr>
      <vt:lpstr>Cancer survival rates are improving </vt:lpstr>
      <vt:lpstr>Cancer survival rates are improving </vt:lpstr>
      <vt:lpstr>Income disparity and cancer </vt:lpstr>
      <vt:lpstr>US cancer Epidemic at a glance </vt:lpstr>
      <vt:lpstr>US cancer Epidemic at a glance </vt:lpstr>
      <vt:lpstr>Post operative cost </vt:lpstr>
      <vt:lpstr>Cancer and costs involved </vt:lpstr>
      <vt:lpstr>PowerPoint Presentation</vt:lpstr>
      <vt:lpstr>PowerPoint Presentation</vt:lpstr>
      <vt:lpstr>Value of cancer care</vt:lpstr>
      <vt:lpstr>Income and cancer expenses </vt:lpstr>
      <vt:lpstr>Nanomedicine in Cancer Treatment: Recent Developments and Future Trend   </vt:lpstr>
      <vt:lpstr>Anticancer nano medicine development </vt:lpstr>
      <vt:lpstr>Statistical data  </vt:lpstr>
      <vt:lpstr>PowerPoint Presentation</vt:lpstr>
      <vt:lpstr>PowerPoint Presentation</vt:lpstr>
      <vt:lpstr>PowerPoint Presentation</vt:lpstr>
      <vt:lpstr>Recent Developments: Nanomedicine and Cancer treatment  </vt:lpstr>
      <vt:lpstr>Nano applications in Cancer treatment </vt:lpstr>
      <vt:lpstr>FDA approved and products in Clinical trials for cancer treatment </vt:lpstr>
      <vt:lpstr>FDA approved and products in Clinical trials for cancer treatment </vt:lpstr>
      <vt:lpstr>FDA approved and products in Clinical trials for cancer treatment </vt:lpstr>
      <vt:lpstr>FDA approved and products in Clinical trials for cancer treatment </vt:lpstr>
      <vt:lpstr>Traditional approach to treat cancer </vt:lpstr>
      <vt:lpstr>Systems Biology approach towards cancer </vt:lpstr>
      <vt:lpstr>Networks of Network in Human Body </vt:lpstr>
      <vt:lpstr>Signaling pathways: Lead to new drug discovery and treatment options</vt:lpstr>
      <vt:lpstr>Incidence of cancer is heavily correlated with aging</vt:lpstr>
      <vt:lpstr>Challenge of understanding the correlations between patient biology and nano medicine behavior</vt:lpstr>
      <vt:lpstr>Improving the successful clinical translation  of nano medicines</vt:lpstr>
      <vt:lpstr>Possible approaches for drug delivery to the tumors </vt:lpstr>
      <vt:lpstr>Antibody functionalization and visualization</vt:lpstr>
      <vt:lpstr>Recent trends in Cancer Therapy</vt:lpstr>
      <vt:lpstr>Interesting approaches based on systems biology of cancer </vt:lpstr>
      <vt:lpstr>Interesting approaches based on  systems biology of cancer </vt:lpstr>
      <vt:lpstr>Personalized cancer therapy </vt:lpstr>
      <vt:lpstr>The need for combining cancer therapies addressing multiple pathways is reflected in the large number of clinical trials of such combined therapies.</vt:lpstr>
      <vt:lpstr>The need for combining cancer therapies addressing multiple pathways: large number of clinical trials of such combined therapies.</vt:lpstr>
      <vt:lpstr>Herbal and Nutraceuticals for value based Oncology care  (helping patients and reducing costs for cancer care )  </vt:lpstr>
      <vt:lpstr>WHO Definition of herbal Medicines</vt:lpstr>
      <vt:lpstr>Using herbal compounds and extracts  </vt:lpstr>
      <vt:lpstr>PowerPoint Presentation</vt:lpstr>
      <vt:lpstr>PowerPoint Presentation</vt:lpstr>
      <vt:lpstr>PowerPoint Presentation</vt:lpstr>
      <vt:lpstr>PowerPoint Presentation</vt:lpstr>
      <vt:lpstr>Challenges with Herbal Medicines </vt:lpstr>
      <vt:lpstr>Nanotechnology Applications in herbal Drugs </vt:lpstr>
      <vt:lpstr> Herbal drugs and their efficacy in the treatment of diseases in clinical trials </vt:lpstr>
      <vt:lpstr>   Types of nano carriers and nanomaterials used to deliver herbal drugs </vt:lpstr>
      <vt:lpstr>Common materials of nano carriers </vt:lpstr>
      <vt:lpstr>Methods used for formulating nanostructures  </vt:lpstr>
      <vt:lpstr>Table 5. Chemical structures of herbal compounds  </vt:lpstr>
      <vt:lpstr>Table 6. Nanotechnology techniques for herbal extracts </vt:lpstr>
      <vt:lpstr>Some interesting developments in cancer treatment using different therapies</vt:lpstr>
      <vt:lpstr>Some interesting developments in cancer treatment using different therapies</vt:lpstr>
      <vt:lpstr>Some interesting developments in cancer treatment using different therapies</vt:lpstr>
      <vt:lpstr>Nano-Drug Delivery Systems Entrapping Natural Bioactive Compounds for Cancer: Recent Progress and Future Challenges</vt:lpstr>
      <vt:lpstr>PowerPoint Presentation</vt:lpstr>
      <vt:lpstr>Nano drug delivery platforms</vt:lpstr>
      <vt:lpstr>Recent patents on herbal drugs </vt:lpstr>
      <vt:lpstr>Recent patents on herbal drugs </vt:lpstr>
      <vt:lpstr>Recent patents on herbal drugs </vt:lpstr>
      <vt:lpstr>Recent patents on herbal drugs </vt:lpstr>
      <vt:lpstr>Nano based value care solutions for Oncology practices</vt:lpstr>
      <vt:lpstr>Nano based value care solutions for Oncology practices</vt:lpstr>
      <vt:lpstr>A lot to learn : A lot to be done </vt:lpstr>
      <vt:lpstr>USF: Taneja College of Pharmacy </vt:lpstr>
      <vt:lpstr>Areas of research </vt:lpstr>
      <vt:lpstr>Books in Nano Sciences</vt:lpstr>
      <vt:lpstr>Books in Drug Delivery Systems</vt:lpstr>
      <vt:lpstr>Books in Nutraceuticals </vt:lpstr>
      <vt:lpstr>migwe'c (megwitch)  Thank You (Native American Language)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 based care solutions for Oncology practices with focus on herbal and nutraceuticals</dc:title>
  <dc:creator>Yashwant Pathak</dc:creator>
  <cp:lastModifiedBy>Yashwant Pathak</cp:lastModifiedBy>
  <cp:revision>99</cp:revision>
  <dcterms:created xsi:type="dcterms:W3CDTF">2022-04-04T18:37:32Z</dcterms:created>
  <dcterms:modified xsi:type="dcterms:W3CDTF">2024-06-03T06:22:17Z</dcterms:modified>
</cp:coreProperties>
</file>