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74" r:id="rId2"/>
    <p:sldId id="275" r:id="rId3"/>
    <p:sldId id="276" r:id="rId4"/>
    <p:sldId id="277" r:id="rId5"/>
    <p:sldId id="256" r:id="rId6"/>
    <p:sldId id="257" r:id="rId7"/>
    <p:sldId id="258" r:id="rId8"/>
    <p:sldId id="259" r:id="rId9"/>
    <p:sldId id="260" r:id="rId10"/>
    <p:sldId id="261" r:id="rId11"/>
    <p:sldId id="262" r:id="rId12"/>
    <p:sldId id="263" r:id="rId13"/>
    <p:sldId id="264" r:id="rId14"/>
    <p:sldId id="278" r:id="rId15"/>
    <p:sldId id="265" r:id="rId16"/>
    <p:sldId id="266" r:id="rId17"/>
    <p:sldId id="267" r:id="rId18"/>
    <p:sldId id="268" r:id="rId19"/>
    <p:sldId id="269" r:id="rId20"/>
    <p:sldId id="270" r:id="rId21"/>
    <p:sldId id="272" r:id="rId22"/>
    <p:sldId id="271" r:id="rId23"/>
    <p:sldId id="360" r:id="rId24"/>
    <p:sldId id="361" r:id="rId25"/>
    <p:sldId id="362" r:id="rId26"/>
    <p:sldId id="363" r:id="rId27"/>
    <p:sldId id="273"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7C8359-0823-4471-BF29-9A30627C0D2C}" v="4" dt="2024-04-04T16:26:07.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k Grega" userId="feca3c41-6d35-4ed4-8f27-03d063d0f730" providerId="ADAL" clId="{D87C8359-0823-4471-BF29-9A30627C0D2C}"/>
    <pc:docChg chg="undo custSel addSld modSld sldOrd">
      <pc:chgData name="Dominik Grega" userId="feca3c41-6d35-4ed4-8f27-03d063d0f730" providerId="ADAL" clId="{D87C8359-0823-4471-BF29-9A30627C0D2C}" dt="2024-04-04T16:27:25.361" v="603" actId="20577"/>
      <pc:docMkLst>
        <pc:docMk/>
      </pc:docMkLst>
      <pc:sldChg chg="ord">
        <pc:chgData name="Dominik Grega" userId="feca3c41-6d35-4ed4-8f27-03d063d0f730" providerId="ADAL" clId="{D87C8359-0823-4471-BF29-9A30627C0D2C}" dt="2024-04-04T15:53:43.983" v="267"/>
        <pc:sldMkLst>
          <pc:docMk/>
          <pc:sldMk cId="2365552181" sldId="256"/>
        </pc:sldMkLst>
      </pc:sldChg>
      <pc:sldChg chg="modSp mod">
        <pc:chgData name="Dominik Grega" userId="feca3c41-6d35-4ed4-8f27-03d063d0f730" providerId="ADAL" clId="{D87C8359-0823-4471-BF29-9A30627C0D2C}" dt="2024-04-04T15:35:28.494" v="6" actId="20577"/>
        <pc:sldMkLst>
          <pc:docMk/>
          <pc:sldMk cId="1404445935" sldId="261"/>
        </pc:sldMkLst>
        <pc:spChg chg="mod">
          <ac:chgData name="Dominik Grega" userId="feca3c41-6d35-4ed4-8f27-03d063d0f730" providerId="ADAL" clId="{D87C8359-0823-4471-BF29-9A30627C0D2C}" dt="2024-04-04T15:35:28.494" v="6" actId="20577"/>
          <ac:spMkLst>
            <pc:docMk/>
            <pc:sldMk cId="1404445935" sldId="261"/>
            <ac:spMk id="3" creationId="{E877376F-6C88-484C-A5F6-5716814C43B1}"/>
          </ac:spMkLst>
        </pc:spChg>
      </pc:sldChg>
      <pc:sldChg chg="addSp modSp">
        <pc:chgData name="Dominik Grega" userId="feca3c41-6d35-4ed4-8f27-03d063d0f730" providerId="ADAL" clId="{D87C8359-0823-4471-BF29-9A30627C0D2C}" dt="2024-04-04T16:23:26.323" v="558"/>
        <pc:sldMkLst>
          <pc:docMk/>
          <pc:sldMk cId="2843212602" sldId="264"/>
        </pc:sldMkLst>
        <pc:picChg chg="add mod">
          <ac:chgData name="Dominik Grega" userId="feca3c41-6d35-4ed4-8f27-03d063d0f730" providerId="ADAL" clId="{D87C8359-0823-4471-BF29-9A30627C0D2C}" dt="2024-04-04T16:23:26.323" v="558"/>
          <ac:picMkLst>
            <pc:docMk/>
            <pc:sldMk cId="2843212602" sldId="264"/>
            <ac:picMk id="4" creationId="{9D707686-C383-475D-862B-1AE685339404}"/>
          </ac:picMkLst>
        </pc:picChg>
      </pc:sldChg>
      <pc:sldChg chg="modSp new mod ord">
        <pc:chgData name="Dominik Grega" userId="feca3c41-6d35-4ed4-8f27-03d063d0f730" providerId="ADAL" clId="{D87C8359-0823-4471-BF29-9A30627C0D2C}" dt="2024-04-04T15:44:44.805" v="26"/>
        <pc:sldMkLst>
          <pc:docMk/>
          <pc:sldMk cId="3776262750" sldId="274"/>
        </pc:sldMkLst>
        <pc:spChg chg="mod">
          <ac:chgData name="Dominik Grega" userId="feca3c41-6d35-4ed4-8f27-03d063d0f730" providerId="ADAL" clId="{D87C8359-0823-4471-BF29-9A30627C0D2C}" dt="2024-04-04T15:44:37.324" v="23" actId="20577"/>
          <ac:spMkLst>
            <pc:docMk/>
            <pc:sldMk cId="3776262750" sldId="274"/>
            <ac:spMk id="2" creationId="{23EA81D3-F2F5-E227-01A0-40F462F24EB6}"/>
          </ac:spMkLst>
        </pc:spChg>
      </pc:sldChg>
      <pc:sldChg chg="addSp delSp modSp new mod ord modClrScheme chgLayout">
        <pc:chgData name="Dominik Grega" userId="feca3c41-6d35-4ed4-8f27-03d063d0f730" providerId="ADAL" clId="{D87C8359-0823-4471-BF29-9A30627C0D2C}" dt="2024-04-04T15:49:05.527" v="128" actId="207"/>
        <pc:sldMkLst>
          <pc:docMk/>
          <pc:sldMk cId="1161513956" sldId="275"/>
        </pc:sldMkLst>
        <pc:spChg chg="del mod ord">
          <ac:chgData name="Dominik Grega" userId="feca3c41-6d35-4ed4-8f27-03d063d0f730" providerId="ADAL" clId="{D87C8359-0823-4471-BF29-9A30627C0D2C}" dt="2024-04-04T15:44:50.612" v="29" actId="700"/>
          <ac:spMkLst>
            <pc:docMk/>
            <pc:sldMk cId="1161513956" sldId="275"/>
            <ac:spMk id="2" creationId="{0ADC23E1-C015-90AA-B19B-CF2463E8135E}"/>
          </ac:spMkLst>
        </pc:spChg>
        <pc:spChg chg="del mod ord">
          <ac:chgData name="Dominik Grega" userId="feca3c41-6d35-4ed4-8f27-03d063d0f730" providerId="ADAL" clId="{D87C8359-0823-4471-BF29-9A30627C0D2C}" dt="2024-04-04T15:44:50.612" v="29" actId="700"/>
          <ac:spMkLst>
            <pc:docMk/>
            <pc:sldMk cId="1161513956" sldId="275"/>
            <ac:spMk id="3" creationId="{8CD8202B-4CB6-9BFC-E3C2-7C163D95F3E5}"/>
          </ac:spMkLst>
        </pc:spChg>
        <pc:spChg chg="add del mod ord">
          <ac:chgData name="Dominik Grega" userId="feca3c41-6d35-4ed4-8f27-03d063d0f730" providerId="ADAL" clId="{D87C8359-0823-4471-BF29-9A30627C0D2C}" dt="2024-04-04T15:44:52.231" v="30" actId="700"/>
          <ac:spMkLst>
            <pc:docMk/>
            <pc:sldMk cId="1161513956" sldId="275"/>
            <ac:spMk id="4" creationId="{128BFC6F-6402-1EE3-D184-542FF21A2BBE}"/>
          </ac:spMkLst>
        </pc:spChg>
        <pc:spChg chg="add del mod ord">
          <ac:chgData name="Dominik Grega" userId="feca3c41-6d35-4ed4-8f27-03d063d0f730" providerId="ADAL" clId="{D87C8359-0823-4471-BF29-9A30627C0D2C}" dt="2024-04-04T15:44:52.231" v="30" actId="700"/>
          <ac:spMkLst>
            <pc:docMk/>
            <pc:sldMk cId="1161513956" sldId="275"/>
            <ac:spMk id="5" creationId="{2538A97B-5CCD-E3CE-C714-34DBA83DECC9}"/>
          </ac:spMkLst>
        </pc:spChg>
        <pc:spChg chg="add mod ord">
          <ac:chgData name="Dominik Grega" userId="feca3c41-6d35-4ed4-8f27-03d063d0f730" providerId="ADAL" clId="{D87C8359-0823-4471-BF29-9A30627C0D2C}" dt="2024-04-04T15:46:39.514" v="33"/>
          <ac:spMkLst>
            <pc:docMk/>
            <pc:sldMk cId="1161513956" sldId="275"/>
            <ac:spMk id="6" creationId="{BC642180-9595-5DF9-F974-CAEA83349C8C}"/>
          </ac:spMkLst>
        </pc:spChg>
        <pc:spChg chg="add mod ord">
          <ac:chgData name="Dominik Grega" userId="feca3c41-6d35-4ed4-8f27-03d063d0f730" providerId="ADAL" clId="{D87C8359-0823-4471-BF29-9A30627C0D2C}" dt="2024-04-04T15:49:05.527" v="128" actId="207"/>
          <ac:spMkLst>
            <pc:docMk/>
            <pc:sldMk cId="1161513956" sldId="275"/>
            <ac:spMk id="7" creationId="{CF677955-4B60-1BE8-E9E7-69ECC12EA103}"/>
          </ac:spMkLst>
        </pc:spChg>
      </pc:sldChg>
      <pc:sldChg chg="modSp new mod">
        <pc:chgData name="Dominik Grega" userId="feca3c41-6d35-4ed4-8f27-03d063d0f730" providerId="ADAL" clId="{D87C8359-0823-4471-BF29-9A30627C0D2C}" dt="2024-04-04T15:53:21.534" v="264" actId="20577"/>
        <pc:sldMkLst>
          <pc:docMk/>
          <pc:sldMk cId="296183802" sldId="276"/>
        </pc:sldMkLst>
        <pc:spChg chg="mod">
          <ac:chgData name="Dominik Grega" userId="feca3c41-6d35-4ed4-8f27-03d063d0f730" providerId="ADAL" clId="{D87C8359-0823-4471-BF29-9A30627C0D2C}" dt="2024-04-04T15:50:24.926" v="151" actId="20577"/>
          <ac:spMkLst>
            <pc:docMk/>
            <pc:sldMk cId="296183802" sldId="276"/>
            <ac:spMk id="2" creationId="{A5D4E42B-C9F5-7855-FF99-EEAB0A6BDD29}"/>
          </ac:spMkLst>
        </pc:spChg>
        <pc:spChg chg="mod">
          <ac:chgData name="Dominik Grega" userId="feca3c41-6d35-4ed4-8f27-03d063d0f730" providerId="ADAL" clId="{D87C8359-0823-4471-BF29-9A30627C0D2C}" dt="2024-04-04T15:53:21.534" v="264" actId="20577"/>
          <ac:spMkLst>
            <pc:docMk/>
            <pc:sldMk cId="296183802" sldId="276"/>
            <ac:spMk id="3" creationId="{F7D70362-7645-F685-67E5-9CEC0F886509}"/>
          </ac:spMkLst>
        </pc:spChg>
      </pc:sldChg>
      <pc:sldChg chg="modSp new mod">
        <pc:chgData name="Dominik Grega" userId="feca3c41-6d35-4ed4-8f27-03d063d0f730" providerId="ADAL" clId="{D87C8359-0823-4471-BF29-9A30627C0D2C}" dt="2024-04-04T15:57:15.583" v="556" actId="20577"/>
        <pc:sldMkLst>
          <pc:docMk/>
          <pc:sldMk cId="960126376" sldId="277"/>
        </pc:sldMkLst>
        <pc:spChg chg="mod">
          <ac:chgData name="Dominik Grega" userId="feca3c41-6d35-4ed4-8f27-03d063d0f730" providerId="ADAL" clId="{D87C8359-0823-4471-BF29-9A30627C0D2C}" dt="2024-04-04T15:54:10.969" v="279" actId="20577"/>
          <ac:spMkLst>
            <pc:docMk/>
            <pc:sldMk cId="960126376" sldId="277"/>
            <ac:spMk id="2" creationId="{7674E14D-DEC5-EA47-C45A-DE16E0298771}"/>
          </ac:spMkLst>
        </pc:spChg>
        <pc:spChg chg="mod">
          <ac:chgData name="Dominik Grega" userId="feca3c41-6d35-4ed4-8f27-03d063d0f730" providerId="ADAL" clId="{D87C8359-0823-4471-BF29-9A30627C0D2C}" dt="2024-04-04T15:57:15.583" v="556" actId="20577"/>
          <ac:spMkLst>
            <pc:docMk/>
            <pc:sldMk cId="960126376" sldId="277"/>
            <ac:spMk id="3" creationId="{6FDEF5C2-38E4-047D-A4FD-6F813869C2ED}"/>
          </ac:spMkLst>
        </pc:spChg>
      </pc:sldChg>
      <pc:sldChg chg="modSp add mod">
        <pc:chgData name="Dominik Grega" userId="feca3c41-6d35-4ed4-8f27-03d063d0f730" providerId="ADAL" clId="{D87C8359-0823-4471-BF29-9A30627C0D2C}" dt="2024-04-04T16:24:22.472" v="575" actId="1076"/>
        <pc:sldMkLst>
          <pc:docMk/>
          <pc:sldMk cId="2080381681" sldId="278"/>
        </pc:sldMkLst>
        <pc:spChg chg="mod">
          <ac:chgData name="Dominik Grega" userId="feca3c41-6d35-4ed4-8f27-03d063d0f730" providerId="ADAL" clId="{D87C8359-0823-4471-BF29-9A30627C0D2C}" dt="2024-04-04T16:24:16.521" v="574" actId="20577"/>
          <ac:spMkLst>
            <pc:docMk/>
            <pc:sldMk cId="2080381681" sldId="278"/>
            <ac:spMk id="4" creationId="{00000000-0000-0000-0000-000000000000}"/>
          </ac:spMkLst>
        </pc:spChg>
        <pc:picChg chg="mod">
          <ac:chgData name="Dominik Grega" userId="feca3c41-6d35-4ed4-8f27-03d063d0f730" providerId="ADAL" clId="{D87C8359-0823-4471-BF29-9A30627C0D2C}" dt="2024-04-04T16:24:22.472" v="575" actId="1076"/>
          <ac:picMkLst>
            <pc:docMk/>
            <pc:sldMk cId="2080381681" sldId="278"/>
            <ac:picMk id="7" creationId="{9D707686-C383-475D-862B-1AE685339404}"/>
          </ac:picMkLst>
        </pc:picChg>
      </pc:sldChg>
      <pc:sldChg chg="modSp add mod">
        <pc:chgData name="Dominik Grega" userId="feca3c41-6d35-4ed4-8f27-03d063d0f730" providerId="ADAL" clId="{D87C8359-0823-4471-BF29-9A30627C0D2C}" dt="2024-04-04T16:27:25.361" v="603" actId="20577"/>
        <pc:sldMkLst>
          <pc:docMk/>
          <pc:sldMk cId="521143142" sldId="360"/>
        </pc:sldMkLst>
        <pc:spChg chg="mod">
          <ac:chgData name="Dominik Grega" userId="feca3c41-6d35-4ed4-8f27-03d063d0f730" providerId="ADAL" clId="{D87C8359-0823-4471-BF29-9A30627C0D2C}" dt="2024-04-04T16:27:25.361" v="603" actId="20577"/>
          <ac:spMkLst>
            <pc:docMk/>
            <pc:sldMk cId="521143142" sldId="360"/>
            <ac:spMk id="2" creationId="{00000000-0000-0000-0000-000000000000}"/>
          </ac:spMkLst>
        </pc:spChg>
        <pc:spChg chg="mod">
          <ac:chgData name="Dominik Grega" userId="feca3c41-6d35-4ed4-8f27-03d063d0f730" providerId="ADAL" clId="{D87C8359-0823-4471-BF29-9A30627C0D2C}" dt="2024-04-04T16:26:15.961" v="578" actId="255"/>
          <ac:spMkLst>
            <pc:docMk/>
            <pc:sldMk cId="521143142" sldId="360"/>
            <ac:spMk id="4" creationId="{00000000-0000-0000-0000-000000000000}"/>
          </ac:spMkLst>
        </pc:spChg>
      </pc:sldChg>
      <pc:sldChg chg="modSp add mod">
        <pc:chgData name="Dominik Grega" userId="feca3c41-6d35-4ed4-8f27-03d063d0f730" providerId="ADAL" clId="{D87C8359-0823-4471-BF29-9A30627C0D2C}" dt="2024-04-04T16:26:19.754" v="579" actId="255"/>
        <pc:sldMkLst>
          <pc:docMk/>
          <pc:sldMk cId="376026522" sldId="361"/>
        </pc:sldMkLst>
        <pc:spChg chg="mod">
          <ac:chgData name="Dominik Grega" userId="feca3c41-6d35-4ed4-8f27-03d063d0f730" providerId="ADAL" clId="{D87C8359-0823-4471-BF29-9A30627C0D2C}" dt="2024-04-04T16:26:19.754" v="579" actId="255"/>
          <ac:spMkLst>
            <pc:docMk/>
            <pc:sldMk cId="376026522" sldId="361"/>
            <ac:spMk id="4" creationId="{00000000-0000-0000-0000-000000000000}"/>
          </ac:spMkLst>
        </pc:spChg>
      </pc:sldChg>
      <pc:sldChg chg="modSp add mod">
        <pc:chgData name="Dominik Grega" userId="feca3c41-6d35-4ed4-8f27-03d063d0f730" providerId="ADAL" clId="{D87C8359-0823-4471-BF29-9A30627C0D2C}" dt="2024-04-04T16:26:23.170" v="580" actId="255"/>
        <pc:sldMkLst>
          <pc:docMk/>
          <pc:sldMk cId="3721567801" sldId="362"/>
        </pc:sldMkLst>
        <pc:spChg chg="mod">
          <ac:chgData name="Dominik Grega" userId="feca3c41-6d35-4ed4-8f27-03d063d0f730" providerId="ADAL" clId="{D87C8359-0823-4471-BF29-9A30627C0D2C}" dt="2024-04-04T16:26:23.170" v="580" actId="255"/>
          <ac:spMkLst>
            <pc:docMk/>
            <pc:sldMk cId="3721567801" sldId="362"/>
            <ac:spMk id="4" creationId="{00000000-0000-0000-0000-000000000000}"/>
          </ac:spMkLst>
        </pc:spChg>
      </pc:sldChg>
      <pc:sldChg chg="add">
        <pc:chgData name="Dominik Grega" userId="feca3c41-6d35-4ed4-8f27-03d063d0f730" providerId="ADAL" clId="{D87C8359-0823-4471-BF29-9A30627C0D2C}" dt="2024-04-04T16:26:07.779" v="576"/>
        <pc:sldMkLst>
          <pc:docMk/>
          <pc:sldMk cId="1236073429" sldId="3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DD960C-6DEA-4427-BE7E-B6B9F7FAE301}" type="datetimeFigureOut">
              <a:rPr lang="en-GB" smtClean="0"/>
              <a:t>04/04/2024</a:t>
            </a:fld>
            <a:endParaRPr lang="en-GB"/>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2819F-0DAC-4CEE-AEB2-BD70EFE22E1B}" type="slidenum">
              <a:rPr lang="en-GB" smtClean="0"/>
              <a:t>‹#›</a:t>
            </a:fld>
            <a:endParaRPr lang="en-GB"/>
          </a:p>
        </p:txBody>
      </p:sp>
    </p:spTree>
    <p:extLst>
      <p:ext uri="{BB962C8B-B14F-4D97-AF65-F5344CB8AC3E}">
        <p14:creationId xmlns:p14="http://schemas.microsoft.com/office/powerpoint/2010/main" val="2532570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 the literature, we can often encounter graphical depictions of cost-effectiveness analysis. The x and y coordinate axes are used for display. Their </a:t>
            </a:r>
            <a:r>
              <a:rPr lang="en-GB" sz="1200" kern="1200" dirty="0" err="1">
                <a:solidFill>
                  <a:schemeClr val="tx1"/>
                </a:solidFill>
                <a:effectLst/>
                <a:latin typeface="+mn-lt"/>
                <a:ea typeface="+mn-ea"/>
                <a:cs typeface="+mn-cs"/>
              </a:rPr>
              <a:t>center</a:t>
            </a:r>
            <a:r>
              <a:rPr lang="en-GB" sz="1200" kern="1200" dirty="0">
                <a:solidFill>
                  <a:schemeClr val="tx1"/>
                </a:solidFill>
                <a:effectLst/>
                <a:latin typeface="+mn-lt"/>
                <a:ea typeface="+mn-ea"/>
                <a:cs typeface="+mn-cs"/>
              </a:rPr>
              <a:t> indicates point 0, which also represents the procedure against which we compare the new procedure. The x-axis is the cost limit, above the axis is all that has a cost difference greater than 0, and what is below it has costs less than 0. The y-axis is the efficiency limit, what is on the right has an efficiency difference greater than 0 and what is on the left, has a difference less than 0. At the same time, we could place a line in quadrant I that would determine the threshold of willingness to pay, to see more precisely to what extent the increased cost for a certain benefit is acceptable to the state.</a:t>
            </a:r>
            <a:endParaRPr lang="cs-CZ" sz="1200" kern="1200" dirty="0">
              <a:solidFill>
                <a:schemeClr val="tx1"/>
              </a:solidFill>
              <a:effectLst/>
              <a:latin typeface="+mn-lt"/>
              <a:ea typeface="+mn-ea"/>
              <a:cs typeface="+mn-cs"/>
            </a:endParaRPr>
          </a:p>
          <a:p>
            <a:endParaRPr lang="cs-CZ" dirty="0"/>
          </a:p>
          <a:p>
            <a:endParaRPr lang="en-GB" dirty="0"/>
          </a:p>
        </p:txBody>
      </p:sp>
      <p:sp>
        <p:nvSpPr>
          <p:cNvPr id="4" name="Zástupný symbol pro číslo snímku 3"/>
          <p:cNvSpPr>
            <a:spLocks noGrp="1"/>
          </p:cNvSpPr>
          <p:nvPr>
            <p:ph type="sldNum" sz="quarter" idx="5"/>
          </p:nvPr>
        </p:nvSpPr>
        <p:spPr/>
        <p:txBody>
          <a:bodyPr/>
          <a:lstStyle/>
          <a:p>
            <a:fld id="{8778D90B-A9A9-491C-813E-E3B0EBC55FB9}" type="slidenum">
              <a:rPr lang="cs-CZ" smtClean="0"/>
              <a:t>14</a:t>
            </a:fld>
            <a:endParaRPr lang="cs-CZ" dirty="0"/>
          </a:p>
        </p:txBody>
      </p:sp>
    </p:spTree>
    <p:extLst>
      <p:ext uri="{BB962C8B-B14F-4D97-AF65-F5344CB8AC3E}">
        <p14:creationId xmlns:p14="http://schemas.microsoft.com/office/powerpoint/2010/main" val="24122284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endParaRPr lang="en-GB"/>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2249740F-596E-4D85-ADEF-2D8E00C3C89F}" type="slidenum">
              <a:rPr lang="en-GB" smtClean="0"/>
              <a:t>‹#›</a:t>
            </a:fld>
            <a:endParaRPr lang="en-GB"/>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1" name="Obrázek 5">
            <a:extLst>
              <a:ext uri="{FF2B5EF4-FFF2-40B4-BE49-F238E27FC236}">
                <a16:creationId xmlns:a16="http://schemas.microsoft.com/office/drawing/2014/main" id="{AC617C30-30B9-5F40-B9CE-8190F0E78E2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999" y="414000"/>
            <a:ext cx="2019358" cy="1061903"/>
          </a:xfrm>
          <a:prstGeom prst="rect">
            <a:avLst/>
          </a:prstGeom>
        </p:spPr>
      </p:pic>
    </p:spTree>
    <p:extLst>
      <p:ext uri="{BB962C8B-B14F-4D97-AF65-F5344CB8AC3E}">
        <p14:creationId xmlns:p14="http://schemas.microsoft.com/office/powerpoint/2010/main" val="3326687186"/>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en-GB"/>
          </a:p>
        </p:txBody>
      </p:sp>
      <p:sp>
        <p:nvSpPr>
          <p:cNvPr id="3" name="Zástupný symbol pro číslo snímku 2"/>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39966827-0FA7-8A43-8497-EB571165EF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3637009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a:p>
        </p:txBody>
      </p:sp>
      <p:sp>
        <p:nvSpPr>
          <p:cNvPr id="3" name="Zástupný symbol pro číslo snímku 2"/>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pic>
        <p:nvPicPr>
          <p:cNvPr id="5" name="Obrázek 8">
            <a:extLst>
              <a:ext uri="{FF2B5EF4-FFF2-40B4-BE49-F238E27FC236}">
                <a16:creationId xmlns:a16="http://schemas.microsoft.com/office/drawing/2014/main" id="{89E476E0-A591-2D41-97B8-B350A84A3CC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3500250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2249740F-596E-4D85-ADEF-2D8E00C3C89F}" type="slidenum">
              <a:rPr lang="en-GB" smtClean="0"/>
              <a:t>‹#›</a:t>
            </a:fld>
            <a:endParaRPr lang="en-GB"/>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endParaRPr lang="en-GB"/>
          </a:p>
        </p:txBody>
      </p:sp>
      <p:pic>
        <p:nvPicPr>
          <p:cNvPr id="8" name="Obrázek 5">
            <a:extLst>
              <a:ext uri="{FF2B5EF4-FFF2-40B4-BE49-F238E27FC236}">
                <a16:creationId xmlns:a16="http://schemas.microsoft.com/office/drawing/2014/main" id="{58D7DA37-E6F7-2D40-A31C-B81FB32D797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999" y="414000"/>
            <a:ext cx="2019358" cy="1061903"/>
          </a:xfrm>
          <a:prstGeom prst="rect">
            <a:avLst/>
          </a:prstGeom>
        </p:spPr>
      </p:pic>
    </p:spTree>
    <p:extLst>
      <p:ext uri="{BB962C8B-B14F-4D97-AF65-F5344CB8AC3E}">
        <p14:creationId xmlns:p14="http://schemas.microsoft.com/office/powerpoint/2010/main" val="336806135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56788D"/>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en-GB"/>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2249740F-596E-4D85-ADEF-2D8E00C3C89F}" type="slidenum">
              <a:rPr lang="en-GB" smtClean="0"/>
              <a:t>‹#›</a:t>
            </a:fld>
            <a:endParaRPr lang="en-GB"/>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5">
            <a:extLst>
              <a:ext uri="{FF2B5EF4-FFF2-40B4-BE49-F238E27FC236}">
                <a16:creationId xmlns:a16="http://schemas.microsoft.com/office/drawing/2014/main" id="{AB7C0668-BDE6-3B43-A634-859EA7E99B2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2019356" cy="1061903"/>
          </a:xfrm>
          <a:prstGeom prst="rect">
            <a:avLst/>
          </a:prstGeom>
        </p:spPr>
      </p:pic>
    </p:spTree>
    <p:extLst>
      <p:ext uri="{BB962C8B-B14F-4D97-AF65-F5344CB8AC3E}">
        <p14:creationId xmlns:p14="http://schemas.microsoft.com/office/powerpoint/2010/main" val="374371471"/>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Rozdělovník (alternativní) 2">
    <p:bg>
      <p:bgPr>
        <a:solidFill>
          <a:srgbClr val="56788D"/>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2249740F-596E-4D85-ADEF-2D8E00C3C89F}" type="slidenum">
              <a:rPr lang="en-GB" smtClean="0"/>
              <a:t>‹#›</a:t>
            </a:fld>
            <a:endParaRPr lang="en-GB"/>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endParaRPr lang="en-GB"/>
          </a:p>
        </p:txBody>
      </p:sp>
      <p:pic>
        <p:nvPicPr>
          <p:cNvPr id="9" name="Obrázek 5">
            <a:extLst>
              <a:ext uri="{FF2B5EF4-FFF2-40B4-BE49-F238E27FC236}">
                <a16:creationId xmlns:a16="http://schemas.microsoft.com/office/drawing/2014/main" id="{24968180-B71D-CC4D-A9AC-74E5778DBC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2019356" cy="1061903"/>
          </a:xfrm>
          <a:prstGeom prst="rect">
            <a:avLst/>
          </a:prstGeom>
        </p:spPr>
      </p:pic>
    </p:spTree>
    <p:extLst>
      <p:ext uri="{BB962C8B-B14F-4D97-AF65-F5344CB8AC3E}">
        <p14:creationId xmlns:p14="http://schemas.microsoft.com/office/powerpoint/2010/main" val="74553202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verzní s obrázkem">
    <p:bg>
      <p:bgPr>
        <a:solidFill>
          <a:srgbClr val="56788D"/>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6" name="Obrázek 8">
            <a:extLst>
              <a:ext uri="{FF2B5EF4-FFF2-40B4-BE49-F238E27FC236}">
                <a16:creationId xmlns:a16="http://schemas.microsoft.com/office/drawing/2014/main" id="{04D6D823-4C68-D841-A02B-330212BF14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588261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MUNI PHARM slide">
    <p:bg>
      <p:bgPr>
        <a:solidFill>
          <a:srgbClr val="56788D"/>
        </a:solidFill>
        <a:effectLst/>
      </p:bgPr>
    </p:bg>
    <p:spTree>
      <p:nvGrpSpPr>
        <p:cNvPr id="1" name=""/>
        <p:cNvGrpSpPr/>
        <p:nvPr/>
      </p:nvGrpSpPr>
      <p:grpSpPr>
        <a:xfrm>
          <a:off x="0" y="0"/>
          <a:ext cx="0" cy="0"/>
          <a:chOff x="0" y="0"/>
          <a:chExt cx="0" cy="0"/>
        </a:xfrm>
      </p:grpSpPr>
      <p:pic>
        <p:nvPicPr>
          <p:cNvPr id="5" name="Grafický objekt 5">
            <a:extLst>
              <a:ext uri="{FF2B5EF4-FFF2-40B4-BE49-F238E27FC236}">
                <a16:creationId xmlns:a16="http://schemas.microsoft.com/office/drawing/2014/main" id="{CA39A22B-25AC-154A-995D-A5A321924D9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402137" y="2017941"/>
            <a:ext cx="5387725" cy="2833200"/>
          </a:xfrm>
          <a:prstGeom prst="rect">
            <a:avLst/>
          </a:prstGeom>
        </p:spPr>
      </p:pic>
    </p:spTree>
    <p:extLst>
      <p:ext uri="{BB962C8B-B14F-4D97-AF65-F5344CB8AC3E}">
        <p14:creationId xmlns:p14="http://schemas.microsoft.com/office/powerpoint/2010/main" val="38026279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375159123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A877E4-D776-7236-00B4-3F3F9C0EA694}"/>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endParaRPr lang="en-GB"/>
          </a:p>
        </p:txBody>
      </p:sp>
      <p:sp>
        <p:nvSpPr>
          <p:cNvPr id="3" name="Podnadpis 2">
            <a:extLst>
              <a:ext uri="{FF2B5EF4-FFF2-40B4-BE49-F238E27FC236}">
                <a16:creationId xmlns:a16="http://schemas.microsoft.com/office/drawing/2014/main" id="{48FAD0A3-A79A-5243-7777-B5E08DDAA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GB"/>
          </a:p>
        </p:txBody>
      </p:sp>
      <p:sp>
        <p:nvSpPr>
          <p:cNvPr id="4" name="Zástupný objekt pre dátum 3">
            <a:extLst>
              <a:ext uri="{FF2B5EF4-FFF2-40B4-BE49-F238E27FC236}">
                <a16:creationId xmlns:a16="http://schemas.microsoft.com/office/drawing/2014/main" id="{71C096B1-AE3B-EE51-4C58-8EEAC809CE32}"/>
              </a:ext>
            </a:extLst>
          </p:cNvPr>
          <p:cNvSpPr>
            <a:spLocks noGrp="1"/>
          </p:cNvSpPr>
          <p:nvPr>
            <p:ph type="dt" sz="half" idx="10"/>
          </p:nvPr>
        </p:nvSpPr>
        <p:spPr/>
        <p:txBody>
          <a:bodyPr/>
          <a:lstStyle/>
          <a:p>
            <a:fld id="{8FED5449-BD06-4D29-8709-05C4DB2A89D2}" type="datetimeFigureOut">
              <a:rPr lang="en-GB" smtClean="0"/>
              <a:t>04/04/2024</a:t>
            </a:fld>
            <a:endParaRPr lang="en-GB"/>
          </a:p>
        </p:txBody>
      </p:sp>
      <p:sp>
        <p:nvSpPr>
          <p:cNvPr id="5" name="Zástupný objekt pre pätu 4">
            <a:extLst>
              <a:ext uri="{FF2B5EF4-FFF2-40B4-BE49-F238E27FC236}">
                <a16:creationId xmlns:a16="http://schemas.microsoft.com/office/drawing/2014/main" id="{55A7B25D-F49A-FEAF-B12C-898E30AD410A}"/>
              </a:ext>
            </a:extLst>
          </p:cNvPr>
          <p:cNvSpPr>
            <a:spLocks noGrp="1"/>
          </p:cNvSpPr>
          <p:nvPr>
            <p:ph type="ftr" sz="quarter" idx="11"/>
          </p:nvPr>
        </p:nvSpPr>
        <p:spPr/>
        <p:txBody>
          <a:bodyPr/>
          <a:lstStyle/>
          <a:p>
            <a:endParaRPr lang="en-GB"/>
          </a:p>
        </p:txBody>
      </p:sp>
      <p:sp>
        <p:nvSpPr>
          <p:cNvPr id="6" name="Zástupný objekt pre číslo snímky 5">
            <a:extLst>
              <a:ext uri="{FF2B5EF4-FFF2-40B4-BE49-F238E27FC236}">
                <a16:creationId xmlns:a16="http://schemas.microsoft.com/office/drawing/2014/main" id="{3691CCA7-00BD-3A58-5A8B-7D62E7B9A0C6}"/>
              </a:ext>
            </a:extLst>
          </p:cNvPr>
          <p:cNvSpPr>
            <a:spLocks noGrp="1"/>
          </p:cNvSpPr>
          <p:nvPr>
            <p:ph type="sldNum" sz="quarter" idx="12"/>
          </p:nvPr>
        </p:nvSpPr>
        <p:spPr/>
        <p:txBody>
          <a:bodyPr/>
          <a:lstStyle/>
          <a:p>
            <a:fld id="{2249740F-596E-4D85-ADEF-2D8E00C3C89F}" type="slidenum">
              <a:rPr lang="en-GB" smtClean="0"/>
              <a:t>‹#›</a:t>
            </a:fld>
            <a:endParaRPr lang="en-GB"/>
          </a:p>
        </p:txBody>
      </p:sp>
    </p:spTree>
    <p:extLst>
      <p:ext uri="{BB962C8B-B14F-4D97-AF65-F5344CB8AC3E}">
        <p14:creationId xmlns:p14="http://schemas.microsoft.com/office/powerpoint/2010/main" val="12805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en-GB"/>
          </a:p>
        </p:txBody>
      </p:sp>
      <p:sp>
        <p:nvSpPr>
          <p:cNvPr id="5" name="Zástupný symbol pro číslo snímku 4"/>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Obrázek 8">
            <a:extLst>
              <a:ext uri="{FF2B5EF4-FFF2-40B4-BE49-F238E27FC236}">
                <a16:creationId xmlns:a16="http://schemas.microsoft.com/office/drawing/2014/main" id="{C28DCFAA-85E6-CC4A-B99C-2DB549AF7A2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3893323868"/>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endParaRPr lang="en-GB"/>
          </a:p>
        </p:txBody>
      </p:sp>
      <p:sp>
        <p:nvSpPr>
          <p:cNvPr id="5" name="Zástupný symbol pro číslo snímku 4"/>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Obrázek 8">
            <a:extLst>
              <a:ext uri="{FF2B5EF4-FFF2-40B4-BE49-F238E27FC236}">
                <a16:creationId xmlns:a16="http://schemas.microsoft.com/office/drawing/2014/main" id="{C9DCF0F9-0E71-F44D-9908-2323EBBD803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2456802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a:p>
        </p:txBody>
      </p:sp>
      <p:sp>
        <p:nvSpPr>
          <p:cNvPr id="3" name="Zástupný symbol pro číslo snímku 2"/>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0FC0F2A5-601A-C84B-ADA0-F567E2C35CA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2424407795"/>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a:p>
        </p:txBody>
      </p:sp>
      <p:sp>
        <p:nvSpPr>
          <p:cNvPr id="3" name="Zástupný symbol pro číslo snímku 2"/>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64E2ADDE-C0F0-C648-B249-7317DE942D4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1753412388"/>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endParaRPr lang="en-GB"/>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2249740F-596E-4D85-ADEF-2D8E00C3C89F}" type="slidenum">
              <a:rPr lang="en-GB" smtClean="0"/>
              <a:t>‹#›</a:t>
            </a:fld>
            <a:endParaRPr lang="en-GB"/>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0190CDFB-B270-E14B-B5BB-57850D5F1B8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4085002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en-GB"/>
          </a:p>
        </p:txBody>
      </p:sp>
      <p:sp>
        <p:nvSpPr>
          <p:cNvPr id="3" name="Zástupný symbol pro číslo snímku 2"/>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E2F4D66C-9B4F-9B44-8D3F-7EB373EA31D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1173812076"/>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a:p>
        </p:txBody>
      </p:sp>
      <p:sp>
        <p:nvSpPr>
          <p:cNvPr id="3" name="Zástupný symbol pro číslo snímku 2"/>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63392BB4-7129-C749-B5F0-DF96234FEDD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2398040620"/>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a:p>
        </p:txBody>
      </p:sp>
      <p:sp>
        <p:nvSpPr>
          <p:cNvPr id="3" name="Zástupný symbol pro číslo snímku 2"/>
          <p:cNvSpPr>
            <a:spLocks noGrp="1"/>
          </p:cNvSpPr>
          <p:nvPr>
            <p:ph type="sldNum" sz="quarter" idx="11"/>
          </p:nvPr>
        </p:nvSpPr>
        <p:spPr/>
        <p:txBody>
          <a:bodyPr/>
          <a:lstStyle>
            <a:lvl1pPr>
              <a:defRPr/>
            </a:lvl1pPr>
          </a:lstStyle>
          <a:p>
            <a:fld id="{2249740F-596E-4D85-ADEF-2D8E00C3C89F}" type="slidenum">
              <a:rPr lang="en-GB" smtClean="0"/>
              <a:t>‹#›</a:t>
            </a:fld>
            <a:endParaRPr lang="en-GB"/>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92BD82E8-1E25-A94D-99C5-5842B7559DD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9037"/>
            <a:ext cx="1132477" cy="595526"/>
          </a:xfrm>
          <a:prstGeom prst="rect">
            <a:avLst/>
          </a:prstGeom>
        </p:spPr>
      </p:pic>
    </p:spTree>
    <p:extLst>
      <p:ext uri="{BB962C8B-B14F-4D97-AF65-F5344CB8AC3E}">
        <p14:creationId xmlns:p14="http://schemas.microsoft.com/office/powerpoint/2010/main" val="1705937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en-GB"/>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2249740F-596E-4D85-ADEF-2D8E00C3C89F}" type="slidenum">
              <a:rPr lang="en-GB" smtClean="0"/>
              <a:t>‹#›</a:t>
            </a:fld>
            <a:endParaRPr lang="en-GB"/>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extLst>
      <p:ext uri="{BB962C8B-B14F-4D97-AF65-F5344CB8AC3E}">
        <p14:creationId xmlns:p14="http://schemas.microsoft.com/office/powerpoint/2010/main" val="1587070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EA81D3-F2F5-E227-01A0-40F462F24EB6}"/>
              </a:ext>
            </a:extLst>
          </p:cNvPr>
          <p:cNvSpPr>
            <a:spLocks noGrp="1"/>
          </p:cNvSpPr>
          <p:nvPr>
            <p:ph type="ctrTitle"/>
          </p:nvPr>
        </p:nvSpPr>
        <p:spPr/>
        <p:txBody>
          <a:bodyPr/>
          <a:lstStyle/>
          <a:p>
            <a:r>
              <a:rPr lang="sk-SK" dirty="0" err="1"/>
              <a:t>Recapitulation</a:t>
            </a:r>
            <a:endParaRPr lang="sk-SK" dirty="0"/>
          </a:p>
        </p:txBody>
      </p:sp>
      <p:sp>
        <p:nvSpPr>
          <p:cNvPr id="3" name="Podnadpis 2">
            <a:extLst>
              <a:ext uri="{FF2B5EF4-FFF2-40B4-BE49-F238E27FC236}">
                <a16:creationId xmlns:a16="http://schemas.microsoft.com/office/drawing/2014/main" id="{1BA43F3D-1427-2A19-10A4-90E8CB236A01}"/>
              </a:ext>
            </a:extLst>
          </p:cNvPr>
          <p:cNvSpPr>
            <a:spLocks noGrp="1"/>
          </p:cNvSpPr>
          <p:nvPr>
            <p:ph type="subTitle" idx="1"/>
          </p:nvPr>
        </p:nvSpPr>
        <p:spPr/>
        <p:txBody>
          <a:bodyPr/>
          <a:lstStyle/>
          <a:p>
            <a:endParaRPr lang="sk-SK"/>
          </a:p>
        </p:txBody>
      </p:sp>
    </p:spTree>
    <p:extLst>
      <p:ext uri="{BB962C8B-B14F-4D97-AF65-F5344CB8AC3E}">
        <p14:creationId xmlns:p14="http://schemas.microsoft.com/office/powerpoint/2010/main" val="3776262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FE0855-77BB-A57E-57D9-F6DC82205156}"/>
              </a:ext>
            </a:extLst>
          </p:cNvPr>
          <p:cNvSpPr>
            <a:spLocks noGrp="1"/>
          </p:cNvSpPr>
          <p:nvPr>
            <p:ph type="title"/>
          </p:nvPr>
        </p:nvSpPr>
        <p:spPr/>
        <p:txBody>
          <a:bodyPr/>
          <a:lstStyle/>
          <a:p>
            <a:r>
              <a:rPr lang="sk-SK" sz="4000" dirty="0"/>
              <a:t>3. </a:t>
            </a:r>
            <a:r>
              <a:rPr lang="sk-SK" sz="4000" dirty="0" err="1"/>
              <a:t>Determining</a:t>
            </a:r>
            <a:r>
              <a:rPr lang="sk-SK" sz="4000" dirty="0"/>
              <a:t> </a:t>
            </a:r>
            <a:r>
              <a:rPr lang="sk-SK" sz="4000" dirty="0" err="1"/>
              <a:t>the</a:t>
            </a:r>
            <a:r>
              <a:rPr lang="sk-SK" sz="4000" dirty="0"/>
              <a:t> </a:t>
            </a:r>
            <a:r>
              <a:rPr lang="sk-SK" sz="4000" dirty="0" err="1"/>
              <a:t>alternatives</a:t>
            </a:r>
            <a:r>
              <a:rPr lang="sk-SK" sz="4000" dirty="0"/>
              <a:t> and </a:t>
            </a:r>
            <a:r>
              <a:rPr lang="sk-SK" sz="4000" dirty="0" err="1"/>
              <a:t>outcomes</a:t>
            </a:r>
            <a:br>
              <a:rPr lang="sk-SK" sz="4000" dirty="0"/>
            </a:br>
            <a:endParaRPr lang="en-GB" dirty="0"/>
          </a:p>
        </p:txBody>
      </p:sp>
      <p:sp>
        <p:nvSpPr>
          <p:cNvPr id="3" name="Zástupný objekt pre obsah 2">
            <a:extLst>
              <a:ext uri="{FF2B5EF4-FFF2-40B4-BE49-F238E27FC236}">
                <a16:creationId xmlns:a16="http://schemas.microsoft.com/office/drawing/2014/main" id="{E877376F-6C88-484C-A5F6-5716814C43B1}"/>
              </a:ext>
            </a:extLst>
          </p:cNvPr>
          <p:cNvSpPr>
            <a:spLocks noGrp="1"/>
          </p:cNvSpPr>
          <p:nvPr>
            <p:ph idx="1"/>
          </p:nvPr>
        </p:nvSpPr>
        <p:spPr/>
        <p:txBody>
          <a:bodyPr/>
          <a:lstStyle/>
          <a:p>
            <a:endParaRPr lang="sk-SK" dirty="0"/>
          </a:p>
          <a:p>
            <a:r>
              <a:rPr lang="sk-SK" dirty="0" err="1"/>
              <a:t>Current</a:t>
            </a:r>
            <a:r>
              <a:rPr lang="en-US" dirty="0"/>
              <a:t> most used treatment/s</a:t>
            </a:r>
          </a:p>
          <a:p>
            <a:r>
              <a:rPr lang="en-US" dirty="0"/>
              <a:t>The intervention/s which a new one should replace</a:t>
            </a:r>
          </a:p>
          <a:p>
            <a:r>
              <a:rPr lang="en-US" dirty="0"/>
              <a:t>Therapeutic mix</a:t>
            </a:r>
          </a:p>
          <a:p>
            <a:endParaRPr lang="en-US" dirty="0"/>
          </a:p>
          <a:p>
            <a:r>
              <a:rPr lang="en-US" dirty="0"/>
              <a:t>The selection of the comparator should be adequately described and justified. At the same time, it is necessary to state and explain all the aspects that led to the selection of the given comparator.</a:t>
            </a:r>
            <a:endParaRPr lang="en-GB" dirty="0"/>
          </a:p>
        </p:txBody>
      </p:sp>
    </p:spTree>
    <p:extLst>
      <p:ext uri="{BB962C8B-B14F-4D97-AF65-F5344CB8AC3E}">
        <p14:creationId xmlns:p14="http://schemas.microsoft.com/office/powerpoint/2010/main" val="1404445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C1D27A-565F-806D-A936-6FE5FCB7D0F3}"/>
              </a:ext>
            </a:extLst>
          </p:cNvPr>
          <p:cNvSpPr>
            <a:spLocks noGrp="1"/>
          </p:cNvSpPr>
          <p:nvPr>
            <p:ph type="title"/>
          </p:nvPr>
        </p:nvSpPr>
        <p:spPr/>
        <p:txBody>
          <a:bodyPr/>
          <a:lstStyle/>
          <a:p>
            <a:r>
              <a:rPr lang="sk-SK" dirty="0"/>
              <a:t>4. </a:t>
            </a:r>
            <a:r>
              <a:rPr lang="sk-SK" sz="4000" dirty="0" err="1"/>
              <a:t>Selecting</a:t>
            </a:r>
            <a:r>
              <a:rPr lang="sk-SK" sz="4000" dirty="0"/>
              <a:t> </a:t>
            </a:r>
            <a:r>
              <a:rPr lang="sk-SK" sz="4000" dirty="0" err="1"/>
              <a:t>the</a:t>
            </a:r>
            <a:r>
              <a:rPr lang="sk-SK" sz="4000" dirty="0"/>
              <a:t> </a:t>
            </a:r>
            <a:r>
              <a:rPr lang="sk-SK" sz="4000" dirty="0" err="1"/>
              <a:t>apropriate</a:t>
            </a:r>
            <a:r>
              <a:rPr lang="sk-SK" sz="4000" dirty="0"/>
              <a:t> </a:t>
            </a:r>
            <a:r>
              <a:rPr lang="sk-SK" sz="4000" dirty="0" err="1"/>
              <a:t>pharmacoeconomic</a:t>
            </a:r>
            <a:r>
              <a:rPr lang="sk-SK" sz="4000" dirty="0"/>
              <a:t> </a:t>
            </a:r>
            <a:r>
              <a:rPr lang="sk-SK" sz="4000" dirty="0" err="1"/>
              <a:t>method</a:t>
            </a:r>
            <a:br>
              <a:rPr lang="sk-SK" sz="4000" dirty="0"/>
            </a:br>
            <a:r>
              <a:rPr lang="sk-SK" dirty="0"/>
              <a:t> </a:t>
            </a:r>
            <a:endParaRPr lang="en-GB" dirty="0"/>
          </a:p>
        </p:txBody>
      </p:sp>
      <p:sp>
        <p:nvSpPr>
          <p:cNvPr id="3" name="Zástupný objekt pre obsah 2">
            <a:extLst>
              <a:ext uri="{FF2B5EF4-FFF2-40B4-BE49-F238E27FC236}">
                <a16:creationId xmlns:a16="http://schemas.microsoft.com/office/drawing/2014/main" id="{0C55B04F-8F40-98CF-7139-BDA04B1F070D}"/>
              </a:ext>
            </a:extLst>
          </p:cNvPr>
          <p:cNvSpPr>
            <a:spLocks noGrp="1"/>
          </p:cNvSpPr>
          <p:nvPr>
            <p:ph idx="1"/>
          </p:nvPr>
        </p:nvSpPr>
        <p:spPr/>
        <p:txBody>
          <a:bodyPr/>
          <a:lstStyle/>
          <a:p>
            <a:pPr marL="586350" indent="-514350">
              <a:buFont typeface="+mj-lt"/>
              <a:buAutoNum type="arabicPeriod"/>
            </a:pPr>
            <a:endParaRPr lang="sk-SK" dirty="0"/>
          </a:p>
          <a:p>
            <a:pPr marL="586350" indent="-514350">
              <a:buFont typeface="+mj-lt"/>
              <a:buAutoNum type="arabicPeriod"/>
            </a:pPr>
            <a:r>
              <a:rPr lang="sk-SK" dirty="0" err="1"/>
              <a:t>Cost-minimization</a:t>
            </a:r>
            <a:r>
              <a:rPr lang="sk-SK" dirty="0"/>
              <a:t> </a:t>
            </a:r>
            <a:r>
              <a:rPr lang="sk-SK" dirty="0" err="1"/>
              <a:t>analysis</a:t>
            </a:r>
            <a:endParaRPr lang="sk-SK" dirty="0"/>
          </a:p>
          <a:p>
            <a:pPr marL="586350" indent="-514350">
              <a:buFont typeface="+mj-lt"/>
              <a:buAutoNum type="arabicPeriod"/>
            </a:pPr>
            <a:r>
              <a:rPr lang="sk-SK" dirty="0" err="1"/>
              <a:t>Cost-effectiveness</a:t>
            </a:r>
            <a:r>
              <a:rPr lang="sk-SK" dirty="0"/>
              <a:t> </a:t>
            </a:r>
            <a:r>
              <a:rPr lang="sk-SK" dirty="0" err="1"/>
              <a:t>analysis</a:t>
            </a:r>
            <a:endParaRPr lang="sk-SK" dirty="0"/>
          </a:p>
          <a:p>
            <a:pPr marL="586350" indent="-514350">
              <a:buFont typeface="+mj-lt"/>
              <a:buAutoNum type="arabicPeriod"/>
            </a:pPr>
            <a:r>
              <a:rPr lang="sk-SK" dirty="0" err="1"/>
              <a:t>Cost</a:t>
            </a:r>
            <a:r>
              <a:rPr lang="sk-SK" dirty="0"/>
              <a:t>-utility </a:t>
            </a:r>
            <a:r>
              <a:rPr lang="sk-SK" dirty="0" err="1"/>
              <a:t>analysis</a:t>
            </a:r>
            <a:endParaRPr lang="sk-SK" dirty="0"/>
          </a:p>
          <a:p>
            <a:pPr marL="586350" indent="-514350">
              <a:buFont typeface="+mj-lt"/>
              <a:buAutoNum type="arabicPeriod"/>
            </a:pPr>
            <a:r>
              <a:rPr lang="sk-SK" dirty="0" err="1"/>
              <a:t>Cost</a:t>
            </a:r>
            <a:r>
              <a:rPr lang="sk-SK" dirty="0"/>
              <a:t>-benefit-</a:t>
            </a:r>
            <a:r>
              <a:rPr lang="sk-SK" dirty="0" err="1"/>
              <a:t>analysis</a:t>
            </a:r>
            <a:endParaRPr lang="en-GB" dirty="0"/>
          </a:p>
        </p:txBody>
      </p:sp>
    </p:spTree>
    <p:extLst>
      <p:ext uri="{BB962C8B-B14F-4D97-AF65-F5344CB8AC3E}">
        <p14:creationId xmlns:p14="http://schemas.microsoft.com/office/powerpoint/2010/main" val="3188501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B91434-7725-646E-FEA6-B20A2B563213}"/>
              </a:ext>
            </a:extLst>
          </p:cNvPr>
          <p:cNvSpPr>
            <a:spLocks noGrp="1"/>
          </p:cNvSpPr>
          <p:nvPr>
            <p:ph type="title"/>
          </p:nvPr>
        </p:nvSpPr>
        <p:spPr/>
        <p:txBody>
          <a:bodyPr/>
          <a:lstStyle/>
          <a:p>
            <a:r>
              <a:rPr lang="sk-SK" dirty="0" err="1"/>
              <a:t>Cost-minimization-analysis</a:t>
            </a:r>
            <a:endParaRPr lang="en-GB" dirty="0"/>
          </a:p>
        </p:txBody>
      </p:sp>
      <p:sp>
        <p:nvSpPr>
          <p:cNvPr id="3" name="Zástupný objekt pre obsah 2">
            <a:extLst>
              <a:ext uri="{FF2B5EF4-FFF2-40B4-BE49-F238E27FC236}">
                <a16:creationId xmlns:a16="http://schemas.microsoft.com/office/drawing/2014/main" id="{8AD41584-0DB8-1822-436F-C46B3E2B2819}"/>
              </a:ext>
            </a:extLst>
          </p:cNvPr>
          <p:cNvSpPr>
            <a:spLocks noGrp="1"/>
          </p:cNvSpPr>
          <p:nvPr>
            <p:ph idx="1"/>
          </p:nvPr>
        </p:nvSpPr>
        <p:spPr/>
        <p:txBody>
          <a:bodyPr/>
          <a:lstStyle/>
          <a:p>
            <a:r>
              <a:rPr lang="en-US" dirty="0"/>
              <a:t>The difference in effectiveness and safety must be a statistically non-significant</a:t>
            </a:r>
            <a:endParaRPr lang="sk-SK" dirty="0"/>
          </a:p>
          <a:p>
            <a:endParaRPr lang="sk-SK" dirty="0"/>
          </a:p>
          <a:p>
            <a:r>
              <a:rPr lang="en-US" dirty="0"/>
              <a:t>Based on a meta-analysis, network meta-analysis or study of non-inferiority, alternatively equivalence.</a:t>
            </a:r>
            <a:endParaRPr lang="sk-SK" dirty="0"/>
          </a:p>
          <a:p>
            <a:endParaRPr lang="en-GB" dirty="0"/>
          </a:p>
        </p:txBody>
      </p:sp>
    </p:spTree>
    <p:extLst>
      <p:ext uri="{BB962C8B-B14F-4D97-AF65-F5344CB8AC3E}">
        <p14:creationId xmlns:p14="http://schemas.microsoft.com/office/powerpoint/2010/main" val="3975050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7081BB-76FD-7A7A-280C-B26F6DAD9BDC}"/>
              </a:ext>
            </a:extLst>
          </p:cNvPr>
          <p:cNvSpPr>
            <a:spLocks noGrp="1"/>
          </p:cNvSpPr>
          <p:nvPr>
            <p:ph type="title"/>
          </p:nvPr>
        </p:nvSpPr>
        <p:spPr/>
        <p:txBody>
          <a:bodyPr/>
          <a:lstStyle/>
          <a:p>
            <a:r>
              <a:rPr lang="sk-SK" dirty="0" err="1"/>
              <a:t>Cost-effectiveness</a:t>
            </a:r>
            <a:r>
              <a:rPr lang="sk-SK" dirty="0"/>
              <a:t>/utility </a:t>
            </a:r>
            <a:r>
              <a:rPr lang="sk-SK" dirty="0" err="1"/>
              <a:t>analysis</a:t>
            </a:r>
            <a:endParaRPr lang="en-GB" dirty="0"/>
          </a:p>
        </p:txBody>
      </p:sp>
      <mc:AlternateContent xmlns:mc="http://schemas.openxmlformats.org/markup-compatibility/2006" xmlns:a14="http://schemas.microsoft.com/office/drawing/2010/main">
        <mc:Choice Requires="a14">
          <p:sp>
            <p:nvSpPr>
              <p:cNvPr id="3" name="Zástupný objekt pre obsah 2">
                <a:extLst>
                  <a:ext uri="{FF2B5EF4-FFF2-40B4-BE49-F238E27FC236}">
                    <a16:creationId xmlns:a16="http://schemas.microsoft.com/office/drawing/2014/main" id="{74ABF642-E7C7-749D-CE63-948D6C6B25C1}"/>
                  </a:ext>
                </a:extLst>
              </p:cNvPr>
              <p:cNvSpPr>
                <a:spLocks noGrp="1"/>
              </p:cNvSpPr>
              <p:nvPr>
                <p:ph idx="1"/>
              </p:nvPr>
            </p:nvSpPr>
            <p:spPr/>
            <p:txBody>
              <a:bodyPr/>
              <a:lstStyle/>
              <a:p>
                <a:r>
                  <a:rPr lang="en-US" dirty="0"/>
                  <a:t>The purpose is to investigate incremental cost-effectiveness/utility ratio (ICER/ICUR)</a:t>
                </a:r>
                <a:endParaRPr lang="sk-SK" dirty="0"/>
              </a:p>
              <a:p>
                <a:endParaRPr lang="sk-SK" dirty="0"/>
              </a:p>
              <a:p>
                <a:r>
                  <a:rPr lang="sk-SK" dirty="0"/>
                  <a:t>ICER = </a:t>
                </a:r>
                <a14:m>
                  <m:oMath xmlns:m="http://schemas.openxmlformats.org/officeDocument/2006/math">
                    <m:f>
                      <m:fPr>
                        <m:ctrlPr>
                          <a:rPr lang="sk-SK" i="1" smtClean="0">
                            <a:latin typeface="Cambria Math" panose="02040503050406030204" pitchFamily="18" charset="0"/>
                          </a:rPr>
                        </m:ctrlPr>
                      </m:fPr>
                      <m:num>
                        <m:sSub>
                          <m:sSubPr>
                            <m:ctrlPr>
                              <a:rPr lang="sk-SK" i="1" smtClean="0">
                                <a:latin typeface="Cambria Math" panose="02040503050406030204" pitchFamily="18" charset="0"/>
                              </a:rPr>
                            </m:ctrlPr>
                          </m:sSubPr>
                          <m:e>
                            <m:r>
                              <a:rPr lang="sk-SK" b="0" i="1" smtClean="0">
                                <a:latin typeface="Cambria Math" panose="02040503050406030204" pitchFamily="18" charset="0"/>
                              </a:rPr>
                              <m:t>𝐶𝑜𝑠𝑡</m:t>
                            </m:r>
                          </m:e>
                          <m:sub>
                            <m:r>
                              <a:rPr lang="sk-SK" b="0" i="1" smtClean="0">
                                <a:latin typeface="Cambria Math" panose="02040503050406030204" pitchFamily="18" charset="0"/>
                              </a:rPr>
                              <m:t>𝑛𝑒𝑤</m:t>
                            </m:r>
                            <m:r>
                              <a:rPr lang="sk-SK" b="0" i="1" smtClean="0">
                                <a:latin typeface="Cambria Math" panose="02040503050406030204" pitchFamily="18" charset="0"/>
                              </a:rPr>
                              <m:t> </m:t>
                            </m:r>
                            <m:r>
                              <a:rPr lang="sk-SK" b="0" i="1" smtClean="0">
                                <a:latin typeface="Cambria Math" panose="02040503050406030204" pitchFamily="18" charset="0"/>
                              </a:rPr>
                              <m:t>𝑖𝑛𝑡𝑒𝑟𝑣</m:t>
                            </m:r>
                            <m:r>
                              <a:rPr lang="sk-SK" b="0" i="1" smtClean="0">
                                <a:latin typeface="Cambria Math" panose="02040503050406030204" pitchFamily="18" charset="0"/>
                              </a:rPr>
                              <m:t>.</m:t>
                            </m:r>
                          </m:sub>
                        </m:sSub>
                        <m:r>
                          <a:rPr lang="sk-SK" b="0" i="1" smtClean="0">
                            <a:latin typeface="Cambria Math" panose="02040503050406030204" pitchFamily="18" charset="0"/>
                          </a:rPr>
                          <m:t>−</m:t>
                        </m:r>
                        <m:sSub>
                          <m:sSubPr>
                            <m:ctrlPr>
                              <a:rPr lang="sk-SK" b="0" i="1" smtClean="0">
                                <a:latin typeface="Cambria Math" panose="02040503050406030204" pitchFamily="18" charset="0"/>
                              </a:rPr>
                            </m:ctrlPr>
                          </m:sSubPr>
                          <m:e>
                            <m:r>
                              <a:rPr lang="sk-SK" b="0" i="1" smtClean="0">
                                <a:latin typeface="Cambria Math" panose="02040503050406030204" pitchFamily="18" charset="0"/>
                              </a:rPr>
                              <m:t>𝐶𝑜𝑠𝑡</m:t>
                            </m:r>
                          </m:e>
                          <m:sub>
                            <m:r>
                              <a:rPr lang="sk-SK" b="0" i="1" smtClean="0">
                                <a:latin typeface="Cambria Math" panose="02040503050406030204" pitchFamily="18" charset="0"/>
                              </a:rPr>
                              <m:t>𝑐𝑜𝑚𝑝𝑎𝑟𝑎𝑡𝑜𝑟</m:t>
                            </m:r>
                          </m:sub>
                        </m:sSub>
                        <m:r>
                          <a:rPr lang="sk-SK" b="0" i="1" smtClean="0">
                            <a:latin typeface="Cambria Math" panose="02040503050406030204" pitchFamily="18" charset="0"/>
                          </a:rPr>
                          <m:t> </m:t>
                        </m:r>
                      </m:num>
                      <m:den>
                        <m:sSub>
                          <m:sSubPr>
                            <m:ctrlPr>
                              <a:rPr lang="sk-SK" i="1">
                                <a:latin typeface="Cambria Math" panose="02040503050406030204" pitchFamily="18" charset="0"/>
                              </a:rPr>
                            </m:ctrlPr>
                          </m:sSubPr>
                          <m:e>
                            <m:r>
                              <a:rPr lang="sk-SK" b="0" i="1" smtClean="0">
                                <a:latin typeface="Cambria Math" panose="02040503050406030204" pitchFamily="18" charset="0"/>
                              </a:rPr>
                              <m:t>𝑂𝑢𝑡𝑐𝑜𝑚𝑒𝑠</m:t>
                            </m:r>
                          </m:e>
                          <m:sub>
                            <m:r>
                              <a:rPr lang="sk-SK" i="1">
                                <a:latin typeface="Cambria Math" panose="02040503050406030204" pitchFamily="18" charset="0"/>
                              </a:rPr>
                              <m:t>𝑛𝑒𝑤</m:t>
                            </m:r>
                            <m:r>
                              <a:rPr lang="sk-SK" i="1">
                                <a:latin typeface="Cambria Math" panose="02040503050406030204" pitchFamily="18" charset="0"/>
                              </a:rPr>
                              <m:t> </m:t>
                            </m:r>
                            <m:r>
                              <a:rPr lang="sk-SK" i="1">
                                <a:latin typeface="Cambria Math" panose="02040503050406030204" pitchFamily="18" charset="0"/>
                              </a:rPr>
                              <m:t>𝑖𝑛𝑡𝑒𝑟𝑣</m:t>
                            </m:r>
                            <m:r>
                              <a:rPr lang="sk-SK" i="1">
                                <a:latin typeface="Cambria Math" panose="02040503050406030204" pitchFamily="18" charset="0"/>
                              </a:rPr>
                              <m:t>.</m:t>
                            </m:r>
                          </m:sub>
                        </m:sSub>
                        <m:r>
                          <a:rPr lang="sk-SK" i="1">
                            <a:latin typeface="Cambria Math" panose="02040503050406030204" pitchFamily="18" charset="0"/>
                          </a:rPr>
                          <m:t>−</m:t>
                        </m:r>
                        <m:sSub>
                          <m:sSubPr>
                            <m:ctrlPr>
                              <a:rPr lang="sk-SK" i="1">
                                <a:latin typeface="Cambria Math" panose="02040503050406030204" pitchFamily="18" charset="0"/>
                              </a:rPr>
                            </m:ctrlPr>
                          </m:sSubPr>
                          <m:e>
                            <m:r>
                              <a:rPr lang="sk-SK" b="0" i="1" smtClean="0">
                                <a:latin typeface="Cambria Math" panose="02040503050406030204" pitchFamily="18" charset="0"/>
                              </a:rPr>
                              <m:t>𝑂𝑢𝑡𝑐𝑜𝑚𝑒𝑠</m:t>
                            </m:r>
                          </m:e>
                          <m:sub>
                            <m:r>
                              <a:rPr lang="sk-SK" i="1">
                                <a:latin typeface="Cambria Math" panose="02040503050406030204" pitchFamily="18" charset="0"/>
                              </a:rPr>
                              <m:t>𝑐𝑜𝑚𝑝𝑎𝑟𝑎𝑡𝑜𝑟</m:t>
                            </m:r>
                          </m:sub>
                        </m:sSub>
                      </m:den>
                    </m:f>
                  </m:oMath>
                </a14:m>
                <a:endParaRPr lang="sk-SK" dirty="0"/>
              </a:p>
              <a:p>
                <a:endParaRPr lang="sk-SK" dirty="0"/>
              </a:p>
              <a:p>
                <a:r>
                  <a:rPr lang="sk-SK" dirty="0"/>
                  <a:t>ICUR = </a:t>
                </a:r>
                <a14:m>
                  <m:oMath xmlns:m="http://schemas.openxmlformats.org/officeDocument/2006/math">
                    <m:f>
                      <m:fPr>
                        <m:ctrlPr>
                          <a:rPr lang="sk-SK" i="1" smtClean="0">
                            <a:latin typeface="Cambria Math" panose="02040503050406030204" pitchFamily="18" charset="0"/>
                          </a:rPr>
                        </m:ctrlPr>
                      </m:fPr>
                      <m:num>
                        <m:sSub>
                          <m:sSubPr>
                            <m:ctrlPr>
                              <a:rPr lang="sk-SK" i="1" smtClean="0">
                                <a:latin typeface="Cambria Math" panose="02040503050406030204" pitchFamily="18" charset="0"/>
                              </a:rPr>
                            </m:ctrlPr>
                          </m:sSubPr>
                          <m:e>
                            <m:r>
                              <a:rPr lang="sk-SK" b="0" i="1" smtClean="0">
                                <a:latin typeface="Cambria Math" panose="02040503050406030204" pitchFamily="18" charset="0"/>
                              </a:rPr>
                              <m:t>𝐶𝑜𝑠𝑡</m:t>
                            </m:r>
                          </m:e>
                          <m:sub>
                            <m:r>
                              <a:rPr lang="sk-SK" b="0" i="1" smtClean="0">
                                <a:latin typeface="Cambria Math" panose="02040503050406030204" pitchFamily="18" charset="0"/>
                              </a:rPr>
                              <m:t>𝑛𝑒𝑤</m:t>
                            </m:r>
                            <m:r>
                              <a:rPr lang="sk-SK" b="0" i="1" smtClean="0">
                                <a:latin typeface="Cambria Math" panose="02040503050406030204" pitchFamily="18" charset="0"/>
                              </a:rPr>
                              <m:t> </m:t>
                            </m:r>
                            <m:r>
                              <a:rPr lang="sk-SK" b="0" i="1" smtClean="0">
                                <a:latin typeface="Cambria Math" panose="02040503050406030204" pitchFamily="18" charset="0"/>
                              </a:rPr>
                              <m:t>𝑖𝑛𝑡𝑒𝑟𝑣</m:t>
                            </m:r>
                            <m:r>
                              <a:rPr lang="sk-SK" b="0" i="1" smtClean="0">
                                <a:latin typeface="Cambria Math" panose="02040503050406030204" pitchFamily="18" charset="0"/>
                              </a:rPr>
                              <m:t>.</m:t>
                            </m:r>
                          </m:sub>
                        </m:sSub>
                        <m:r>
                          <a:rPr lang="sk-SK" b="0" i="1" smtClean="0">
                            <a:latin typeface="Cambria Math" panose="02040503050406030204" pitchFamily="18" charset="0"/>
                          </a:rPr>
                          <m:t>−</m:t>
                        </m:r>
                        <m:sSub>
                          <m:sSubPr>
                            <m:ctrlPr>
                              <a:rPr lang="sk-SK" b="0" i="1" smtClean="0">
                                <a:latin typeface="Cambria Math" panose="02040503050406030204" pitchFamily="18" charset="0"/>
                              </a:rPr>
                            </m:ctrlPr>
                          </m:sSubPr>
                          <m:e>
                            <m:r>
                              <a:rPr lang="sk-SK" b="0" i="1" smtClean="0">
                                <a:latin typeface="Cambria Math" panose="02040503050406030204" pitchFamily="18" charset="0"/>
                              </a:rPr>
                              <m:t>𝐶𝑜𝑠𝑡</m:t>
                            </m:r>
                          </m:e>
                          <m:sub>
                            <m:r>
                              <a:rPr lang="sk-SK" b="0" i="1" smtClean="0">
                                <a:latin typeface="Cambria Math" panose="02040503050406030204" pitchFamily="18" charset="0"/>
                              </a:rPr>
                              <m:t>𝑐𝑜𝑚𝑝𝑎𝑟𝑎𝑡𝑜𝑟</m:t>
                            </m:r>
                          </m:sub>
                        </m:sSub>
                        <m:r>
                          <a:rPr lang="sk-SK" b="0" i="1" smtClean="0">
                            <a:latin typeface="Cambria Math" panose="02040503050406030204" pitchFamily="18" charset="0"/>
                          </a:rPr>
                          <m:t> </m:t>
                        </m:r>
                      </m:num>
                      <m:den>
                        <m:sSub>
                          <m:sSubPr>
                            <m:ctrlPr>
                              <a:rPr lang="sk-SK" i="1">
                                <a:latin typeface="Cambria Math" panose="02040503050406030204" pitchFamily="18" charset="0"/>
                              </a:rPr>
                            </m:ctrlPr>
                          </m:sSubPr>
                          <m:e>
                            <m:r>
                              <a:rPr lang="sk-SK" b="0" i="1" smtClean="0">
                                <a:latin typeface="Cambria Math" panose="02040503050406030204" pitchFamily="18" charset="0"/>
                              </a:rPr>
                              <m:t>𝑄𝐴𝐿𝑌</m:t>
                            </m:r>
                          </m:e>
                          <m:sub>
                            <m:r>
                              <a:rPr lang="sk-SK" i="1">
                                <a:latin typeface="Cambria Math" panose="02040503050406030204" pitchFamily="18" charset="0"/>
                              </a:rPr>
                              <m:t>𝑛𝑒𝑤</m:t>
                            </m:r>
                            <m:r>
                              <a:rPr lang="sk-SK" i="1">
                                <a:latin typeface="Cambria Math" panose="02040503050406030204" pitchFamily="18" charset="0"/>
                              </a:rPr>
                              <m:t> </m:t>
                            </m:r>
                            <m:r>
                              <a:rPr lang="sk-SK" i="1">
                                <a:latin typeface="Cambria Math" panose="02040503050406030204" pitchFamily="18" charset="0"/>
                              </a:rPr>
                              <m:t>𝑖𝑛𝑡𝑒𝑟𝑣</m:t>
                            </m:r>
                            <m:r>
                              <a:rPr lang="sk-SK" i="1">
                                <a:latin typeface="Cambria Math" panose="02040503050406030204" pitchFamily="18" charset="0"/>
                              </a:rPr>
                              <m:t>.</m:t>
                            </m:r>
                          </m:sub>
                        </m:sSub>
                        <m:r>
                          <a:rPr lang="sk-SK" i="1">
                            <a:latin typeface="Cambria Math" panose="02040503050406030204" pitchFamily="18" charset="0"/>
                          </a:rPr>
                          <m:t>−</m:t>
                        </m:r>
                        <m:sSub>
                          <m:sSubPr>
                            <m:ctrlPr>
                              <a:rPr lang="sk-SK" i="1">
                                <a:latin typeface="Cambria Math" panose="02040503050406030204" pitchFamily="18" charset="0"/>
                              </a:rPr>
                            </m:ctrlPr>
                          </m:sSubPr>
                          <m:e>
                            <m:r>
                              <a:rPr lang="sk-SK" b="0" i="1" smtClean="0">
                                <a:latin typeface="Cambria Math" panose="02040503050406030204" pitchFamily="18" charset="0"/>
                              </a:rPr>
                              <m:t>𝑄𝐴𝐿𝑌</m:t>
                            </m:r>
                          </m:e>
                          <m:sub>
                            <m:r>
                              <a:rPr lang="sk-SK" i="1">
                                <a:latin typeface="Cambria Math" panose="02040503050406030204" pitchFamily="18" charset="0"/>
                              </a:rPr>
                              <m:t>𝑐𝑜𝑚𝑝𝑎𝑟𝑎𝑡𝑜𝑟</m:t>
                            </m:r>
                          </m:sub>
                        </m:sSub>
                      </m:den>
                    </m:f>
                  </m:oMath>
                </a14:m>
                <a:endParaRPr lang="en-GB" dirty="0"/>
              </a:p>
            </p:txBody>
          </p:sp>
        </mc:Choice>
        <mc:Fallback xmlns="">
          <p:sp>
            <p:nvSpPr>
              <p:cNvPr id="3" name="Zástupný objekt pre obsah 2">
                <a:extLst>
                  <a:ext uri="{FF2B5EF4-FFF2-40B4-BE49-F238E27FC236}">
                    <a16:creationId xmlns:a16="http://schemas.microsoft.com/office/drawing/2014/main" id="{74ABF642-E7C7-749D-CE63-948D6C6B25C1}"/>
                  </a:ext>
                </a:extLst>
              </p:cNvPr>
              <p:cNvSpPr>
                <a:spLocks noGrp="1" noRot="1" noChangeAspect="1" noMove="1" noResize="1" noEditPoints="1" noAdjustHandles="1" noChangeArrowheads="1" noChangeShapeType="1" noTextEdit="1"/>
              </p:cNvSpPr>
              <p:nvPr>
                <p:ph idx="1"/>
              </p:nvPr>
            </p:nvSpPr>
            <p:spPr>
              <a:blipFill>
                <a:blip r:embed="rId2"/>
                <a:stretch>
                  <a:fillRect l="-1190" t="-2798" r="-1587"/>
                </a:stretch>
              </a:blipFill>
            </p:spPr>
            <p:txBody>
              <a:bodyPr/>
              <a:lstStyle/>
              <a:p>
                <a:r>
                  <a:rPr lang="en-GB">
                    <a:noFill/>
                  </a:rPr>
                  <a:t> </a:t>
                </a:r>
              </a:p>
            </p:txBody>
          </p:sp>
        </mc:Fallback>
      </mc:AlternateContent>
    </p:spTree>
    <p:extLst>
      <p:ext uri="{BB962C8B-B14F-4D97-AF65-F5344CB8AC3E}">
        <p14:creationId xmlns:p14="http://schemas.microsoft.com/office/powerpoint/2010/main" val="2843212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symbol pro obsah 4">
            <a:extLst>
              <a:ext uri="{FF2B5EF4-FFF2-40B4-BE49-F238E27FC236}">
                <a16:creationId xmlns:a16="http://schemas.microsoft.com/office/drawing/2014/main" id="{9D707686-C383-475D-862B-1AE6853394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2406" y="1171576"/>
            <a:ext cx="5247188" cy="5194716"/>
          </a:xfrm>
          <a:prstGeom prst="rect">
            <a:avLst/>
          </a:prstGeom>
          <a:noFill/>
        </p:spPr>
      </p:pic>
      <p:sp>
        <p:nvSpPr>
          <p:cNvPr id="3" name="Zástupný objekt pre číslo snímky 2"/>
          <p:cNvSpPr>
            <a:spLocks noGrp="1"/>
          </p:cNvSpPr>
          <p:nvPr>
            <p:ph type="sldNum" sz="quarter" idx="11"/>
          </p:nvPr>
        </p:nvSpPr>
        <p:spPr/>
        <p:txBody>
          <a:bodyPr anchor="ctr">
            <a:normAutofit/>
          </a:bodyPr>
          <a:lstStyle/>
          <a:p>
            <a:pPr>
              <a:spcAft>
                <a:spcPts val="600"/>
              </a:spcAft>
            </a:pPr>
            <a:fld id="{AC57A5DF-1266-40EA-9282-1E66B9DE06C0}" type="slidenum">
              <a:rPr lang="cs-CZ" smtClean="0"/>
              <a:pPr>
                <a:spcAft>
                  <a:spcPts val="600"/>
                </a:spcAft>
              </a:pPr>
              <a:t>14</a:t>
            </a:fld>
            <a:endParaRPr lang="cs-CZ"/>
          </a:p>
        </p:txBody>
      </p:sp>
      <p:sp>
        <p:nvSpPr>
          <p:cNvPr id="4" name="Nadpis 3"/>
          <p:cNvSpPr>
            <a:spLocks noGrp="1"/>
          </p:cNvSpPr>
          <p:nvPr>
            <p:ph type="title"/>
          </p:nvPr>
        </p:nvSpPr>
        <p:spPr/>
        <p:txBody>
          <a:bodyPr anchor="ctr">
            <a:normAutofit fontScale="90000"/>
          </a:bodyPr>
          <a:lstStyle/>
          <a:p>
            <a:pPr>
              <a:lnSpc>
                <a:spcPct val="90000"/>
              </a:lnSpc>
            </a:pPr>
            <a:r>
              <a:rPr lang="sk-SK" sz="4400" dirty="0" err="1"/>
              <a:t>Cost</a:t>
            </a:r>
            <a:r>
              <a:rPr lang="sk-SK" sz="3400" dirty="0"/>
              <a:t> </a:t>
            </a:r>
            <a:r>
              <a:rPr lang="sk-SK" sz="4400" dirty="0" err="1"/>
              <a:t>effectiveness</a:t>
            </a:r>
            <a:r>
              <a:rPr lang="sk-SK" sz="4400" dirty="0"/>
              <a:t> </a:t>
            </a:r>
            <a:r>
              <a:rPr lang="sk-SK" sz="4400" dirty="0" err="1"/>
              <a:t>analysis</a:t>
            </a:r>
            <a:r>
              <a:rPr lang="sk-SK" sz="4400" dirty="0"/>
              <a:t> </a:t>
            </a:r>
            <a:r>
              <a:rPr lang="sk-SK" sz="4400" dirty="0" err="1"/>
              <a:t>graph</a:t>
            </a:r>
            <a:endParaRPr lang="cs-CZ" sz="4400" dirty="0"/>
          </a:p>
        </p:txBody>
      </p:sp>
    </p:spTree>
    <p:extLst>
      <p:ext uri="{BB962C8B-B14F-4D97-AF65-F5344CB8AC3E}">
        <p14:creationId xmlns:p14="http://schemas.microsoft.com/office/powerpoint/2010/main" val="2080381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2B3DC-CBB8-56A4-9616-E692A8B857AF}"/>
              </a:ext>
            </a:extLst>
          </p:cNvPr>
          <p:cNvSpPr>
            <a:spLocks noGrp="1"/>
          </p:cNvSpPr>
          <p:nvPr>
            <p:ph type="title"/>
          </p:nvPr>
        </p:nvSpPr>
        <p:spPr/>
        <p:txBody>
          <a:bodyPr/>
          <a:lstStyle/>
          <a:p>
            <a:r>
              <a:rPr lang="sk-SK" dirty="0" err="1"/>
              <a:t>Cost</a:t>
            </a:r>
            <a:r>
              <a:rPr lang="sk-SK" dirty="0"/>
              <a:t>-benefit </a:t>
            </a:r>
            <a:r>
              <a:rPr lang="sk-SK" dirty="0" err="1"/>
              <a:t>analysis</a:t>
            </a:r>
            <a:endParaRPr lang="en-GB" dirty="0"/>
          </a:p>
        </p:txBody>
      </p:sp>
      <mc:AlternateContent xmlns:mc="http://schemas.openxmlformats.org/markup-compatibility/2006" xmlns:a14="http://schemas.microsoft.com/office/drawing/2010/main">
        <mc:Choice Requires="a14">
          <p:sp>
            <p:nvSpPr>
              <p:cNvPr id="3" name="Zástupný objekt pre obsah 2">
                <a:extLst>
                  <a:ext uri="{FF2B5EF4-FFF2-40B4-BE49-F238E27FC236}">
                    <a16:creationId xmlns:a16="http://schemas.microsoft.com/office/drawing/2014/main" id="{5C9E5FE4-085F-CF97-A642-70C93B7616E2}"/>
                  </a:ext>
                </a:extLst>
              </p:cNvPr>
              <p:cNvSpPr>
                <a:spLocks noGrp="1"/>
              </p:cNvSpPr>
              <p:nvPr>
                <p:ph idx="1"/>
              </p:nvPr>
            </p:nvSpPr>
            <p:spPr/>
            <p:txBody>
              <a:bodyPr/>
              <a:lstStyle/>
              <a:p>
                <a:r>
                  <a:rPr lang="en-US" dirty="0"/>
                  <a:t>It is the only which compares both costs and benefits in monetary units</a:t>
                </a:r>
                <a:endParaRPr lang="sk-SK" dirty="0"/>
              </a:p>
              <a:p>
                <a:endParaRPr lang="sk-SK" dirty="0"/>
              </a:p>
              <a:p>
                <a:r>
                  <a:rPr lang="sk-SK" dirty="0"/>
                  <a:t>Net </a:t>
                </a:r>
                <a:r>
                  <a:rPr lang="sk-SK" dirty="0" err="1"/>
                  <a:t>monetary</a:t>
                </a:r>
                <a:r>
                  <a:rPr lang="sk-SK" dirty="0"/>
                  <a:t> benefit = (</a:t>
                </a:r>
                <a:r>
                  <a:rPr lang="sk-SK" dirty="0" err="1"/>
                  <a:t>Outcomes</a:t>
                </a:r>
                <a:r>
                  <a:rPr lang="sk-SK" dirty="0"/>
                  <a:t> * CET) – </a:t>
                </a:r>
                <a:r>
                  <a:rPr lang="sk-SK" dirty="0" err="1"/>
                  <a:t>Costs</a:t>
                </a:r>
                <a:r>
                  <a:rPr lang="sk-SK" dirty="0"/>
                  <a:t> (</a:t>
                </a:r>
                <a:r>
                  <a:rPr lang="sk-SK" dirty="0" err="1"/>
                  <a:t>should</a:t>
                </a:r>
                <a:r>
                  <a:rPr lang="sk-SK" dirty="0"/>
                  <a:t> </a:t>
                </a:r>
                <a:r>
                  <a:rPr lang="sk-SK" dirty="0" err="1"/>
                  <a:t>be</a:t>
                </a:r>
                <a:r>
                  <a:rPr lang="sk-SK" dirty="0"/>
                  <a:t> more </a:t>
                </a:r>
                <a:r>
                  <a:rPr lang="sk-SK" dirty="0" err="1"/>
                  <a:t>than</a:t>
                </a:r>
                <a:r>
                  <a:rPr lang="sk-SK" dirty="0"/>
                  <a:t> 0)</a:t>
                </a:r>
              </a:p>
              <a:p>
                <a:endParaRPr lang="sk-SK" dirty="0"/>
              </a:p>
              <a:p>
                <a:r>
                  <a:rPr lang="sk-SK" dirty="0"/>
                  <a:t>Benefit to </a:t>
                </a:r>
                <a:r>
                  <a:rPr lang="sk-SK" dirty="0" err="1"/>
                  <a:t>cost</a:t>
                </a:r>
                <a:r>
                  <a:rPr lang="sk-SK" dirty="0"/>
                  <a:t> </a:t>
                </a:r>
                <a:r>
                  <a:rPr lang="sk-SK" dirty="0" err="1"/>
                  <a:t>ratio</a:t>
                </a:r>
                <a:r>
                  <a:rPr lang="sk-SK" dirty="0"/>
                  <a:t> = </a:t>
                </a:r>
                <a14:m>
                  <m:oMath xmlns:m="http://schemas.openxmlformats.org/officeDocument/2006/math">
                    <m:f>
                      <m:fPr>
                        <m:ctrlPr>
                          <a:rPr lang="sk-SK" i="1" smtClean="0">
                            <a:latin typeface="Cambria Math" panose="02040503050406030204" pitchFamily="18" charset="0"/>
                          </a:rPr>
                        </m:ctrlPr>
                      </m:fPr>
                      <m:num>
                        <m:r>
                          <a:rPr lang="sk-SK" b="0" i="1" smtClean="0">
                            <a:latin typeface="Cambria Math" panose="02040503050406030204" pitchFamily="18" charset="0"/>
                          </a:rPr>
                          <m:t>𝑂𝑢𝑡𝑐𝑜𝑚𝑒𝑠</m:t>
                        </m:r>
                        <m:r>
                          <a:rPr lang="sk-SK" b="0" i="1" smtClean="0">
                            <a:latin typeface="Cambria Math" panose="02040503050406030204" pitchFamily="18" charset="0"/>
                          </a:rPr>
                          <m:t>(</m:t>
                        </m:r>
                        <m:r>
                          <a:rPr lang="sk-SK" b="0" i="1" smtClean="0">
                            <a:latin typeface="Cambria Math" panose="02040503050406030204" pitchFamily="18" charset="0"/>
                          </a:rPr>
                          <m:t>𝐵𝑒𝑛𝑒𝑓𝑖𝑡𝑠</m:t>
                        </m:r>
                        <m:r>
                          <a:rPr lang="sk-SK" b="0" i="1" smtClean="0">
                            <a:latin typeface="Cambria Math" panose="02040503050406030204" pitchFamily="18" charset="0"/>
                          </a:rPr>
                          <m:t>)</m:t>
                        </m:r>
                      </m:num>
                      <m:den>
                        <m:r>
                          <a:rPr lang="sk-SK" b="0" i="1" smtClean="0">
                            <a:latin typeface="Cambria Math" panose="02040503050406030204" pitchFamily="18" charset="0"/>
                          </a:rPr>
                          <m:t>𝐶𝑜𝑠𝑡𝑠</m:t>
                        </m:r>
                      </m:den>
                    </m:f>
                    <m:r>
                      <a:rPr lang="sk-SK" b="0" i="0" smtClean="0">
                        <a:latin typeface="Cambria Math" panose="02040503050406030204" pitchFamily="18" charset="0"/>
                      </a:rPr>
                      <m:t> (</m:t>
                    </m:r>
                    <m:r>
                      <m:rPr>
                        <m:sty m:val="p"/>
                      </m:rPr>
                      <a:rPr lang="sk-SK" b="0" i="0" smtClean="0">
                        <a:latin typeface="Cambria Math" panose="02040503050406030204" pitchFamily="18" charset="0"/>
                      </a:rPr>
                      <m:t>should</m:t>
                    </m:r>
                    <m:r>
                      <a:rPr lang="sk-SK" b="0" i="0" smtClean="0">
                        <a:latin typeface="Cambria Math" panose="02040503050406030204" pitchFamily="18" charset="0"/>
                      </a:rPr>
                      <m:t> </m:t>
                    </m:r>
                    <m:r>
                      <m:rPr>
                        <m:sty m:val="p"/>
                      </m:rPr>
                      <a:rPr lang="sk-SK" b="0" i="0" smtClean="0">
                        <a:latin typeface="Cambria Math" panose="02040503050406030204" pitchFamily="18" charset="0"/>
                      </a:rPr>
                      <m:t>be</m:t>
                    </m:r>
                    <m:r>
                      <a:rPr lang="sk-SK" b="0" i="0" smtClean="0">
                        <a:latin typeface="Cambria Math" panose="02040503050406030204" pitchFamily="18" charset="0"/>
                      </a:rPr>
                      <m:t> </m:t>
                    </m:r>
                    <m:r>
                      <m:rPr>
                        <m:sty m:val="p"/>
                      </m:rPr>
                      <a:rPr lang="sk-SK" b="0" i="0" smtClean="0">
                        <a:latin typeface="Cambria Math" panose="02040503050406030204" pitchFamily="18" charset="0"/>
                      </a:rPr>
                      <m:t>more</m:t>
                    </m:r>
                    <m:r>
                      <a:rPr lang="sk-SK" b="0" i="0" smtClean="0">
                        <a:latin typeface="Cambria Math" panose="02040503050406030204" pitchFamily="18" charset="0"/>
                      </a:rPr>
                      <m:t> </m:t>
                    </m:r>
                    <m:r>
                      <m:rPr>
                        <m:sty m:val="p"/>
                      </m:rPr>
                      <a:rPr lang="sk-SK" b="0" i="0" smtClean="0">
                        <a:latin typeface="Cambria Math" panose="02040503050406030204" pitchFamily="18" charset="0"/>
                      </a:rPr>
                      <m:t>than</m:t>
                    </m:r>
                    <m:r>
                      <a:rPr lang="sk-SK" b="0" i="0" smtClean="0">
                        <a:latin typeface="Cambria Math" panose="02040503050406030204" pitchFamily="18" charset="0"/>
                      </a:rPr>
                      <m:t> 1)</m:t>
                    </m:r>
                  </m:oMath>
                </a14:m>
                <a:endParaRPr lang="sk-SK" dirty="0"/>
              </a:p>
            </p:txBody>
          </p:sp>
        </mc:Choice>
        <mc:Fallback xmlns="">
          <p:sp>
            <p:nvSpPr>
              <p:cNvPr id="3" name="Zástupný objekt pre obsah 2">
                <a:extLst>
                  <a:ext uri="{FF2B5EF4-FFF2-40B4-BE49-F238E27FC236}">
                    <a16:creationId xmlns:a16="http://schemas.microsoft.com/office/drawing/2014/main" id="{5C9E5FE4-085F-CF97-A642-70C93B7616E2}"/>
                  </a:ext>
                </a:extLst>
              </p:cNvPr>
              <p:cNvSpPr>
                <a:spLocks noGrp="1" noRot="1" noChangeAspect="1" noMove="1" noResize="1" noEditPoints="1" noAdjustHandles="1" noChangeArrowheads="1" noChangeShapeType="1" noTextEdit="1"/>
              </p:cNvSpPr>
              <p:nvPr>
                <p:ph idx="1"/>
              </p:nvPr>
            </p:nvSpPr>
            <p:spPr>
              <a:blipFill>
                <a:blip r:embed="rId2"/>
                <a:stretch>
                  <a:fillRect l="-1190" t="-2798" r="-1020"/>
                </a:stretch>
              </a:blipFill>
            </p:spPr>
            <p:txBody>
              <a:bodyPr/>
              <a:lstStyle/>
              <a:p>
                <a:r>
                  <a:rPr lang="en-GB">
                    <a:noFill/>
                  </a:rPr>
                  <a:t> </a:t>
                </a:r>
              </a:p>
            </p:txBody>
          </p:sp>
        </mc:Fallback>
      </mc:AlternateContent>
    </p:spTree>
    <p:extLst>
      <p:ext uri="{BB962C8B-B14F-4D97-AF65-F5344CB8AC3E}">
        <p14:creationId xmlns:p14="http://schemas.microsoft.com/office/powerpoint/2010/main" val="1511328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B59C36-5EF7-B981-63F4-8F439C90C34F}"/>
              </a:ext>
            </a:extLst>
          </p:cNvPr>
          <p:cNvSpPr>
            <a:spLocks noGrp="1"/>
          </p:cNvSpPr>
          <p:nvPr>
            <p:ph type="title"/>
          </p:nvPr>
        </p:nvSpPr>
        <p:spPr/>
        <p:txBody>
          <a:bodyPr/>
          <a:lstStyle/>
          <a:p>
            <a:r>
              <a:rPr lang="sk-SK" dirty="0"/>
              <a:t>5. </a:t>
            </a:r>
            <a:r>
              <a:rPr lang="sk-SK" sz="4000" dirty="0" err="1"/>
              <a:t>Placing</a:t>
            </a:r>
            <a:r>
              <a:rPr lang="sk-SK" sz="4000" dirty="0"/>
              <a:t> </a:t>
            </a:r>
            <a:r>
              <a:rPr lang="sk-SK" sz="4000" dirty="0" err="1"/>
              <a:t>monetary</a:t>
            </a:r>
            <a:r>
              <a:rPr lang="sk-SK" sz="4000" dirty="0"/>
              <a:t> </a:t>
            </a:r>
            <a:r>
              <a:rPr lang="sk-SK" sz="4000" dirty="0" err="1"/>
              <a:t>values</a:t>
            </a:r>
            <a:r>
              <a:rPr lang="sk-SK" sz="4000" dirty="0"/>
              <a:t> on </a:t>
            </a:r>
            <a:r>
              <a:rPr lang="sk-SK" sz="4000" dirty="0" err="1"/>
              <a:t>the</a:t>
            </a:r>
            <a:r>
              <a:rPr lang="sk-SK" sz="4000" dirty="0"/>
              <a:t> </a:t>
            </a:r>
            <a:r>
              <a:rPr lang="sk-SK" sz="4000" dirty="0" err="1"/>
              <a:t>outcomes</a:t>
            </a:r>
            <a:br>
              <a:rPr lang="sk-SK" sz="4000" dirty="0"/>
            </a:br>
            <a:endParaRPr lang="en-GB" dirty="0"/>
          </a:p>
        </p:txBody>
      </p:sp>
      <p:sp>
        <p:nvSpPr>
          <p:cNvPr id="3" name="Zástupný objekt pre obsah 2">
            <a:extLst>
              <a:ext uri="{FF2B5EF4-FFF2-40B4-BE49-F238E27FC236}">
                <a16:creationId xmlns:a16="http://schemas.microsoft.com/office/drawing/2014/main" id="{B362F0A8-1E53-7A51-5B58-362C5E043DFF}"/>
              </a:ext>
            </a:extLst>
          </p:cNvPr>
          <p:cNvSpPr>
            <a:spLocks noGrp="1"/>
          </p:cNvSpPr>
          <p:nvPr>
            <p:ph idx="1"/>
          </p:nvPr>
        </p:nvSpPr>
        <p:spPr>
          <a:xfrm>
            <a:off x="720000" y="1359001"/>
            <a:ext cx="10753200" cy="4921726"/>
          </a:xfrm>
        </p:spPr>
        <p:txBody>
          <a:bodyPr/>
          <a:lstStyle/>
          <a:p>
            <a:r>
              <a:rPr lang="en-US" sz="2400" dirty="0"/>
              <a:t>Calculate the costs:</a:t>
            </a:r>
          </a:p>
          <a:p>
            <a:pPr marL="586350" indent="-514350">
              <a:lnSpc>
                <a:spcPct val="150000"/>
              </a:lnSpc>
              <a:buFont typeface="+mj-lt"/>
              <a:buAutoNum type="arabicPeriod"/>
            </a:pPr>
            <a:r>
              <a:rPr lang="en-US" sz="2400" b="1" dirty="0"/>
              <a:t>D</a:t>
            </a:r>
            <a:r>
              <a:rPr lang="sk-SK" sz="2400" b="1" dirty="0"/>
              <a:t>i</a:t>
            </a:r>
            <a:r>
              <a:rPr lang="en-US" sz="2400" b="1" dirty="0" err="1"/>
              <a:t>rect</a:t>
            </a:r>
            <a:r>
              <a:rPr lang="en-US" sz="2400" b="1" dirty="0"/>
              <a:t> healthcare costs</a:t>
            </a:r>
            <a:r>
              <a:rPr lang="sk-SK" sz="2400" b="1" dirty="0"/>
              <a:t> </a:t>
            </a:r>
            <a:r>
              <a:rPr lang="sk-SK" sz="2400" dirty="0"/>
              <a:t>(HC, </a:t>
            </a:r>
            <a:r>
              <a:rPr lang="sk-SK" sz="2400" dirty="0" err="1"/>
              <a:t>Nursing</a:t>
            </a:r>
            <a:r>
              <a:rPr lang="sk-SK" sz="2400" dirty="0"/>
              <a:t> </a:t>
            </a:r>
            <a:r>
              <a:rPr lang="sk-SK" sz="2400" dirty="0" err="1"/>
              <a:t>care</a:t>
            </a:r>
            <a:r>
              <a:rPr lang="sk-SK" sz="2400" dirty="0"/>
              <a:t>, </a:t>
            </a:r>
            <a:r>
              <a:rPr lang="sk-SK" sz="2400" dirty="0" err="1"/>
              <a:t>Technology</a:t>
            </a:r>
            <a:r>
              <a:rPr lang="sk-SK" sz="2400" dirty="0"/>
              <a:t> </a:t>
            </a:r>
            <a:r>
              <a:rPr lang="sk-SK" sz="2400" dirty="0" err="1"/>
              <a:t>costs</a:t>
            </a:r>
            <a:r>
              <a:rPr lang="sk-SK" sz="2400" dirty="0"/>
              <a:t>, </a:t>
            </a:r>
            <a:r>
              <a:rPr lang="sk-SK" sz="2400" dirty="0" err="1"/>
              <a:t>side</a:t>
            </a:r>
            <a:r>
              <a:rPr lang="sk-SK" sz="2400" dirty="0"/>
              <a:t> </a:t>
            </a:r>
            <a:r>
              <a:rPr lang="sk-SK" sz="2400" dirty="0" err="1"/>
              <a:t>efects</a:t>
            </a:r>
            <a:r>
              <a:rPr lang="sk-SK" sz="2400" dirty="0"/>
              <a:t> </a:t>
            </a:r>
            <a:r>
              <a:rPr lang="sk-SK" sz="2400" dirty="0" err="1"/>
              <a:t>treatment</a:t>
            </a:r>
            <a:r>
              <a:rPr lang="sk-SK" sz="2400" dirty="0"/>
              <a:t>, </a:t>
            </a:r>
            <a:r>
              <a:rPr lang="sk-SK" sz="2400" dirty="0" err="1"/>
              <a:t>medical</a:t>
            </a:r>
            <a:r>
              <a:rPr lang="sk-SK" sz="2400" dirty="0"/>
              <a:t> </a:t>
            </a:r>
            <a:r>
              <a:rPr lang="sk-SK" sz="2400" dirty="0" err="1"/>
              <a:t>education</a:t>
            </a:r>
            <a:r>
              <a:rPr lang="sk-SK" sz="2400" dirty="0"/>
              <a:t>...) </a:t>
            </a:r>
          </a:p>
          <a:p>
            <a:pPr marL="586350" indent="-514350">
              <a:lnSpc>
                <a:spcPct val="150000"/>
              </a:lnSpc>
              <a:buFont typeface="+mj-lt"/>
              <a:buAutoNum type="arabicPeriod"/>
            </a:pPr>
            <a:r>
              <a:rPr lang="en-US" sz="2400" b="1" dirty="0"/>
              <a:t>Direct non-healthcare costs</a:t>
            </a:r>
            <a:r>
              <a:rPr lang="sk-SK" sz="2400" b="1" dirty="0"/>
              <a:t> </a:t>
            </a:r>
            <a:r>
              <a:rPr lang="sk-SK" sz="2400" dirty="0"/>
              <a:t>(</a:t>
            </a:r>
            <a:r>
              <a:rPr lang="sk-SK" sz="2400" dirty="0" err="1"/>
              <a:t>social</a:t>
            </a:r>
            <a:r>
              <a:rPr lang="sk-SK" sz="2400" dirty="0"/>
              <a:t> </a:t>
            </a:r>
            <a:r>
              <a:rPr lang="sk-SK" sz="2400" dirty="0" err="1"/>
              <a:t>benefits</a:t>
            </a:r>
            <a:r>
              <a:rPr lang="sk-SK" sz="2400" dirty="0"/>
              <a:t> and </a:t>
            </a:r>
            <a:r>
              <a:rPr lang="sk-SK" sz="2400" dirty="0" err="1"/>
              <a:t>services</a:t>
            </a:r>
            <a:r>
              <a:rPr lang="sk-SK" sz="2400" dirty="0"/>
              <a:t>, </a:t>
            </a:r>
            <a:r>
              <a:rPr lang="sk-SK" sz="2400" dirty="0" err="1"/>
              <a:t>out</a:t>
            </a:r>
            <a:r>
              <a:rPr lang="sk-SK" sz="2400" dirty="0"/>
              <a:t>-of </a:t>
            </a:r>
            <a:r>
              <a:rPr lang="sk-SK" sz="2400" dirty="0" err="1"/>
              <a:t>pocket</a:t>
            </a:r>
            <a:r>
              <a:rPr lang="sk-SK" sz="2400" dirty="0"/>
              <a:t> </a:t>
            </a:r>
            <a:r>
              <a:rPr lang="sk-SK" sz="2400" dirty="0" err="1"/>
              <a:t>payments</a:t>
            </a:r>
            <a:r>
              <a:rPr lang="sk-SK" sz="2400" dirty="0"/>
              <a:t> </a:t>
            </a:r>
            <a:r>
              <a:rPr lang="sk-SK" sz="2400" dirty="0" err="1"/>
              <a:t>for</a:t>
            </a:r>
            <a:r>
              <a:rPr lang="sk-SK" sz="2400" dirty="0"/>
              <a:t> </a:t>
            </a:r>
            <a:r>
              <a:rPr lang="sk-SK" sz="2400" dirty="0" err="1"/>
              <a:t>non-medical</a:t>
            </a:r>
            <a:r>
              <a:rPr lang="sk-SK" sz="2400" dirty="0"/>
              <a:t> </a:t>
            </a:r>
            <a:r>
              <a:rPr lang="sk-SK" sz="2400" dirty="0" err="1"/>
              <a:t>items</a:t>
            </a:r>
            <a:r>
              <a:rPr lang="sk-SK" sz="2400" dirty="0"/>
              <a:t>)</a:t>
            </a:r>
          </a:p>
          <a:p>
            <a:pPr marL="586350" indent="-514350">
              <a:lnSpc>
                <a:spcPct val="150000"/>
              </a:lnSpc>
              <a:buFont typeface="+mj-lt"/>
              <a:buAutoNum type="arabicPeriod"/>
            </a:pPr>
            <a:r>
              <a:rPr lang="en-US" sz="2400" b="1" dirty="0"/>
              <a:t>Indirect costs</a:t>
            </a:r>
            <a:r>
              <a:rPr lang="sk-SK" sz="2400" b="1" dirty="0"/>
              <a:t> </a:t>
            </a:r>
            <a:r>
              <a:rPr lang="sk-SK" sz="2400" dirty="0"/>
              <a:t>(</a:t>
            </a:r>
            <a:r>
              <a:rPr lang="sk-SK" sz="2400" dirty="0" err="1"/>
              <a:t>Loss</a:t>
            </a:r>
            <a:r>
              <a:rPr lang="sk-SK" sz="2400" dirty="0"/>
              <a:t> of </a:t>
            </a:r>
            <a:r>
              <a:rPr lang="sk-SK" sz="2400" dirty="0" err="1"/>
              <a:t>productivity</a:t>
            </a:r>
            <a:r>
              <a:rPr lang="sk-SK" sz="2400" dirty="0"/>
              <a:t> – </a:t>
            </a:r>
            <a:r>
              <a:rPr lang="sk-SK" sz="2400" dirty="0" err="1"/>
              <a:t>absenteeism</a:t>
            </a:r>
            <a:r>
              <a:rPr lang="sk-SK" sz="2400" dirty="0"/>
              <a:t>, </a:t>
            </a:r>
            <a:r>
              <a:rPr lang="sk-SK" sz="2400" dirty="0" err="1"/>
              <a:t>presenteeism</a:t>
            </a:r>
            <a:r>
              <a:rPr lang="sk-SK" sz="2400" dirty="0"/>
              <a:t>)</a:t>
            </a:r>
          </a:p>
          <a:p>
            <a:pPr marL="586350" indent="-514350">
              <a:lnSpc>
                <a:spcPct val="150000"/>
              </a:lnSpc>
              <a:buFont typeface="+mj-lt"/>
              <a:buAutoNum type="arabicPeriod"/>
            </a:pPr>
            <a:r>
              <a:rPr lang="en-US" sz="2400" b="1" dirty="0"/>
              <a:t>Intangible costs</a:t>
            </a:r>
            <a:endParaRPr lang="en-GB" sz="2400" b="1" dirty="0"/>
          </a:p>
        </p:txBody>
      </p:sp>
    </p:spTree>
    <p:extLst>
      <p:ext uri="{BB962C8B-B14F-4D97-AF65-F5344CB8AC3E}">
        <p14:creationId xmlns:p14="http://schemas.microsoft.com/office/powerpoint/2010/main" val="1657206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482BBD-0C5C-FED3-4F08-5E193F851ABE}"/>
              </a:ext>
            </a:extLst>
          </p:cNvPr>
          <p:cNvSpPr>
            <a:spLocks noGrp="1"/>
          </p:cNvSpPr>
          <p:nvPr>
            <p:ph type="title"/>
          </p:nvPr>
        </p:nvSpPr>
        <p:spPr/>
        <p:txBody>
          <a:bodyPr/>
          <a:lstStyle/>
          <a:p>
            <a:r>
              <a:rPr lang="sk-SK" dirty="0"/>
              <a:t>6. </a:t>
            </a:r>
            <a:r>
              <a:rPr lang="sk-SK" sz="4000" dirty="0" err="1"/>
              <a:t>Identifying</a:t>
            </a:r>
            <a:r>
              <a:rPr lang="sk-SK" sz="4000" dirty="0"/>
              <a:t> study </a:t>
            </a:r>
            <a:r>
              <a:rPr lang="sk-SK" sz="4000" dirty="0" err="1"/>
              <a:t>resources</a:t>
            </a:r>
            <a:br>
              <a:rPr lang="sk-SK" sz="4000" dirty="0"/>
            </a:br>
            <a:endParaRPr lang="en-GB" dirty="0"/>
          </a:p>
        </p:txBody>
      </p:sp>
      <p:sp>
        <p:nvSpPr>
          <p:cNvPr id="3" name="Zástupný objekt pre obsah 2">
            <a:extLst>
              <a:ext uri="{FF2B5EF4-FFF2-40B4-BE49-F238E27FC236}">
                <a16:creationId xmlns:a16="http://schemas.microsoft.com/office/drawing/2014/main" id="{1FF74905-7287-75EA-08FC-192A44C95BE5}"/>
              </a:ext>
            </a:extLst>
          </p:cNvPr>
          <p:cNvSpPr>
            <a:spLocks noGrp="1"/>
          </p:cNvSpPr>
          <p:nvPr>
            <p:ph idx="1"/>
          </p:nvPr>
        </p:nvSpPr>
        <p:spPr/>
        <p:txBody>
          <a:bodyPr/>
          <a:lstStyle/>
          <a:p>
            <a:r>
              <a:rPr lang="en-US" dirty="0"/>
              <a:t>Searching for clinical trials, meta-analyses, network meta-analyses, observational studies, patient registries, etc.</a:t>
            </a:r>
            <a:endParaRPr lang="en-GB" dirty="0"/>
          </a:p>
        </p:txBody>
      </p:sp>
    </p:spTree>
    <p:extLst>
      <p:ext uri="{BB962C8B-B14F-4D97-AF65-F5344CB8AC3E}">
        <p14:creationId xmlns:p14="http://schemas.microsoft.com/office/powerpoint/2010/main" val="3086223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90EDE3-B54D-6CE5-26F4-0741540864D3}"/>
              </a:ext>
            </a:extLst>
          </p:cNvPr>
          <p:cNvSpPr>
            <a:spLocks noGrp="1"/>
          </p:cNvSpPr>
          <p:nvPr>
            <p:ph type="title"/>
          </p:nvPr>
        </p:nvSpPr>
        <p:spPr/>
        <p:txBody>
          <a:bodyPr/>
          <a:lstStyle/>
          <a:p>
            <a:r>
              <a:rPr lang="sk-SK" dirty="0"/>
              <a:t>7. </a:t>
            </a:r>
            <a:r>
              <a:rPr lang="sk-SK" sz="4000" dirty="0" err="1"/>
              <a:t>Establishing</a:t>
            </a:r>
            <a:r>
              <a:rPr lang="sk-SK" sz="4000" dirty="0"/>
              <a:t> </a:t>
            </a:r>
            <a:r>
              <a:rPr lang="sk-SK" sz="4000" dirty="0" err="1"/>
              <a:t>the</a:t>
            </a:r>
            <a:r>
              <a:rPr lang="sk-SK" sz="4000" dirty="0"/>
              <a:t> </a:t>
            </a:r>
            <a:r>
              <a:rPr lang="sk-SK" sz="4000" dirty="0" err="1"/>
              <a:t>probabilities</a:t>
            </a:r>
            <a:r>
              <a:rPr lang="sk-SK" sz="4000" dirty="0"/>
              <a:t> of </a:t>
            </a:r>
            <a:r>
              <a:rPr lang="sk-SK" sz="4000" dirty="0" err="1"/>
              <a:t>the</a:t>
            </a:r>
            <a:r>
              <a:rPr lang="sk-SK" sz="4000" dirty="0"/>
              <a:t> </a:t>
            </a:r>
            <a:r>
              <a:rPr lang="sk-SK" sz="4000" dirty="0" err="1"/>
              <a:t>outcomes</a:t>
            </a:r>
            <a:br>
              <a:rPr lang="sk-SK" sz="4000" dirty="0"/>
            </a:br>
            <a:endParaRPr lang="en-GB" dirty="0"/>
          </a:p>
        </p:txBody>
      </p:sp>
      <p:sp>
        <p:nvSpPr>
          <p:cNvPr id="3" name="Zástupný objekt pre obsah 2">
            <a:extLst>
              <a:ext uri="{FF2B5EF4-FFF2-40B4-BE49-F238E27FC236}">
                <a16:creationId xmlns:a16="http://schemas.microsoft.com/office/drawing/2014/main" id="{DD63E4BE-B6FB-BB64-B3E7-0F220261A384}"/>
              </a:ext>
            </a:extLst>
          </p:cNvPr>
          <p:cNvSpPr>
            <a:spLocks noGrp="1"/>
          </p:cNvSpPr>
          <p:nvPr>
            <p:ph idx="1"/>
          </p:nvPr>
        </p:nvSpPr>
        <p:spPr/>
        <p:txBody>
          <a:bodyPr/>
          <a:lstStyle/>
          <a:p>
            <a:endParaRPr lang="sk-SK" dirty="0"/>
          </a:p>
          <a:p>
            <a:r>
              <a:rPr lang="en-US" dirty="0"/>
              <a:t>What is the probability that patients will be in one of the defined health states?</a:t>
            </a:r>
            <a:endParaRPr lang="sk-SK" dirty="0"/>
          </a:p>
          <a:p>
            <a:endParaRPr lang="sk-SK" dirty="0"/>
          </a:p>
          <a:p>
            <a:r>
              <a:rPr lang="en-US" dirty="0"/>
              <a:t>How will the patients move from one health state to another, and with which probability?</a:t>
            </a:r>
            <a:endParaRPr lang="sk-SK" dirty="0"/>
          </a:p>
          <a:p>
            <a:endParaRPr lang="en-GB" dirty="0"/>
          </a:p>
        </p:txBody>
      </p:sp>
    </p:spTree>
    <p:extLst>
      <p:ext uri="{BB962C8B-B14F-4D97-AF65-F5344CB8AC3E}">
        <p14:creationId xmlns:p14="http://schemas.microsoft.com/office/powerpoint/2010/main" val="4058747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10116A-9754-86B8-3A6A-894941272F4C}"/>
              </a:ext>
            </a:extLst>
          </p:cNvPr>
          <p:cNvSpPr>
            <a:spLocks noGrp="1"/>
          </p:cNvSpPr>
          <p:nvPr>
            <p:ph type="title"/>
          </p:nvPr>
        </p:nvSpPr>
        <p:spPr/>
        <p:txBody>
          <a:bodyPr/>
          <a:lstStyle/>
          <a:p>
            <a:r>
              <a:rPr lang="sk-SK" dirty="0"/>
              <a:t>8. </a:t>
            </a:r>
            <a:r>
              <a:rPr lang="sk-SK" sz="4000" dirty="0" err="1"/>
              <a:t>Applying</a:t>
            </a:r>
            <a:r>
              <a:rPr lang="sk-SK" sz="4000" dirty="0"/>
              <a:t> </a:t>
            </a:r>
            <a:r>
              <a:rPr lang="sk-SK" sz="4000" dirty="0" err="1"/>
              <a:t>decision</a:t>
            </a:r>
            <a:r>
              <a:rPr lang="sk-SK" sz="4000" dirty="0"/>
              <a:t> </a:t>
            </a:r>
            <a:r>
              <a:rPr lang="sk-SK" sz="4000" dirty="0" err="1"/>
              <a:t>analysis</a:t>
            </a:r>
            <a:br>
              <a:rPr lang="sk-SK" sz="4000" dirty="0"/>
            </a:br>
            <a:endParaRPr lang="en-GB" dirty="0"/>
          </a:p>
        </p:txBody>
      </p:sp>
      <p:sp>
        <p:nvSpPr>
          <p:cNvPr id="3" name="Zástupný objekt pre obsah 2">
            <a:extLst>
              <a:ext uri="{FF2B5EF4-FFF2-40B4-BE49-F238E27FC236}">
                <a16:creationId xmlns:a16="http://schemas.microsoft.com/office/drawing/2014/main" id="{8F0641DD-B231-07AD-877B-72BD4AABD639}"/>
              </a:ext>
            </a:extLst>
          </p:cNvPr>
          <p:cNvSpPr>
            <a:spLocks noGrp="1"/>
          </p:cNvSpPr>
          <p:nvPr>
            <p:ph idx="1"/>
          </p:nvPr>
        </p:nvSpPr>
        <p:spPr/>
        <p:txBody>
          <a:bodyPr/>
          <a:lstStyle/>
          <a:p>
            <a:r>
              <a:rPr lang="en-US" dirty="0"/>
              <a:t>How will the patients move from one health state to another, and with which probability?</a:t>
            </a:r>
            <a:endParaRPr lang="sk-SK" dirty="0"/>
          </a:p>
          <a:p>
            <a:endParaRPr lang="en-GB" dirty="0"/>
          </a:p>
        </p:txBody>
      </p:sp>
    </p:spTree>
    <p:extLst>
      <p:ext uri="{BB962C8B-B14F-4D97-AF65-F5344CB8AC3E}">
        <p14:creationId xmlns:p14="http://schemas.microsoft.com/office/powerpoint/2010/main" val="386339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BC642180-9595-5DF9-F974-CAEA83349C8C}"/>
              </a:ext>
            </a:extLst>
          </p:cNvPr>
          <p:cNvSpPr>
            <a:spLocks noGrp="1"/>
          </p:cNvSpPr>
          <p:nvPr>
            <p:ph type="title"/>
          </p:nvPr>
        </p:nvSpPr>
        <p:spPr/>
        <p:txBody>
          <a:bodyPr/>
          <a:lstStyle/>
          <a:p>
            <a:r>
              <a:rPr lang="sk-SK" dirty="0" err="1"/>
              <a:t>EUnetHTA</a:t>
            </a:r>
            <a:r>
              <a:rPr lang="sk-SK" dirty="0"/>
              <a:t> </a:t>
            </a:r>
            <a:r>
              <a:rPr lang="sk-SK" dirty="0" err="1"/>
              <a:t>Core</a:t>
            </a:r>
            <a:r>
              <a:rPr lang="sk-SK" dirty="0"/>
              <a:t> Model</a:t>
            </a:r>
          </a:p>
        </p:txBody>
      </p:sp>
      <p:sp>
        <p:nvSpPr>
          <p:cNvPr id="7" name="Zástupný objekt pre obsah 6">
            <a:extLst>
              <a:ext uri="{FF2B5EF4-FFF2-40B4-BE49-F238E27FC236}">
                <a16:creationId xmlns:a16="http://schemas.microsoft.com/office/drawing/2014/main" id="{CF677955-4B60-1BE8-E9E7-69ECC12EA103}"/>
              </a:ext>
            </a:extLst>
          </p:cNvPr>
          <p:cNvSpPr>
            <a:spLocks noGrp="1"/>
          </p:cNvSpPr>
          <p:nvPr>
            <p:ph idx="1"/>
          </p:nvPr>
        </p:nvSpPr>
        <p:spPr/>
        <p:txBody>
          <a:bodyPr/>
          <a:lstStyle/>
          <a:p>
            <a:r>
              <a:rPr lang="en-US" dirty="0"/>
              <a:t> The Model attempts to adhere to the definitions of HTA that emphasize the multidisciplinary nature of assessments​</a:t>
            </a:r>
            <a:endParaRPr lang="sk-SK" dirty="0"/>
          </a:p>
          <a:p>
            <a:pPr marL="72000" indent="0">
              <a:lnSpc>
                <a:spcPct val="100000"/>
              </a:lnSpc>
              <a:buNone/>
            </a:pPr>
            <a:r>
              <a:rPr lang="sk-SK" sz="1800" dirty="0"/>
              <a:t>	</a:t>
            </a:r>
            <a:r>
              <a:rPr lang="en-US" sz="1800" dirty="0"/>
              <a:t>1. Health problem and current use of technology (CUR) ​</a:t>
            </a:r>
            <a:endParaRPr lang="sk-SK" sz="1800" dirty="0"/>
          </a:p>
          <a:p>
            <a:pPr marL="72000" indent="0">
              <a:lnSpc>
                <a:spcPct val="100000"/>
              </a:lnSpc>
              <a:buNone/>
            </a:pPr>
            <a:r>
              <a:rPr lang="sk-SK" sz="1800" dirty="0"/>
              <a:t>	</a:t>
            </a:r>
            <a:r>
              <a:rPr lang="en-US" sz="1800" dirty="0"/>
              <a:t>2. Description and technical characteristics of technology (TEC) ​</a:t>
            </a:r>
          </a:p>
          <a:p>
            <a:pPr marL="72000" indent="0">
              <a:lnSpc>
                <a:spcPct val="100000"/>
              </a:lnSpc>
              <a:buNone/>
            </a:pPr>
            <a:r>
              <a:rPr lang="sk-SK" sz="1800" dirty="0"/>
              <a:t>	</a:t>
            </a:r>
            <a:r>
              <a:rPr lang="en-US" sz="1800" dirty="0"/>
              <a:t>3. Safety (SAF) ​</a:t>
            </a:r>
          </a:p>
          <a:p>
            <a:pPr marL="72000" indent="0">
              <a:lnSpc>
                <a:spcPct val="100000"/>
              </a:lnSpc>
              <a:buNone/>
            </a:pPr>
            <a:r>
              <a:rPr lang="sk-SK" sz="1800" dirty="0"/>
              <a:t>	</a:t>
            </a:r>
            <a:r>
              <a:rPr lang="en-US" sz="1800" dirty="0"/>
              <a:t>4. Clinical effectiveness (EFF) ​</a:t>
            </a:r>
          </a:p>
          <a:p>
            <a:pPr marL="72000" indent="0">
              <a:lnSpc>
                <a:spcPct val="100000"/>
              </a:lnSpc>
              <a:buNone/>
            </a:pPr>
            <a:r>
              <a:rPr lang="sk-SK" sz="1800" dirty="0">
                <a:solidFill>
                  <a:srgbClr val="FF0000"/>
                </a:solidFill>
              </a:rPr>
              <a:t>	</a:t>
            </a:r>
            <a:r>
              <a:rPr lang="en-US" sz="1800" b="1" dirty="0">
                <a:solidFill>
                  <a:srgbClr val="FF0000"/>
                </a:solidFill>
              </a:rPr>
              <a:t>5. Costs and economic evaluation (ECO) ​</a:t>
            </a:r>
          </a:p>
          <a:p>
            <a:pPr marL="72000" indent="0">
              <a:lnSpc>
                <a:spcPct val="100000"/>
              </a:lnSpc>
              <a:buNone/>
            </a:pPr>
            <a:r>
              <a:rPr lang="sk-SK" sz="1800" dirty="0"/>
              <a:t>	</a:t>
            </a:r>
            <a:r>
              <a:rPr lang="en-US" sz="1800" dirty="0"/>
              <a:t>6. Ethical analysis (ETH) ​</a:t>
            </a:r>
          </a:p>
          <a:p>
            <a:pPr marL="72000" indent="0">
              <a:lnSpc>
                <a:spcPct val="100000"/>
              </a:lnSpc>
              <a:buNone/>
            </a:pPr>
            <a:r>
              <a:rPr lang="sk-SK" sz="1800" dirty="0"/>
              <a:t>	</a:t>
            </a:r>
            <a:r>
              <a:rPr lang="en-US" sz="1800" dirty="0"/>
              <a:t>7. Organizational aspects (ORG) ​</a:t>
            </a:r>
          </a:p>
          <a:p>
            <a:pPr marL="72000" indent="0">
              <a:lnSpc>
                <a:spcPct val="100000"/>
              </a:lnSpc>
              <a:buNone/>
            </a:pPr>
            <a:r>
              <a:rPr lang="sk-SK" sz="1800" dirty="0"/>
              <a:t>	</a:t>
            </a:r>
            <a:r>
              <a:rPr lang="en-US" sz="1800" dirty="0"/>
              <a:t>8. Patients and Social aspects (SOC) ​</a:t>
            </a:r>
          </a:p>
          <a:p>
            <a:pPr marL="72000" indent="0">
              <a:lnSpc>
                <a:spcPct val="100000"/>
              </a:lnSpc>
              <a:buNone/>
            </a:pPr>
            <a:r>
              <a:rPr lang="sk-SK" sz="1800" dirty="0"/>
              <a:t>	</a:t>
            </a:r>
            <a:r>
              <a:rPr lang="en-US" sz="1800" dirty="0"/>
              <a:t>9. Legal aspects (LEG)</a:t>
            </a:r>
            <a:endParaRPr lang="sk-SK" sz="1800" dirty="0"/>
          </a:p>
        </p:txBody>
      </p:sp>
    </p:spTree>
    <p:extLst>
      <p:ext uri="{BB962C8B-B14F-4D97-AF65-F5344CB8AC3E}">
        <p14:creationId xmlns:p14="http://schemas.microsoft.com/office/powerpoint/2010/main" val="1161513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443F9B-AFAE-3168-E6FD-1104E2230F87}"/>
              </a:ext>
            </a:extLst>
          </p:cNvPr>
          <p:cNvSpPr>
            <a:spLocks noGrp="1"/>
          </p:cNvSpPr>
          <p:nvPr>
            <p:ph type="title"/>
          </p:nvPr>
        </p:nvSpPr>
        <p:spPr/>
        <p:txBody>
          <a:bodyPr/>
          <a:lstStyle/>
          <a:p>
            <a:r>
              <a:rPr lang="sk-SK" dirty="0"/>
              <a:t>9. </a:t>
            </a:r>
            <a:r>
              <a:rPr lang="sk-SK" sz="4000" dirty="0" err="1"/>
              <a:t>Discounting</a:t>
            </a:r>
            <a:r>
              <a:rPr lang="sk-SK" sz="4000" dirty="0"/>
              <a:t> </a:t>
            </a:r>
            <a:r>
              <a:rPr lang="sk-SK" sz="4000" dirty="0" err="1"/>
              <a:t>costs</a:t>
            </a:r>
            <a:r>
              <a:rPr lang="sk-SK" sz="4000" dirty="0"/>
              <a:t> or </a:t>
            </a:r>
            <a:r>
              <a:rPr lang="sk-SK" sz="4000" dirty="0" err="1"/>
              <a:t>performing</a:t>
            </a:r>
            <a:r>
              <a:rPr lang="sk-SK" sz="4000" dirty="0"/>
              <a:t> a </a:t>
            </a:r>
            <a:r>
              <a:rPr lang="sk-SK" sz="4000" dirty="0" err="1"/>
              <a:t>sensitivity</a:t>
            </a:r>
            <a:r>
              <a:rPr lang="sk-SK" sz="4000" dirty="0"/>
              <a:t> or </a:t>
            </a:r>
            <a:r>
              <a:rPr lang="sk-SK" sz="4000" dirty="0" err="1"/>
              <a:t>incremental</a:t>
            </a:r>
            <a:r>
              <a:rPr lang="sk-SK" sz="4000" dirty="0"/>
              <a:t> </a:t>
            </a:r>
            <a:r>
              <a:rPr lang="sk-SK" sz="4000" dirty="0" err="1"/>
              <a:t>cost</a:t>
            </a:r>
            <a:r>
              <a:rPr lang="sk-SK" sz="4000" dirty="0"/>
              <a:t> </a:t>
            </a:r>
            <a:r>
              <a:rPr lang="sk-SK" sz="4000" dirty="0" err="1"/>
              <a:t>analysis</a:t>
            </a:r>
            <a:br>
              <a:rPr lang="sk-SK" sz="4000" dirty="0"/>
            </a:br>
            <a:endParaRPr lang="en-GB" dirty="0"/>
          </a:p>
        </p:txBody>
      </p:sp>
      <mc:AlternateContent xmlns:mc="http://schemas.openxmlformats.org/markup-compatibility/2006" xmlns:a14="http://schemas.microsoft.com/office/drawing/2010/main">
        <mc:Choice Requires="a14">
          <p:sp>
            <p:nvSpPr>
              <p:cNvPr id="3" name="Zástupný objekt pre obsah 2">
                <a:extLst>
                  <a:ext uri="{FF2B5EF4-FFF2-40B4-BE49-F238E27FC236}">
                    <a16:creationId xmlns:a16="http://schemas.microsoft.com/office/drawing/2014/main" id="{589C6E7F-FF21-FAB7-A231-5CBAB9AC6CDA}"/>
                  </a:ext>
                </a:extLst>
              </p:cNvPr>
              <p:cNvSpPr>
                <a:spLocks noGrp="1"/>
              </p:cNvSpPr>
              <p:nvPr>
                <p:ph idx="1"/>
              </p:nvPr>
            </p:nvSpPr>
            <p:spPr/>
            <p:txBody>
              <a:bodyPr/>
              <a:lstStyle/>
              <a:p>
                <a:endParaRPr lang="sk-SK" dirty="0"/>
              </a:p>
              <a:p>
                <a:pPr>
                  <a:lnSpc>
                    <a:spcPct val="150000"/>
                  </a:lnSpc>
                </a:pPr>
                <a:r>
                  <a:rPr lang="en-US" sz="2500" b="0" i="0" u="none" strike="noStrike" baseline="0" dirty="0">
                    <a:solidFill>
                      <a:srgbClr val="000000"/>
                    </a:solidFill>
                  </a:rPr>
                  <a:t>If costs and benefits are presented over a period of more than one</a:t>
                </a:r>
                <a:r>
                  <a:rPr lang="sk-SK" sz="2500" b="0" i="0" u="none" strike="noStrike" baseline="0" dirty="0">
                    <a:solidFill>
                      <a:srgbClr val="000000"/>
                    </a:solidFill>
                  </a:rPr>
                  <a:t> </a:t>
                </a:r>
                <a:r>
                  <a:rPr lang="en-US" sz="2500" b="0" i="0" u="none" strike="noStrike" baseline="0" dirty="0">
                    <a:solidFill>
                      <a:srgbClr val="000000"/>
                    </a:solidFill>
                  </a:rPr>
                  <a:t>year, future costs and benefits need to be discounted. Discounting is a method of converting future costs or revenues to their present value. The conversion of future values to their present value is performed as follows:</a:t>
                </a:r>
                <a:r>
                  <a:rPr lang="sk-SK" sz="2500" b="0" i="0" u="none" strike="noStrike" baseline="0" dirty="0">
                    <a:solidFill>
                      <a:srgbClr val="000000"/>
                    </a:solidFill>
                  </a:rPr>
                  <a:t> </a:t>
                </a:r>
                <a14:m>
                  <m:oMath xmlns:m="http://schemas.openxmlformats.org/officeDocument/2006/math">
                    <m:f>
                      <m:fPr>
                        <m:ctrlPr>
                          <a:rPr lang="cs-CZ" sz="2500" b="0" i="1" u="none" strike="noStrike" baseline="0" smtClean="0">
                            <a:solidFill>
                              <a:srgbClr val="000000"/>
                            </a:solidFill>
                            <a:latin typeface="Cambria Math" panose="02040503050406030204" pitchFamily="18" charset="0"/>
                          </a:rPr>
                        </m:ctrlPr>
                      </m:fPr>
                      <m:num>
                        <m:sSub>
                          <m:sSubPr>
                            <m:ctrlPr>
                              <a:rPr lang="sk-SK" sz="2500" b="0" i="1" u="none" strike="noStrike" baseline="0" smtClean="0">
                                <a:solidFill>
                                  <a:srgbClr val="000000"/>
                                </a:solidFill>
                                <a:latin typeface="Cambria Math" panose="02040503050406030204" pitchFamily="18" charset="0"/>
                              </a:rPr>
                            </m:ctrlPr>
                          </m:sSubPr>
                          <m:e>
                            <m:r>
                              <a:rPr lang="sk-SK" sz="2500" b="0" i="1" smtClean="0">
                                <a:solidFill>
                                  <a:srgbClr val="000000"/>
                                </a:solidFill>
                                <a:latin typeface="Cambria Math" panose="02040503050406030204" pitchFamily="18" charset="0"/>
                              </a:rPr>
                              <m:t>𝑣𝑎𝑙𝑢𝑒</m:t>
                            </m:r>
                          </m:e>
                          <m:sub>
                            <m:r>
                              <a:rPr lang="sk-SK" sz="2500" b="0" i="1" u="none" strike="noStrike" baseline="0" smtClean="0">
                                <a:solidFill>
                                  <a:srgbClr val="000000"/>
                                </a:solidFill>
                                <a:latin typeface="Cambria Math" panose="02040503050406030204" pitchFamily="18" charset="0"/>
                              </a:rPr>
                              <m:t>𝑡</m:t>
                            </m:r>
                          </m:sub>
                        </m:sSub>
                      </m:num>
                      <m:den>
                        <m:sSup>
                          <m:sSupPr>
                            <m:ctrlPr>
                              <a:rPr lang="cs-CZ" sz="2500" b="0" i="1" u="none" strike="noStrike" baseline="0" smtClean="0">
                                <a:solidFill>
                                  <a:srgbClr val="000000"/>
                                </a:solidFill>
                                <a:latin typeface="Cambria Math" panose="02040503050406030204" pitchFamily="18" charset="0"/>
                              </a:rPr>
                            </m:ctrlPr>
                          </m:sSupPr>
                          <m:e>
                            <m:r>
                              <a:rPr lang="sk-SK" sz="2500" b="0" i="1" u="none" strike="noStrike" baseline="0" smtClean="0">
                                <a:solidFill>
                                  <a:srgbClr val="000000"/>
                                </a:solidFill>
                                <a:latin typeface="Cambria Math" panose="02040503050406030204" pitchFamily="18" charset="0"/>
                              </a:rPr>
                              <m:t>(1+</m:t>
                            </m:r>
                            <m:r>
                              <a:rPr lang="sk-SK" sz="2500" b="0" i="1" u="none" strike="noStrike" baseline="0" smtClean="0">
                                <a:solidFill>
                                  <a:srgbClr val="000000"/>
                                </a:solidFill>
                                <a:latin typeface="Cambria Math" panose="02040503050406030204" pitchFamily="18" charset="0"/>
                              </a:rPr>
                              <m:t>𝑟</m:t>
                            </m:r>
                            <m:r>
                              <a:rPr lang="sk-SK" sz="2500" b="0" i="1" u="none" strike="noStrike" baseline="0" smtClean="0">
                                <a:solidFill>
                                  <a:srgbClr val="000000"/>
                                </a:solidFill>
                                <a:latin typeface="Cambria Math" panose="02040503050406030204" pitchFamily="18" charset="0"/>
                              </a:rPr>
                              <m:t>)</m:t>
                            </m:r>
                          </m:e>
                          <m:sup>
                            <m:r>
                              <a:rPr lang="sk-SK" sz="2500" b="0" i="1" u="none" strike="noStrike" baseline="0" smtClean="0">
                                <a:solidFill>
                                  <a:srgbClr val="000000"/>
                                </a:solidFill>
                                <a:latin typeface="Cambria Math" panose="02040503050406030204" pitchFamily="18" charset="0"/>
                              </a:rPr>
                              <m:t>𝑡</m:t>
                            </m:r>
                          </m:sup>
                        </m:sSup>
                      </m:den>
                    </m:f>
                  </m:oMath>
                </a14:m>
                <a:r>
                  <a:rPr lang="cs-CZ" sz="2500" b="0" i="0" u="none" strike="noStrike" baseline="0" dirty="0">
                    <a:solidFill>
                      <a:srgbClr val="000000"/>
                    </a:solidFill>
                  </a:rPr>
                  <a:t>	</a:t>
                </a:r>
              </a:p>
              <a:p>
                <a:pPr>
                  <a:lnSpc>
                    <a:spcPct val="150000"/>
                  </a:lnSpc>
                </a:pPr>
                <a:r>
                  <a:rPr lang="cs-CZ" sz="2500" b="0" i="1" u="none" strike="noStrike" baseline="0" dirty="0">
                    <a:solidFill>
                      <a:srgbClr val="000000"/>
                    </a:solidFill>
                  </a:rPr>
                  <a:t>t – </a:t>
                </a:r>
                <a:r>
                  <a:rPr lang="sk-SK" sz="2500" b="0" i="1" u="none" strike="noStrike" baseline="0" dirty="0" err="1">
                    <a:solidFill>
                      <a:srgbClr val="000000"/>
                    </a:solidFill>
                  </a:rPr>
                  <a:t>time</a:t>
                </a:r>
                <a:r>
                  <a:rPr lang="sk-SK" sz="2500" b="0" i="1" u="none" strike="noStrike" baseline="0" dirty="0">
                    <a:solidFill>
                      <a:srgbClr val="000000"/>
                    </a:solidFill>
                  </a:rPr>
                  <a:t> </a:t>
                </a:r>
                <a:r>
                  <a:rPr lang="sk-SK" sz="2500" b="0" i="1" u="none" strike="noStrike" baseline="0" dirty="0" err="1">
                    <a:solidFill>
                      <a:srgbClr val="000000"/>
                    </a:solidFill>
                  </a:rPr>
                  <a:t>period</a:t>
                </a:r>
                <a:r>
                  <a:rPr lang="cs-CZ" sz="2500" b="0" i="1" u="none" strike="noStrike" baseline="0" dirty="0">
                    <a:solidFill>
                      <a:srgbClr val="000000"/>
                    </a:solidFill>
                  </a:rPr>
                  <a:t>, r – </a:t>
                </a:r>
                <a:r>
                  <a:rPr lang="sk-SK" sz="2500" b="0" i="1" u="none" strike="noStrike" baseline="0" dirty="0" err="1">
                    <a:solidFill>
                      <a:srgbClr val="000000"/>
                    </a:solidFill>
                  </a:rPr>
                  <a:t>discount</a:t>
                </a:r>
                <a:r>
                  <a:rPr lang="sk-SK" sz="2500" b="0" i="1" u="none" strike="noStrike" baseline="0" dirty="0">
                    <a:solidFill>
                      <a:srgbClr val="000000"/>
                    </a:solidFill>
                  </a:rPr>
                  <a:t> rate</a:t>
                </a:r>
                <a:endParaRPr lang="sk-SK" sz="2500" dirty="0"/>
              </a:p>
            </p:txBody>
          </p:sp>
        </mc:Choice>
        <mc:Fallback xmlns="">
          <p:sp>
            <p:nvSpPr>
              <p:cNvPr id="3" name="Zástupný objekt pre obsah 2">
                <a:extLst>
                  <a:ext uri="{FF2B5EF4-FFF2-40B4-BE49-F238E27FC236}">
                    <a16:creationId xmlns:a16="http://schemas.microsoft.com/office/drawing/2014/main" id="{589C6E7F-FF21-FAB7-A231-5CBAB9AC6CDA}"/>
                  </a:ext>
                </a:extLst>
              </p:cNvPr>
              <p:cNvSpPr>
                <a:spLocks noGrp="1" noRot="1" noChangeAspect="1" noMove="1" noResize="1" noEditPoints="1" noAdjustHandles="1" noChangeArrowheads="1" noChangeShapeType="1" noTextEdit="1"/>
              </p:cNvSpPr>
              <p:nvPr>
                <p:ph idx="1"/>
              </p:nvPr>
            </p:nvSpPr>
            <p:spPr>
              <a:blipFill>
                <a:blip r:embed="rId2"/>
                <a:stretch>
                  <a:fillRect l="-964" r="-170" b="-4566"/>
                </a:stretch>
              </a:blipFill>
            </p:spPr>
            <p:txBody>
              <a:bodyPr/>
              <a:lstStyle/>
              <a:p>
                <a:r>
                  <a:rPr lang="en-GB">
                    <a:noFill/>
                  </a:rPr>
                  <a:t> </a:t>
                </a:r>
              </a:p>
            </p:txBody>
          </p:sp>
        </mc:Fallback>
      </mc:AlternateContent>
    </p:spTree>
    <p:extLst>
      <p:ext uri="{BB962C8B-B14F-4D97-AF65-F5344CB8AC3E}">
        <p14:creationId xmlns:p14="http://schemas.microsoft.com/office/powerpoint/2010/main" val="1062435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443F9B-AFAE-3168-E6FD-1104E2230F87}"/>
              </a:ext>
            </a:extLst>
          </p:cNvPr>
          <p:cNvSpPr>
            <a:spLocks noGrp="1"/>
          </p:cNvSpPr>
          <p:nvPr>
            <p:ph type="title"/>
          </p:nvPr>
        </p:nvSpPr>
        <p:spPr/>
        <p:txBody>
          <a:bodyPr/>
          <a:lstStyle/>
          <a:p>
            <a:r>
              <a:rPr lang="sk-SK" dirty="0"/>
              <a:t>9. </a:t>
            </a:r>
            <a:r>
              <a:rPr lang="sk-SK" sz="4000" dirty="0" err="1"/>
              <a:t>Discounting</a:t>
            </a:r>
            <a:r>
              <a:rPr lang="sk-SK" sz="4000" dirty="0"/>
              <a:t> </a:t>
            </a:r>
            <a:r>
              <a:rPr lang="sk-SK" sz="4000" dirty="0" err="1"/>
              <a:t>costs</a:t>
            </a:r>
            <a:r>
              <a:rPr lang="sk-SK" sz="4000" dirty="0"/>
              <a:t> or </a:t>
            </a:r>
            <a:r>
              <a:rPr lang="sk-SK" sz="4000" dirty="0" err="1"/>
              <a:t>performing</a:t>
            </a:r>
            <a:r>
              <a:rPr lang="sk-SK" sz="4000" dirty="0"/>
              <a:t> a </a:t>
            </a:r>
            <a:r>
              <a:rPr lang="sk-SK" sz="4000" dirty="0" err="1"/>
              <a:t>sensitivity</a:t>
            </a:r>
            <a:r>
              <a:rPr lang="sk-SK" sz="4000" dirty="0"/>
              <a:t> or </a:t>
            </a:r>
            <a:r>
              <a:rPr lang="sk-SK" sz="4000" dirty="0" err="1"/>
              <a:t>incremental</a:t>
            </a:r>
            <a:r>
              <a:rPr lang="sk-SK" sz="4000" dirty="0"/>
              <a:t> </a:t>
            </a:r>
            <a:r>
              <a:rPr lang="sk-SK" sz="4000" dirty="0" err="1"/>
              <a:t>cost</a:t>
            </a:r>
            <a:r>
              <a:rPr lang="sk-SK" sz="4000" dirty="0"/>
              <a:t> </a:t>
            </a:r>
            <a:r>
              <a:rPr lang="sk-SK" sz="4000" dirty="0" err="1"/>
              <a:t>analysis</a:t>
            </a:r>
            <a:br>
              <a:rPr lang="sk-SK" sz="4000" dirty="0"/>
            </a:br>
            <a:endParaRPr lang="en-GB" dirty="0"/>
          </a:p>
        </p:txBody>
      </p:sp>
      <p:sp>
        <p:nvSpPr>
          <p:cNvPr id="3" name="Zástupný objekt pre obsah 2">
            <a:extLst>
              <a:ext uri="{FF2B5EF4-FFF2-40B4-BE49-F238E27FC236}">
                <a16:creationId xmlns:a16="http://schemas.microsoft.com/office/drawing/2014/main" id="{589C6E7F-FF21-FAB7-A231-5CBAB9AC6CDA}"/>
              </a:ext>
            </a:extLst>
          </p:cNvPr>
          <p:cNvSpPr>
            <a:spLocks noGrp="1"/>
          </p:cNvSpPr>
          <p:nvPr>
            <p:ph idx="1"/>
          </p:nvPr>
        </p:nvSpPr>
        <p:spPr/>
        <p:txBody>
          <a:bodyPr/>
          <a:lstStyle/>
          <a:p>
            <a:endParaRPr lang="sk-SK" sz="2800" b="1" dirty="0"/>
          </a:p>
          <a:p>
            <a:r>
              <a:rPr lang="en-GB" sz="2800" b="1" dirty="0"/>
              <a:t>One-way SA</a:t>
            </a:r>
            <a:endParaRPr lang="sk-SK" sz="2800" b="1" dirty="0"/>
          </a:p>
          <a:p>
            <a:r>
              <a:rPr lang="sk-SK" dirty="0" err="1"/>
              <a:t>Two-way</a:t>
            </a:r>
            <a:r>
              <a:rPr lang="sk-SK" dirty="0"/>
              <a:t> SA</a:t>
            </a:r>
          </a:p>
          <a:p>
            <a:r>
              <a:rPr lang="sk-SK" dirty="0" err="1"/>
              <a:t>Multivariant</a:t>
            </a:r>
            <a:r>
              <a:rPr lang="sk-SK" dirty="0"/>
              <a:t> SA</a:t>
            </a:r>
          </a:p>
          <a:p>
            <a:r>
              <a:rPr lang="sk-SK" b="1" dirty="0"/>
              <a:t>Best </a:t>
            </a:r>
            <a:r>
              <a:rPr lang="sk-SK" b="1" dirty="0" err="1"/>
              <a:t>case</a:t>
            </a:r>
            <a:r>
              <a:rPr lang="sk-SK" b="1" dirty="0"/>
              <a:t>/</a:t>
            </a:r>
            <a:r>
              <a:rPr lang="sk-SK" b="1" dirty="0" err="1"/>
              <a:t>worst</a:t>
            </a:r>
            <a:r>
              <a:rPr lang="sk-SK" b="1" dirty="0"/>
              <a:t> </a:t>
            </a:r>
            <a:r>
              <a:rPr lang="sk-SK" b="1" dirty="0" err="1"/>
              <a:t>case</a:t>
            </a:r>
            <a:r>
              <a:rPr lang="sk-SK" b="1" dirty="0"/>
              <a:t> </a:t>
            </a:r>
            <a:r>
              <a:rPr lang="sk-SK" b="1" dirty="0" err="1"/>
              <a:t>analysis</a:t>
            </a:r>
            <a:endParaRPr lang="sk-SK" b="1" dirty="0"/>
          </a:p>
          <a:p>
            <a:r>
              <a:rPr lang="sk-SK" b="1" dirty="0" err="1"/>
              <a:t>Probabilistic</a:t>
            </a:r>
            <a:r>
              <a:rPr lang="sk-SK" b="1" dirty="0"/>
              <a:t> SA</a:t>
            </a:r>
          </a:p>
        </p:txBody>
      </p:sp>
    </p:spTree>
    <p:extLst>
      <p:ext uri="{BB962C8B-B14F-4D97-AF65-F5344CB8AC3E}">
        <p14:creationId xmlns:p14="http://schemas.microsoft.com/office/powerpoint/2010/main" val="1114092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4449DB-21F3-5F85-6C91-F34ED5CFC9AF}"/>
              </a:ext>
            </a:extLst>
          </p:cNvPr>
          <p:cNvSpPr>
            <a:spLocks noGrp="1"/>
          </p:cNvSpPr>
          <p:nvPr>
            <p:ph type="title"/>
          </p:nvPr>
        </p:nvSpPr>
        <p:spPr/>
        <p:txBody>
          <a:bodyPr/>
          <a:lstStyle/>
          <a:p>
            <a:r>
              <a:rPr lang="sk-SK" dirty="0"/>
              <a:t>10. </a:t>
            </a:r>
            <a:r>
              <a:rPr lang="sk-SK" sz="4000" dirty="0" err="1"/>
              <a:t>Presenting</a:t>
            </a:r>
            <a:r>
              <a:rPr lang="sk-SK" sz="4000" dirty="0"/>
              <a:t> </a:t>
            </a:r>
            <a:r>
              <a:rPr lang="sk-SK" sz="4000" dirty="0" err="1"/>
              <a:t>the</a:t>
            </a:r>
            <a:r>
              <a:rPr lang="sk-SK" sz="4000" dirty="0"/>
              <a:t> </a:t>
            </a:r>
            <a:r>
              <a:rPr lang="sk-SK" sz="4000" dirty="0" err="1"/>
              <a:t>results</a:t>
            </a:r>
            <a:br>
              <a:rPr lang="en-US" sz="4000" dirty="0"/>
            </a:br>
            <a:endParaRPr lang="en-GB" dirty="0"/>
          </a:p>
        </p:txBody>
      </p:sp>
      <p:sp>
        <p:nvSpPr>
          <p:cNvPr id="3" name="Zástupný objekt pre obsah 2">
            <a:extLst>
              <a:ext uri="{FF2B5EF4-FFF2-40B4-BE49-F238E27FC236}">
                <a16:creationId xmlns:a16="http://schemas.microsoft.com/office/drawing/2014/main" id="{DCDFFB97-7277-ACF9-F70D-5F6E58CE701F}"/>
              </a:ext>
            </a:extLst>
          </p:cNvPr>
          <p:cNvSpPr>
            <a:spLocks noGrp="1"/>
          </p:cNvSpPr>
          <p:nvPr>
            <p:ph idx="1"/>
          </p:nvPr>
        </p:nvSpPr>
        <p:spPr/>
        <p:txBody>
          <a:bodyPr/>
          <a:lstStyle/>
          <a:p>
            <a:r>
              <a:rPr lang="sk-SK" dirty="0" err="1"/>
              <a:t>Use</a:t>
            </a:r>
            <a:r>
              <a:rPr lang="sk-SK" dirty="0"/>
              <a:t> </a:t>
            </a:r>
            <a:r>
              <a:rPr lang="sk-SK" dirty="0" err="1"/>
              <a:t>the</a:t>
            </a:r>
            <a:r>
              <a:rPr lang="sk-SK" dirty="0"/>
              <a:t> ISPOR </a:t>
            </a:r>
            <a:r>
              <a:rPr lang="sk-SK" dirty="0" err="1"/>
              <a:t>guidelines</a:t>
            </a:r>
            <a:r>
              <a:rPr lang="sk-SK" dirty="0"/>
              <a:t> (CHEERS)</a:t>
            </a:r>
          </a:p>
          <a:p>
            <a:endParaRPr lang="sk-SK" dirty="0"/>
          </a:p>
          <a:p>
            <a:endParaRPr lang="en-GB" dirty="0"/>
          </a:p>
        </p:txBody>
      </p:sp>
    </p:spTree>
    <p:extLst>
      <p:ext uri="{BB962C8B-B14F-4D97-AF65-F5344CB8AC3E}">
        <p14:creationId xmlns:p14="http://schemas.microsoft.com/office/powerpoint/2010/main" val="541977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AC57A5DF-1266-40EA-9282-1E66B9DE06C0}" type="slidenum">
              <a:rPr lang="cs-CZ" smtClean="0"/>
              <a:t>23</a:t>
            </a:fld>
            <a:endParaRPr lang="cs-CZ" dirty="0"/>
          </a:p>
        </p:txBody>
      </p:sp>
      <p:sp>
        <p:nvSpPr>
          <p:cNvPr id="4" name="Nadpis 3"/>
          <p:cNvSpPr>
            <a:spLocks noGrp="1"/>
          </p:cNvSpPr>
          <p:nvPr>
            <p:ph type="title"/>
          </p:nvPr>
        </p:nvSpPr>
        <p:spPr/>
        <p:txBody>
          <a:bodyPr/>
          <a:lstStyle/>
          <a:p>
            <a:r>
              <a:rPr lang="en-GB" dirty="0"/>
              <a:t>Budget impact analysis</a:t>
            </a:r>
          </a:p>
        </p:txBody>
      </p:sp>
      <p:sp>
        <p:nvSpPr>
          <p:cNvPr id="2" name="Zástupný symbol pro obsah 1"/>
          <p:cNvSpPr>
            <a:spLocks noGrp="1"/>
          </p:cNvSpPr>
          <p:nvPr>
            <p:ph idx="1"/>
          </p:nvPr>
        </p:nvSpPr>
        <p:spPr/>
        <p:txBody>
          <a:bodyPr vert="horz" lIns="0" tIns="0" rIns="0" bIns="0" numCol="2" rtlCol="0" anchor="t">
            <a:normAutofit/>
          </a:bodyPr>
          <a:lstStyle/>
          <a:p>
            <a:pPr marL="188595" indent="-134620"/>
            <a:r>
              <a:rPr lang="sk-SK" dirty="0" err="1"/>
              <a:t>The</a:t>
            </a:r>
            <a:r>
              <a:rPr lang="sk-SK" dirty="0"/>
              <a:t> </a:t>
            </a:r>
            <a:r>
              <a:rPr lang="sk-SK" dirty="0" err="1"/>
              <a:t>inputs</a:t>
            </a:r>
            <a:endParaRPr lang="sk-SK" dirty="0"/>
          </a:p>
          <a:p>
            <a:pPr marL="188595" indent="-134620"/>
            <a:r>
              <a:rPr lang="sk-SK" dirty="0" err="1"/>
              <a:t>Perspective</a:t>
            </a:r>
            <a:endParaRPr lang="sk-SK" dirty="0"/>
          </a:p>
          <a:p>
            <a:pPr marL="188595" indent="-134620"/>
            <a:r>
              <a:rPr lang="sk-SK" dirty="0" err="1"/>
              <a:t>Time</a:t>
            </a:r>
            <a:r>
              <a:rPr lang="sk-SK" dirty="0"/>
              <a:t> </a:t>
            </a:r>
            <a:r>
              <a:rPr lang="sk-SK" dirty="0" err="1"/>
              <a:t>horizon</a:t>
            </a:r>
            <a:endParaRPr lang="sk-SK" dirty="0"/>
          </a:p>
          <a:p>
            <a:pPr marL="188595" indent="-134620"/>
            <a:r>
              <a:rPr lang="sk-SK" dirty="0" err="1"/>
              <a:t>Discounting</a:t>
            </a:r>
            <a:endParaRPr lang="sk-SK" dirty="0"/>
          </a:p>
          <a:p>
            <a:pPr marL="188595" indent="-134620"/>
            <a:r>
              <a:rPr lang="sk-SK" dirty="0" err="1"/>
              <a:t>Population</a:t>
            </a:r>
            <a:endParaRPr lang="sk-SK" dirty="0"/>
          </a:p>
          <a:p>
            <a:pPr marL="188595" indent="-134620"/>
            <a:r>
              <a:rPr lang="sk-SK" dirty="0" err="1"/>
              <a:t>Number</a:t>
            </a:r>
            <a:r>
              <a:rPr lang="sk-SK" dirty="0"/>
              <a:t> of </a:t>
            </a:r>
            <a:r>
              <a:rPr lang="sk-SK" dirty="0" err="1"/>
              <a:t>patients</a:t>
            </a:r>
            <a:r>
              <a:rPr lang="sk-SK" dirty="0"/>
              <a:t> </a:t>
            </a:r>
            <a:r>
              <a:rPr lang="sk-SK" dirty="0" err="1"/>
              <a:t>eligible</a:t>
            </a:r>
            <a:r>
              <a:rPr lang="sk-SK" dirty="0"/>
              <a:t> </a:t>
            </a:r>
            <a:r>
              <a:rPr lang="sk-SK" dirty="0" err="1"/>
              <a:t>for</a:t>
            </a:r>
            <a:r>
              <a:rPr lang="sk-SK" dirty="0"/>
              <a:t> </a:t>
            </a:r>
            <a:r>
              <a:rPr lang="sk-SK" dirty="0" err="1"/>
              <a:t>treatment</a:t>
            </a:r>
            <a:endParaRPr lang="sk-SK" dirty="0"/>
          </a:p>
          <a:p>
            <a:pPr marL="188595" indent="-134620"/>
            <a:r>
              <a:rPr lang="sk-SK" dirty="0" err="1"/>
              <a:t>Market</a:t>
            </a:r>
            <a:r>
              <a:rPr lang="sk-SK" dirty="0"/>
              <a:t> </a:t>
            </a:r>
            <a:r>
              <a:rPr lang="sk-SK" dirty="0" err="1"/>
              <a:t>penetration</a:t>
            </a:r>
            <a:endParaRPr lang="sk-SK" dirty="0"/>
          </a:p>
          <a:p>
            <a:pPr marL="188595" indent="-134620"/>
            <a:r>
              <a:rPr lang="sk-SK" dirty="0" err="1"/>
              <a:t>Current</a:t>
            </a:r>
            <a:r>
              <a:rPr lang="sk-SK" dirty="0"/>
              <a:t> </a:t>
            </a:r>
            <a:r>
              <a:rPr lang="sk-SK" dirty="0" err="1"/>
              <a:t>treatment</a:t>
            </a:r>
            <a:r>
              <a:rPr lang="sk-SK" dirty="0"/>
              <a:t> </a:t>
            </a:r>
            <a:r>
              <a:rPr lang="sk-SK" dirty="0" err="1"/>
              <a:t>schedule</a:t>
            </a:r>
            <a:endParaRPr lang="sk-SK" dirty="0"/>
          </a:p>
          <a:p>
            <a:pPr marL="188595" indent="-134620"/>
            <a:r>
              <a:rPr lang="sk-SK" dirty="0" err="1"/>
              <a:t>Costing</a:t>
            </a:r>
            <a:endParaRPr lang="sk-SK" dirty="0"/>
          </a:p>
          <a:p>
            <a:pPr marL="188595" indent="-134620"/>
            <a:r>
              <a:rPr lang="sk-SK" dirty="0" err="1"/>
              <a:t>Outcomes</a:t>
            </a:r>
            <a:r>
              <a:rPr lang="sk-SK" dirty="0"/>
              <a:t> of BIA</a:t>
            </a:r>
          </a:p>
          <a:p>
            <a:pPr marL="188595" indent="-134620"/>
            <a:r>
              <a:rPr lang="sk-SK" dirty="0" err="1"/>
              <a:t>Sensitivity</a:t>
            </a:r>
            <a:r>
              <a:rPr lang="sk-SK" dirty="0"/>
              <a:t> </a:t>
            </a:r>
            <a:r>
              <a:rPr lang="sk-SK" dirty="0" err="1"/>
              <a:t>analysis</a:t>
            </a:r>
            <a:endParaRPr lang="sk-SK" dirty="0"/>
          </a:p>
          <a:p>
            <a:pPr marL="188595" indent="-134620"/>
            <a:endParaRPr lang="sk-SK" dirty="0">
              <a:cs typeface="Arial"/>
            </a:endParaRPr>
          </a:p>
        </p:txBody>
      </p:sp>
    </p:spTree>
    <p:extLst>
      <p:ext uri="{BB962C8B-B14F-4D97-AF65-F5344CB8AC3E}">
        <p14:creationId xmlns:p14="http://schemas.microsoft.com/office/powerpoint/2010/main" val="521143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AC57A5DF-1266-40EA-9282-1E66B9DE06C0}" type="slidenum">
              <a:rPr lang="cs-CZ" smtClean="0"/>
              <a:t>24</a:t>
            </a:fld>
            <a:endParaRPr lang="cs-CZ" dirty="0"/>
          </a:p>
        </p:txBody>
      </p:sp>
      <p:sp>
        <p:nvSpPr>
          <p:cNvPr id="4" name="Nadpis 3"/>
          <p:cNvSpPr>
            <a:spLocks noGrp="1"/>
          </p:cNvSpPr>
          <p:nvPr>
            <p:ph type="title"/>
          </p:nvPr>
        </p:nvSpPr>
        <p:spPr/>
        <p:txBody>
          <a:bodyPr/>
          <a:lstStyle/>
          <a:p>
            <a:r>
              <a:rPr lang="en-GB" dirty="0"/>
              <a:t>Budget impact analysis </a:t>
            </a:r>
            <a:endParaRPr lang="en-GB" dirty="0">
              <a:cs typeface="Arial"/>
            </a:endParaRPr>
          </a:p>
        </p:txBody>
      </p:sp>
      <p:sp>
        <p:nvSpPr>
          <p:cNvPr id="2" name="Zástupný symbol pro obsah 1"/>
          <p:cNvSpPr>
            <a:spLocks noGrp="1"/>
          </p:cNvSpPr>
          <p:nvPr>
            <p:ph idx="1"/>
          </p:nvPr>
        </p:nvSpPr>
        <p:spPr/>
        <p:txBody>
          <a:bodyPr vert="horz" lIns="0" tIns="0" rIns="0" bIns="0" rtlCol="0" anchor="t">
            <a:normAutofit/>
          </a:bodyPr>
          <a:lstStyle/>
          <a:p>
            <a:pPr marL="188595" indent="-134620"/>
            <a:endParaRPr lang="sk-SK">
              <a:cs typeface="Arial"/>
            </a:endParaRPr>
          </a:p>
          <a:p>
            <a:pPr marL="188595" indent="-134620"/>
            <a:endParaRPr lang="sk-SK" dirty="0">
              <a:cs typeface="Arial"/>
            </a:endParaRPr>
          </a:p>
        </p:txBody>
      </p:sp>
      <p:pic>
        <p:nvPicPr>
          <p:cNvPr id="5" name="Obrázek 4" descr="Obsah obrázku text, snímek obrazovky, Písmo, řada/pruh&#10;&#10;Popis se vygeneroval automaticky.">
            <a:extLst>
              <a:ext uri="{FF2B5EF4-FFF2-40B4-BE49-F238E27FC236}">
                <a16:creationId xmlns:a16="http://schemas.microsoft.com/office/drawing/2014/main" id="{842C81BA-D02F-B92C-37B2-7456754FF478}"/>
              </a:ext>
            </a:extLst>
          </p:cNvPr>
          <p:cNvPicPr>
            <a:picLocks noChangeAspect="1"/>
          </p:cNvPicPr>
          <p:nvPr/>
        </p:nvPicPr>
        <p:blipFill>
          <a:blip r:embed="rId2"/>
          <a:stretch>
            <a:fillRect/>
          </a:stretch>
        </p:blipFill>
        <p:spPr>
          <a:xfrm>
            <a:off x="2063212" y="1560566"/>
            <a:ext cx="8065576" cy="1192562"/>
          </a:xfrm>
          <a:prstGeom prst="rect">
            <a:avLst/>
          </a:prstGeom>
        </p:spPr>
      </p:pic>
    </p:spTree>
    <p:extLst>
      <p:ext uri="{BB962C8B-B14F-4D97-AF65-F5344CB8AC3E}">
        <p14:creationId xmlns:p14="http://schemas.microsoft.com/office/powerpoint/2010/main" val="376026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AC57A5DF-1266-40EA-9282-1E66B9DE06C0}" type="slidenum">
              <a:rPr lang="cs-CZ" smtClean="0"/>
              <a:t>25</a:t>
            </a:fld>
            <a:endParaRPr lang="cs-CZ" dirty="0"/>
          </a:p>
        </p:txBody>
      </p:sp>
      <p:sp>
        <p:nvSpPr>
          <p:cNvPr id="4" name="Nadpis 3"/>
          <p:cNvSpPr>
            <a:spLocks noGrp="1"/>
          </p:cNvSpPr>
          <p:nvPr>
            <p:ph type="title"/>
          </p:nvPr>
        </p:nvSpPr>
        <p:spPr/>
        <p:txBody>
          <a:bodyPr/>
          <a:lstStyle/>
          <a:p>
            <a:r>
              <a:rPr lang="en-GB" dirty="0"/>
              <a:t>Budget impact analysis </a:t>
            </a:r>
            <a:endParaRPr lang="en-GB" dirty="0">
              <a:cs typeface="Arial"/>
            </a:endParaRPr>
          </a:p>
        </p:txBody>
      </p:sp>
      <p:sp>
        <p:nvSpPr>
          <p:cNvPr id="2" name="Zástupný symbol pro obsah 1"/>
          <p:cNvSpPr>
            <a:spLocks noGrp="1"/>
          </p:cNvSpPr>
          <p:nvPr>
            <p:ph idx="1"/>
          </p:nvPr>
        </p:nvSpPr>
        <p:spPr/>
        <p:txBody>
          <a:bodyPr vert="horz" lIns="0" tIns="0" rIns="0" bIns="0" rtlCol="0" anchor="t">
            <a:normAutofit/>
          </a:bodyPr>
          <a:lstStyle/>
          <a:p>
            <a:pPr marL="188595" indent="-134620"/>
            <a:endParaRPr lang="sk-SK">
              <a:cs typeface="Arial"/>
            </a:endParaRPr>
          </a:p>
          <a:p>
            <a:pPr marL="188595" indent="-134620"/>
            <a:endParaRPr lang="sk-SK" dirty="0">
              <a:cs typeface="Arial"/>
            </a:endParaRPr>
          </a:p>
        </p:txBody>
      </p:sp>
      <p:pic>
        <p:nvPicPr>
          <p:cNvPr id="6" name="Obrázek 5" descr="Obsah obrázku text, číslo, snímek obrazovky, Paralelní&#10;&#10;Popis se vygeneroval automaticky.">
            <a:extLst>
              <a:ext uri="{FF2B5EF4-FFF2-40B4-BE49-F238E27FC236}">
                <a16:creationId xmlns:a16="http://schemas.microsoft.com/office/drawing/2014/main" id="{ED888B3C-0500-9B30-7221-D08E586D71D5}"/>
              </a:ext>
            </a:extLst>
          </p:cNvPr>
          <p:cNvPicPr>
            <a:picLocks noChangeAspect="1"/>
          </p:cNvPicPr>
          <p:nvPr/>
        </p:nvPicPr>
        <p:blipFill>
          <a:blip r:embed="rId2"/>
          <a:stretch>
            <a:fillRect/>
          </a:stretch>
        </p:blipFill>
        <p:spPr>
          <a:xfrm>
            <a:off x="2260331" y="1177629"/>
            <a:ext cx="7658422" cy="4825623"/>
          </a:xfrm>
          <a:prstGeom prst="rect">
            <a:avLst/>
          </a:prstGeom>
        </p:spPr>
      </p:pic>
    </p:spTree>
    <p:extLst>
      <p:ext uri="{BB962C8B-B14F-4D97-AF65-F5344CB8AC3E}">
        <p14:creationId xmlns:p14="http://schemas.microsoft.com/office/powerpoint/2010/main" val="3721567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AC57A5DF-1266-40EA-9282-1E66B9DE06C0}" type="slidenum">
              <a:rPr lang="cs-CZ" smtClean="0"/>
              <a:t>26</a:t>
            </a:fld>
            <a:endParaRPr lang="cs-CZ" dirty="0"/>
          </a:p>
        </p:txBody>
      </p:sp>
      <p:pic>
        <p:nvPicPr>
          <p:cNvPr id="8" name="Obrázek 7" descr="Obsah obrázku text, snímek obrazovky, Písmo, řada/pruh&#10;&#10;Popis se vygeneroval automaticky.">
            <a:extLst>
              <a:ext uri="{FF2B5EF4-FFF2-40B4-BE49-F238E27FC236}">
                <a16:creationId xmlns:a16="http://schemas.microsoft.com/office/drawing/2014/main" id="{77A3AFB1-0335-2C06-45E0-73C14E57D8E2}"/>
              </a:ext>
            </a:extLst>
          </p:cNvPr>
          <p:cNvPicPr>
            <a:picLocks noChangeAspect="1"/>
          </p:cNvPicPr>
          <p:nvPr/>
        </p:nvPicPr>
        <p:blipFill>
          <a:blip r:embed="rId2"/>
          <a:stretch>
            <a:fillRect/>
          </a:stretch>
        </p:blipFill>
        <p:spPr>
          <a:xfrm>
            <a:off x="2691298" y="287606"/>
            <a:ext cx="6602763" cy="548415"/>
          </a:xfrm>
          <a:prstGeom prst="rect">
            <a:avLst/>
          </a:prstGeom>
        </p:spPr>
      </p:pic>
      <p:pic>
        <p:nvPicPr>
          <p:cNvPr id="9" name="Obrázek 8" descr="Obsah obrázku text, číslo, snímek obrazovky, Písmo&#10;&#10;Popis se vygeneroval automaticky.">
            <a:extLst>
              <a:ext uri="{FF2B5EF4-FFF2-40B4-BE49-F238E27FC236}">
                <a16:creationId xmlns:a16="http://schemas.microsoft.com/office/drawing/2014/main" id="{FA173AAE-238F-7068-2A03-90468374E5EC}"/>
              </a:ext>
            </a:extLst>
          </p:cNvPr>
          <p:cNvPicPr>
            <a:picLocks noChangeAspect="1"/>
          </p:cNvPicPr>
          <p:nvPr/>
        </p:nvPicPr>
        <p:blipFill>
          <a:blip r:embed="rId3"/>
          <a:stretch>
            <a:fillRect/>
          </a:stretch>
        </p:blipFill>
        <p:spPr>
          <a:xfrm>
            <a:off x="2686534" y="794206"/>
            <a:ext cx="6612288" cy="5721620"/>
          </a:xfrm>
          <a:prstGeom prst="rect">
            <a:avLst/>
          </a:prstGeom>
        </p:spPr>
      </p:pic>
    </p:spTree>
    <p:extLst>
      <p:ext uri="{BB962C8B-B14F-4D97-AF65-F5344CB8AC3E}">
        <p14:creationId xmlns:p14="http://schemas.microsoft.com/office/powerpoint/2010/main" val="1236073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A357476-12FF-7083-5F82-0B4E8BE1CF2C}"/>
              </a:ext>
            </a:extLst>
          </p:cNvPr>
          <p:cNvSpPr>
            <a:spLocks noGrp="1"/>
          </p:cNvSpPr>
          <p:nvPr>
            <p:ph type="ctrTitle"/>
          </p:nvPr>
        </p:nvSpPr>
        <p:spPr>
          <a:xfrm>
            <a:off x="1524000" y="2235200"/>
            <a:ext cx="9144000" cy="2387600"/>
          </a:xfrm>
        </p:spPr>
        <p:txBody>
          <a:bodyPr/>
          <a:lstStyle/>
          <a:p>
            <a:pPr>
              <a:lnSpc>
                <a:spcPct val="150000"/>
              </a:lnSpc>
            </a:pPr>
            <a:r>
              <a:rPr lang="en-US" dirty="0"/>
              <a:t>Thank you for your attention</a:t>
            </a:r>
            <a:endParaRPr lang="en-GB" dirty="0"/>
          </a:p>
        </p:txBody>
      </p:sp>
    </p:spTree>
    <p:extLst>
      <p:ext uri="{BB962C8B-B14F-4D97-AF65-F5344CB8AC3E}">
        <p14:creationId xmlns:p14="http://schemas.microsoft.com/office/powerpoint/2010/main" val="1094363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D4E42B-C9F5-7855-FF99-EEAB0A6BDD29}"/>
              </a:ext>
            </a:extLst>
          </p:cNvPr>
          <p:cNvSpPr>
            <a:spLocks noGrp="1"/>
          </p:cNvSpPr>
          <p:nvPr>
            <p:ph type="title"/>
          </p:nvPr>
        </p:nvSpPr>
        <p:spPr/>
        <p:txBody>
          <a:bodyPr/>
          <a:lstStyle/>
          <a:p>
            <a:r>
              <a:rPr lang="sk-SK" dirty="0"/>
              <a:t>Health </a:t>
            </a:r>
            <a:r>
              <a:rPr lang="sk-SK" dirty="0" err="1"/>
              <a:t>Policy</a:t>
            </a:r>
            <a:r>
              <a:rPr lang="sk-SK" dirty="0"/>
              <a:t> </a:t>
            </a:r>
            <a:r>
              <a:rPr lang="sk-SK" dirty="0" err="1"/>
              <a:t>Analysis</a:t>
            </a:r>
            <a:endParaRPr lang="sk-SK" dirty="0"/>
          </a:p>
        </p:txBody>
      </p:sp>
      <p:sp>
        <p:nvSpPr>
          <p:cNvPr id="3" name="Zástupný objekt pre obsah 2">
            <a:extLst>
              <a:ext uri="{FF2B5EF4-FFF2-40B4-BE49-F238E27FC236}">
                <a16:creationId xmlns:a16="http://schemas.microsoft.com/office/drawing/2014/main" id="{F7D70362-7645-F685-67E5-9CEC0F886509}"/>
              </a:ext>
            </a:extLst>
          </p:cNvPr>
          <p:cNvSpPr>
            <a:spLocks noGrp="1"/>
          </p:cNvSpPr>
          <p:nvPr>
            <p:ph idx="1"/>
          </p:nvPr>
        </p:nvSpPr>
        <p:spPr/>
        <p:txBody>
          <a:bodyPr/>
          <a:lstStyle/>
          <a:p>
            <a:r>
              <a:rPr lang="en-US" dirty="0"/>
              <a:t>The purpose of health policy</a:t>
            </a:r>
            <a:endParaRPr lang="sk-SK" dirty="0"/>
          </a:p>
          <a:p>
            <a:r>
              <a:rPr lang="en-US" dirty="0"/>
              <a:t>More healthy people mean a stronger economy​</a:t>
            </a:r>
            <a:endParaRPr lang="sk-SK" dirty="0"/>
          </a:p>
          <a:p>
            <a:r>
              <a:rPr lang="en-US" dirty="0"/>
              <a:t>We need investment in health, but it must be cost-effective investment ​</a:t>
            </a:r>
            <a:endParaRPr lang="sk-SK" dirty="0"/>
          </a:p>
          <a:p>
            <a:r>
              <a:rPr lang="sk-SK" dirty="0" err="1"/>
              <a:t>Efficacy</a:t>
            </a:r>
            <a:r>
              <a:rPr lang="sk-SK" dirty="0"/>
              <a:t> </a:t>
            </a:r>
            <a:r>
              <a:rPr lang="sk-SK" dirty="0" err="1"/>
              <a:t>vs</a:t>
            </a:r>
            <a:r>
              <a:rPr lang="sk-SK" dirty="0"/>
              <a:t>. </a:t>
            </a:r>
            <a:r>
              <a:rPr lang="sk-SK" dirty="0" err="1"/>
              <a:t>Effectiveness</a:t>
            </a:r>
            <a:r>
              <a:rPr lang="sk-SK" dirty="0"/>
              <a:t> (and </a:t>
            </a:r>
            <a:r>
              <a:rPr lang="sk-SK" dirty="0" err="1"/>
              <a:t>Efficiency</a:t>
            </a:r>
            <a:r>
              <a:rPr lang="sk-SK" dirty="0"/>
              <a:t>)</a:t>
            </a:r>
          </a:p>
          <a:p>
            <a:r>
              <a:rPr lang="sk-SK" dirty="0" err="1"/>
              <a:t>Value</a:t>
            </a:r>
            <a:r>
              <a:rPr lang="sk-SK" dirty="0"/>
              <a:t> </a:t>
            </a:r>
            <a:r>
              <a:rPr lang="sk-SK" dirty="0" err="1"/>
              <a:t>for</a:t>
            </a:r>
            <a:r>
              <a:rPr lang="sk-SK" dirty="0"/>
              <a:t> </a:t>
            </a:r>
            <a:r>
              <a:rPr lang="sk-SK" dirty="0" err="1"/>
              <a:t>money</a:t>
            </a:r>
            <a:endParaRPr lang="sk-SK" dirty="0"/>
          </a:p>
          <a:p>
            <a:r>
              <a:rPr lang="sk-SK" dirty="0" err="1"/>
              <a:t>Quality</a:t>
            </a:r>
            <a:r>
              <a:rPr lang="sk-SK" dirty="0"/>
              <a:t>​, Solidarity and </a:t>
            </a:r>
            <a:r>
              <a:rPr lang="sk-SK" dirty="0" err="1"/>
              <a:t>Sustainability</a:t>
            </a:r>
            <a:endParaRPr lang="sk-SK" dirty="0"/>
          </a:p>
          <a:p>
            <a:r>
              <a:rPr lang="sk-SK" dirty="0" err="1"/>
              <a:t>Retrospective</a:t>
            </a:r>
            <a:r>
              <a:rPr lang="sk-SK" dirty="0"/>
              <a:t> </a:t>
            </a:r>
            <a:r>
              <a:rPr lang="sk-SK" dirty="0" err="1"/>
              <a:t>vs</a:t>
            </a:r>
            <a:r>
              <a:rPr lang="sk-SK" dirty="0"/>
              <a:t>. </a:t>
            </a:r>
            <a:r>
              <a:rPr lang="sk-SK" dirty="0" err="1"/>
              <a:t>Prospective</a:t>
            </a:r>
            <a:r>
              <a:rPr lang="sk-SK" dirty="0"/>
              <a:t> </a:t>
            </a:r>
            <a:r>
              <a:rPr lang="sk-SK" dirty="0" err="1"/>
              <a:t>analysis</a:t>
            </a:r>
            <a:endParaRPr lang="sk-SK" dirty="0"/>
          </a:p>
          <a:p>
            <a:endParaRPr lang="sk-SK" dirty="0"/>
          </a:p>
        </p:txBody>
      </p:sp>
    </p:spTree>
    <p:extLst>
      <p:ext uri="{BB962C8B-B14F-4D97-AF65-F5344CB8AC3E}">
        <p14:creationId xmlns:p14="http://schemas.microsoft.com/office/powerpoint/2010/main" val="29618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4E14D-DEC5-EA47-C45A-DE16E0298771}"/>
              </a:ext>
            </a:extLst>
          </p:cNvPr>
          <p:cNvSpPr>
            <a:spLocks noGrp="1"/>
          </p:cNvSpPr>
          <p:nvPr>
            <p:ph type="title"/>
          </p:nvPr>
        </p:nvSpPr>
        <p:spPr/>
        <p:txBody>
          <a:bodyPr/>
          <a:lstStyle/>
          <a:p>
            <a:r>
              <a:rPr lang="sk-SK" dirty="0" err="1"/>
              <a:t>RCTs</a:t>
            </a:r>
            <a:r>
              <a:rPr lang="sk-SK" dirty="0"/>
              <a:t> and RWD</a:t>
            </a:r>
          </a:p>
        </p:txBody>
      </p:sp>
      <p:sp>
        <p:nvSpPr>
          <p:cNvPr id="3" name="Zástupný objekt pre obsah 2">
            <a:extLst>
              <a:ext uri="{FF2B5EF4-FFF2-40B4-BE49-F238E27FC236}">
                <a16:creationId xmlns:a16="http://schemas.microsoft.com/office/drawing/2014/main" id="{6FDEF5C2-38E4-047D-A4FD-6F813869C2ED}"/>
              </a:ext>
            </a:extLst>
          </p:cNvPr>
          <p:cNvSpPr>
            <a:spLocks noGrp="1"/>
          </p:cNvSpPr>
          <p:nvPr>
            <p:ph idx="1"/>
          </p:nvPr>
        </p:nvSpPr>
        <p:spPr/>
        <p:txBody>
          <a:bodyPr/>
          <a:lstStyle/>
          <a:p>
            <a:r>
              <a:rPr lang="sk-SK" dirty="0"/>
              <a:t>EBM </a:t>
            </a:r>
            <a:r>
              <a:rPr lang="sk-SK" dirty="0" err="1"/>
              <a:t>Pyramid</a:t>
            </a:r>
            <a:endParaRPr lang="sk-SK" dirty="0"/>
          </a:p>
          <a:p>
            <a:r>
              <a:rPr lang="sk-SK" dirty="0" err="1"/>
              <a:t>Interventional</a:t>
            </a:r>
            <a:r>
              <a:rPr lang="sk-SK" dirty="0"/>
              <a:t> </a:t>
            </a:r>
            <a:r>
              <a:rPr lang="sk-SK" dirty="0" err="1"/>
              <a:t>vs</a:t>
            </a:r>
            <a:r>
              <a:rPr lang="sk-SK" dirty="0"/>
              <a:t>. </a:t>
            </a:r>
            <a:r>
              <a:rPr lang="sk-SK" dirty="0" err="1"/>
              <a:t>Pbservational</a:t>
            </a:r>
            <a:r>
              <a:rPr lang="sk-SK" dirty="0"/>
              <a:t> CT</a:t>
            </a:r>
          </a:p>
          <a:p>
            <a:r>
              <a:rPr lang="sk-SK" dirty="0" err="1"/>
              <a:t>Prospective</a:t>
            </a:r>
            <a:r>
              <a:rPr lang="sk-SK" dirty="0"/>
              <a:t> </a:t>
            </a:r>
            <a:r>
              <a:rPr lang="sk-SK" dirty="0" err="1"/>
              <a:t>vs</a:t>
            </a:r>
            <a:r>
              <a:rPr lang="sk-SK" dirty="0"/>
              <a:t>. </a:t>
            </a:r>
            <a:r>
              <a:rPr lang="sk-SK" dirty="0" err="1"/>
              <a:t>Retrospective</a:t>
            </a:r>
            <a:r>
              <a:rPr lang="sk-SK" dirty="0"/>
              <a:t> </a:t>
            </a:r>
            <a:r>
              <a:rPr lang="sk-SK" dirty="0" err="1"/>
              <a:t>trials</a:t>
            </a:r>
            <a:endParaRPr lang="sk-SK" dirty="0"/>
          </a:p>
          <a:p>
            <a:r>
              <a:rPr lang="sk-SK" dirty="0" err="1"/>
              <a:t>Systematic</a:t>
            </a:r>
            <a:r>
              <a:rPr lang="sk-SK" dirty="0"/>
              <a:t> </a:t>
            </a:r>
            <a:r>
              <a:rPr lang="sk-SK" dirty="0" err="1"/>
              <a:t>reviews</a:t>
            </a:r>
            <a:r>
              <a:rPr lang="sk-SK" dirty="0"/>
              <a:t> and </a:t>
            </a:r>
            <a:r>
              <a:rPr lang="sk-SK" dirty="0" err="1"/>
              <a:t>meta-analysis</a:t>
            </a:r>
            <a:endParaRPr lang="sk-SK" dirty="0"/>
          </a:p>
          <a:p>
            <a:r>
              <a:rPr lang="sk-SK" dirty="0" err="1"/>
              <a:t>Randomized</a:t>
            </a:r>
            <a:r>
              <a:rPr lang="sk-SK" dirty="0"/>
              <a:t> </a:t>
            </a:r>
            <a:r>
              <a:rPr lang="sk-SK" dirty="0" err="1"/>
              <a:t>Clinical</a:t>
            </a:r>
            <a:r>
              <a:rPr lang="sk-SK" dirty="0"/>
              <a:t> </a:t>
            </a:r>
            <a:r>
              <a:rPr lang="sk-SK" dirty="0" err="1"/>
              <a:t>Trials</a:t>
            </a:r>
            <a:r>
              <a:rPr lang="sk-SK" dirty="0"/>
              <a:t> (</a:t>
            </a:r>
            <a:r>
              <a:rPr lang="sk-SK" dirty="0" err="1"/>
              <a:t>RCTs</a:t>
            </a:r>
            <a:r>
              <a:rPr lang="sk-SK" dirty="0"/>
              <a:t>)</a:t>
            </a:r>
          </a:p>
          <a:p>
            <a:r>
              <a:rPr lang="sk-SK" dirty="0" err="1"/>
              <a:t>Masking</a:t>
            </a:r>
            <a:endParaRPr lang="sk-SK" dirty="0"/>
          </a:p>
          <a:p>
            <a:r>
              <a:rPr lang="sk-SK" dirty="0" err="1"/>
              <a:t>Types</a:t>
            </a:r>
            <a:r>
              <a:rPr lang="sk-SK" dirty="0"/>
              <a:t> of </a:t>
            </a:r>
            <a:r>
              <a:rPr lang="sk-SK" dirty="0" err="1"/>
              <a:t>Clinical</a:t>
            </a:r>
            <a:r>
              <a:rPr lang="sk-SK" dirty="0"/>
              <a:t> </a:t>
            </a:r>
            <a:r>
              <a:rPr lang="sk-SK" dirty="0" err="1"/>
              <a:t>trials</a:t>
            </a:r>
            <a:r>
              <a:rPr lang="sk-SK" dirty="0"/>
              <a:t> </a:t>
            </a:r>
            <a:r>
              <a:rPr lang="sk-SK" dirty="0" err="1"/>
              <a:t>Designs</a:t>
            </a:r>
            <a:endParaRPr lang="sk-SK" dirty="0"/>
          </a:p>
          <a:p>
            <a:r>
              <a:rPr lang="sk-SK" dirty="0" err="1"/>
              <a:t>Clinical</a:t>
            </a:r>
            <a:r>
              <a:rPr lang="sk-SK" dirty="0"/>
              <a:t> </a:t>
            </a:r>
            <a:r>
              <a:rPr lang="sk-SK" dirty="0" err="1"/>
              <a:t>trials</a:t>
            </a:r>
            <a:r>
              <a:rPr lang="sk-SK" dirty="0"/>
              <a:t> </a:t>
            </a:r>
            <a:r>
              <a:rPr lang="sk-SK" dirty="0" err="1"/>
              <a:t>phases</a:t>
            </a:r>
            <a:endParaRPr lang="sk-SK" dirty="0"/>
          </a:p>
          <a:p>
            <a:r>
              <a:rPr lang="sk-SK" dirty="0" err="1"/>
              <a:t>Real</a:t>
            </a:r>
            <a:r>
              <a:rPr lang="sk-SK" dirty="0"/>
              <a:t> </a:t>
            </a:r>
            <a:r>
              <a:rPr lang="sk-SK" dirty="0" err="1"/>
              <a:t>world</a:t>
            </a:r>
            <a:r>
              <a:rPr lang="sk-SK" dirty="0"/>
              <a:t> </a:t>
            </a:r>
            <a:r>
              <a:rPr lang="sk-SK" dirty="0" err="1"/>
              <a:t>data</a:t>
            </a:r>
            <a:r>
              <a:rPr lang="sk-SK" dirty="0"/>
              <a:t> and </a:t>
            </a:r>
            <a:r>
              <a:rPr lang="sk-SK" dirty="0" err="1"/>
              <a:t>evidence</a:t>
            </a:r>
            <a:endParaRPr lang="sk-SK" dirty="0"/>
          </a:p>
        </p:txBody>
      </p:sp>
    </p:spTree>
    <p:extLst>
      <p:ext uri="{BB962C8B-B14F-4D97-AF65-F5344CB8AC3E}">
        <p14:creationId xmlns:p14="http://schemas.microsoft.com/office/powerpoint/2010/main" val="960126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90AEA5-429C-7417-59AD-57CB727DD38E}"/>
              </a:ext>
            </a:extLst>
          </p:cNvPr>
          <p:cNvSpPr>
            <a:spLocks noGrp="1"/>
          </p:cNvSpPr>
          <p:nvPr>
            <p:ph type="ctrTitle"/>
          </p:nvPr>
        </p:nvSpPr>
        <p:spPr/>
        <p:txBody>
          <a:bodyPr/>
          <a:lstStyle/>
          <a:p>
            <a:r>
              <a:rPr lang="en-GB" dirty="0"/>
              <a:t>Economic Analysis</a:t>
            </a:r>
          </a:p>
        </p:txBody>
      </p:sp>
      <p:sp>
        <p:nvSpPr>
          <p:cNvPr id="3" name="Podnadpis 2">
            <a:extLst>
              <a:ext uri="{FF2B5EF4-FFF2-40B4-BE49-F238E27FC236}">
                <a16:creationId xmlns:a16="http://schemas.microsoft.com/office/drawing/2014/main" id="{1BBB4CF0-EF7B-D902-9F76-3916F9998CEE}"/>
              </a:ext>
            </a:extLst>
          </p:cNvPr>
          <p:cNvSpPr>
            <a:spLocks noGrp="1"/>
          </p:cNvSpPr>
          <p:nvPr>
            <p:ph type="subTitle" idx="1"/>
          </p:nvPr>
        </p:nvSpPr>
        <p:spPr/>
        <p:txBody>
          <a:bodyPr/>
          <a:lstStyle/>
          <a:p>
            <a:r>
              <a:rPr lang="sk-SK" dirty="0"/>
              <a:t>PharmDr. Dominik Grega, PhD.</a:t>
            </a:r>
            <a:endParaRPr lang="en-GB" dirty="0"/>
          </a:p>
        </p:txBody>
      </p:sp>
    </p:spTree>
    <p:extLst>
      <p:ext uri="{BB962C8B-B14F-4D97-AF65-F5344CB8AC3E}">
        <p14:creationId xmlns:p14="http://schemas.microsoft.com/office/powerpoint/2010/main" val="2365552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9DC4B4E-98AF-343F-97C9-180D09C23E13}"/>
              </a:ext>
            </a:extLst>
          </p:cNvPr>
          <p:cNvSpPr>
            <a:spLocks noGrp="1"/>
          </p:cNvSpPr>
          <p:nvPr>
            <p:ph type="title"/>
          </p:nvPr>
        </p:nvSpPr>
        <p:spPr/>
        <p:txBody>
          <a:bodyPr/>
          <a:lstStyle/>
          <a:p>
            <a:r>
              <a:rPr lang="en-GB" dirty="0"/>
              <a:t>What is meant by economic analysis?</a:t>
            </a:r>
          </a:p>
        </p:txBody>
      </p:sp>
      <p:sp>
        <p:nvSpPr>
          <p:cNvPr id="5" name="Zástupný objekt pre obsah 4">
            <a:extLst>
              <a:ext uri="{FF2B5EF4-FFF2-40B4-BE49-F238E27FC236}">
                <a16:creationId xmlns:a16="http://schemas.microsoft.com/office/drawing/2014/main" id="{5D1F94F0-AA0C-5690-5328-306C8EB5DD35}"/>
              </a:ext>
            </a:extLst>
          </p:cNvPr>
          <p:cNvSpPr>
            <a:spLocks noGrp="1"/>
          </p:cNvSpPr>
          <p:nvPr>
            <p:ph idx="1"/>
          </p:nvPr>
        </p:nvSpPr>
        <p:spPr/>
        <p:txBody>
          <a:bodyPr/>
          <a:lstStyle/>
          <a:p>
            <a:r>
              <a:rPr lang="en-GB" sz="2800" kern="1200" dirty="0">
                <a:solidFill>
                  <a:schemeClr val="tx1"/>
                </a:solidFill>
                <a:effectLst/>
                <a:latin typeface="+mn-lt"/>
                <a:ea typeface="+mn-ea"/>
                <a:cs typeface="+mn-cs"/>
              </a:rPr>
              <a:t>is concerned with describing and </a:t>
            </a:r>
            <a:r>
              <a:rPr lang="en-GB" sz="2800" kern="1200" dirty="0" err="1">
                <a:solidFill>
                  <a:schemeClr val="tx1"/>
                </a:solidFill>
                <a:effectLst/>
                <a:latin typeface="+mn-lt"/>
                <a:ea typeface="+mn-ea"/>
                <a:cs typeface="+mn-cs"/>
              </a:rPr>
              <a:t>analyzing</a:t>
            </a:r>
            <a:r>
              <a:rPr lang="en-GB" sz="2800" kern="1200" dirty="0">
                <a:solidFill>
                  <a:schemeClr val="tx1"/>
                </a:solidFill>
                <a:effectLst/>
                <a:latin typeface="+mn-lt"/>
                <a:ea typeface="+mn-ea"/>
                <a:cs typeface="+mn-cs"/>
              </a:rPr>
              <a:t> the cost and impact of interventions and their impact on the individual, the healthcare system and society</a:t>
            </a:r>
            <a:endParaRPr lang="en-GB" dirty="0"/>
          </a:p>
        </p:txBody>
      </p:sp>
    </p:spTree>
    <p:extLst>
      <p:ext uri="{BB962C8B-B14F-4D97-AF65-F5344CB8AC3E}">
        <p14:creationId xmlns:p14="http://schemas.microsoft.com/office/powerpoint/2010/main" val="530281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D601D4-042E-D701-CCC0-09180E8C92FA}"/>
              </a:ext>
            </a:extLst>
          </p:cNvPr>
          <p:cNvSpPr>
            <a:spLocks noGrp="1"/>
          </p:cNvSpPr>
          <p:nvPr>
            <p:ph type="title"/>
          </p:nvPr>
        </p:nvSpPr>
        <p:spPr/>
        <p:txBody>
          <a:bodyPr/>
          <a:lstStyle/>
          <a:p>
            <a:r>
              <a:rPr lang="en-US" dirty="0"/>
              <a:t>Basic parameters for economic analysis</a:t>
            </a:r>
            <a:endParaRPr lang="en-GB" dirty="0"/>
          </a:p>
        </p:txBody>
      </p:sp>
      <p:sp>
        <p:nvSpPr>
          <p:cNvPr id="3" name="Zástupný objekt pre obsah 2">
            <a:extLst>
              <a:ext uri="{FF2B5EF4-FFF2-40B4-BE49-F238E27FC236}">
                <a16:creationId xmlns:a16="http://schemas.microsoft.com/office/drawing/2014/main" id="{232EA083-A88A-6518-009C-4814553BFD03}"/>
              </a:ext>
            </a:extLst>
          </p:cNvPr>
          <p:cNvSpPr>
            <a:spLocks noGrp="1"/>
          </p:cNvSpPr>
          <p:nvPr>
            <p:ph idx="1"/>
          </p:nvPr>
        </p:nvSpPr>
        <p:spPr>
          <a:xfrm>
            <a:off x="719400" y="1359001"/>
            <a:ext cx="10753200" cy="4607690"/>
          </a:xfrm>
        </p:spPr>
        <p:txBody>
          <a:bodyPr/>
          <a:lstStyle/>
          <a:p>
            <a:pPr marL="586350" indent="-514350">
              <a:buFont typeface="+mj-lt"/>
              <a:buAutoNum type="arabicPeriod"/>
            </a:pPr>
            <a:r>
              <a:rPr lang="sk-SK" sz="2400" dirty="0" err="1"/>
              <a:t>Defining</a:t>
            </a:r>
            <a:r>
              <a:rPr lang="sk-SK" sz="2400" dirty="0"/>
              <a:t> </a:t>
            </a:r>
            <a:r>
              <a:rPr lang="sk-SK" sz="2400" dirty="0" err="1"/>
              <a:t>the</a:t>
            </a:r>
            <a:r>
              <a:rPr lang="sk-SK" sz="2400" dirty="0"/>
              <a:t> </a:t>
            </a:r>
            <a:r>
              <a:rPr lang="sk-SK" sz="2400" dirty="0" err="1"/>
              <a:t>problem</a:t>
            </a:r>
            <a:endParaRPr lang="sk-SK" sz="2400" dirty="0"/>
          </a:p>
          <a:p>
            <a:pPr marL="586350" indent="-514350">
              <a:buFont typeface="+mj-lt"/>
              <a:buAutoNum type="arabicPeriod"/>
            </a:pPr>
            <a:r>
              <a:rPr lang="sk-SK" sz="2400" dirty="0" err="1"/>
              <a:t>Determining</a:t>
            </a:r>
            <a:r>
              <a:rPr lang="sk-SK" sz="2400" dirty="0"/>
              <a:t> </a:t>
            </a:r>
            <a:r>
              <a:rPr lang="sk-SK" sz="2400" dirty="0" err="1"/>
              <a:t>the</a:t>
            </a:r>
            <a:r>
              <a:rPr lang="sk-SK" sz="2400" dirty="0"/>
              <a:t> </a:t>
            </a:r>
            <a:r>
              <a:rPr lang="sk-SK" sz="2400" dirty="0" err="1"/>
              <a:t>study´s</a:t>
            </a:r>
            <a:r>
              <a:rPr lang="sk-SK" sz="2400" dirty="0"/>
              <a:t> </a:t>
            </a:r>
            <a:r>
              <a:rPr lang="sk-SK" sz="2400" dirty="0" err="1"/>
              <a:t>perspective</a:t>
            </a:r>
            <a:endParaRPr lang="sk-SK" sz="2400" dirty="0"/>
          </a:p>
          <a:p>
            <a:pPr marL="586350" indent="-514350">
              <a:buFont typeface="+mj-lt"/>
              <a:buAutoNum type="arabicPeriod"/>
            </a:pPr>
            <a:r>
              <a:rPr lang="sk-SK" sz="2400" dirty="0" err="1"/>
              <a:t>Determining</a:t>
            </a:r>
            <a:r>
              <a:rPr lang="sk-SK" sz="2400" dirty="0"/>
              <a:t> </a:t>
            </a:r>
            <a:r>
              <a:rPr lang="sk-SK" sz="2400" dirty="0" err="1"/>
              <a:t>the</a:t>
            </a:r>
            <a:r>
              <a:rPr lang="sk-SK" sz="2400" dirty="0"/>
              <a:t> </a:t>
            </a:r>
            <a:r>
              <a:rPr lang="sk-SK" sz="2400" dirty="0" err="1"/>
              <a:t>alternatives</a:t>
            </a:r>
            <a:r>
              <a:rPr lang="sk-SK" sz="2400" dirty="0"/>
              <a:t> and </a:t>
            </a:r>
            <a:r>
              <a:rPr lang="sk-SK" sz="2400" dirty="0" err="1"/>
              <a:t>outcomes</a:t>
            </a:r>
            <a:endParaRPr lang="sk-SK" sz="2400" dirty="0"/>
          </a:p>
          <a:p>
            <a:pPr marL="586350" indent="-514350">
              <a:buFont typeface="+mj-lt"/>
              <a:buAutoNum type="arabicPeriod"/>
            </a:pPr>
            <a:r>
              <a:rPr lang="sk-SK" sz="2400" dirty="0" err="1"/>
              <a:t>Selecting</a:t>
            </a:r>
            <a:r>
              <a:rPr lang="sk-SK" sz="2400" dirty="0"/>
              <a:t> </a:t>
            </a:r>
            <a:r>
              <a:rPr lang="sk-SK" sz="2400" dirty="0" err="1"/>
              <a:t>the</a:t>
            </a:r>
            <a:r>
              <a:rPr lang="sk-SK" sz="2400" dirty="0"/>
              <a:t> </a:t>
            </a:r>
            <a:r>
              <a:rPr lang="sk-SK" sz="2400" dirty="0" err="1"/>
              <a:t>apropriate</a:t>
            </a:r>
            <a:r>
              <a:rPr lang="sk-SK" sz="2400" dirty="0"/>
              <a:t> </a:t>
            </a:r>
            <a:r>
              <a:rPr lang="sk-SK" sz="2400" dirty="0" err="1"/>
              <a:t>pharmacoeconomic</a:t>
            </a:r>
            <a:r>
              <a:rPr lang="sk-SK" sz="2400" dirty="0"/>
              <a:t> </a:t>
            </a:r>
            <a:r>
              <a:rPr lang="sk-SK" sz="2400" dirty="0" err="1"/>
              <a:t>method</a:t>
            </a:r>
            <a:endParaRPr lang="sk-SK" sz="2400" dirty="0"/>
          </a:p>
          <a:p>
            <a:pPr marL="586350" indent="-514350">
              <a:buFont typeface="+mj-lt"/>
              <a:buAutoNum type="arabicPeriod"/>
            </a:pPr>
            <a:r>
              <a:rPr lang="sk-SK" sz="2400" dirty="0" err="1"/>
              <a:t>Placing</a:t>
            </a:r>
            <a:r>
              <a:rPr lang="sk-SK" sz="2400" dirty="0"/>
              <a:t> </a:t>
            </a:r>
            <a:r>
              <a:rPr lang="sk-SK" sz="2400" dirty="0" err="1"/>
              <a:t>monetary</a:t>
            </a:r>
            <a:r>
              <a:rPr lang="sk-SK" sz="2400" dirty="0"/>
              <a:t> </a:t>
            </a:r>
            <a:r>
              <a:rPr lang="sk-SK" sz="2400" dirty="0" err="1"/>
              <a:t>values</a:t>
            </a:r>
            <a:r>
              <a:rPr lang="sk-SK" sz="2400" dirty="0"/>
              <a:t> on </a:t>
            </a:r>
            <a:r>
              <a:rPr lang="sk-SK" sz="2400" dirty="0" err="1"/>
              <a:t>the</a:t>
            </a:r>
            <a:r>
              <a:rPr lang="sk-SK" sz="2400" dirty="0"/>
              <a:t> </a:t>
            </a:r>
            <a:r>
              <a:rPr lang="sk-SK" sz="2400" dirty="0" err="1"/>
              <a:t>outcomes</a:t>
            </a:r>
            <a:endParaRPr lang="sk-SK" sz="2400" dirty="0"/>
          </a:p>
          <a:p>
            <a:pPr marL="586350" indent="-514350">
              <a:buFont typeface="+mj-lt"/>
              <a:buAutoNum type="arabicPeriod"/>
            </a:pPr>
            <a:r>
              <a:rPr lang="sk-SK" sz="2400" dirty="0" err="1"/>
              <a:t>Identifying</a:t>
            </a:r>
            <a:r>
              <a:rPr lang="sk-SK" sz="2400" dirty="0"/>
              <a:t> study </a:t>
            </a:r>
            <a:r>
              <a:rPr lang="sk-SK" sz="2400" dirty="0" err="1"/>
              <a:t>resources</a:t>
            </a:r>
            <a:endParaRPr lang="sk-SK" sz="2400" dirty="0"/>
          </a:p>
          <a:p>
            <a:pPr marL="586350" indent="-514350">
              <a:buFont typeface="+mj-lt"/>
              <a:buAutoNum type="arabicPeriod"/>
            </a:pPr>
            <a:r>
              <a:rPr lang="sk-SK" sz="2400" dirty="0" err="1"/>
              <a:t>Establishing</a:t>
            </a:r>
            <a:r>
              <a:rPr lang="sk-SK" sz="2400" dirty="0"/>
              <a:t> </a:t>
            </a:r>
            <a:r>
              <a:rPr lang="sk-SK" sz="2400" dirty="0" err="1"/>
              <a:t>the</a:t>
            </a:r>
            <a:r>
              <a:rPr lang="sk-SK" sz="2400" dirty="0"/>
              <a:t> </a:t>
            </a:r>
            <a:r>
              <a:rPr lang="sk-SK" sz="2400" dirty="0" err="1"/>
              <a:t>probabilities</a:t>
            </a:r>
            <a:r>
              <a:rPr lang="sk-SK" sz="2400" dirty="0"/>
              <a:t> of </a:t>
            </a:r>
            <a:r>
              <a:rPr lang="sk-SK" sz="2400" dirty="0" err="1"/>
              <a:t>the</a:t>
            </a:r>
            <a:r>
              <a:rPr lang="sk-SK" sz="2400" dirty="0"/>
              <a:t> </a:t>
            </a:r>
            <a:r>
              <a:rPr lang="sk-SK" sz="2400" dirty="0" err="1"/>
              <a:t>outcomes</a:t>
            </a:r>
            <a:endParaRPr lang="sk-SK" sz="2400" dirty="0"/>
          </a:p>
          <a:p>
            <a:pPr marL="586350" indent="-514350">
              <a:buFont typeface="+mj-lt"/>
              <a:buAutoNum type="arabicPeriod"/>
            </a:pPr>
            <a:r>
              <a:rPr lang="sk-SK" sz="2400" dirty="0" err="1"/>
              <a:t>Applying</a:t>
            </a:r>
            <a:r>
              <a:rPr lang="sk-SK" sz="2400" dirty="0"/>
              <a:t> </a:t>
            </a:r>
            <a:r>
              <a:rPr lang="sk-SK" sz="2400" dirty="0" err="1"/>
              <a:t>decision</a:t>
            </a:r>
            <a:r>
              <a:rPr lang="sk-SK" sz="2400" dirty="0"/>
              <a:t> </a:t>
            </a:r>
            <a:r>
              <a:rPr lang="sk-SK" sz="2400" dirty="0" err="1"/>
              <a:t>analysis</a:t>
            </a:r>
            <a:endParaRPr lang="sk-SK" sz="2400" dirty="0"/>
          </a:p>
          <a:p>
            <a:pPr marL="586350" indent="-514350">
              <a:buFont typeface="+mj-lt"/>
              <a:buAutoNum type="arabicPeriod"/>
            </a:pPr>
            <a:r>
              <a:rPr lang="sk-SK" sz="2400" dirty="0" err="1"/>
              <a:t>Discounting</a:t>
            </a:r>
            <a:r>
              <a:rPr lang="sk-SK" sz="2400" dirty="0"/>
              <a:t> </a:t>
            </a:r>
            <a:r>
              <a:rPr lang="sk-SK" sz="2400" dirty="0" err="1"/>
              <a:t>costs</a:t>
            </a:r>
            <a:r>
              <a:rPr lang="sk-SK" sz="2400" dirty="0"/>
              <a:t> or </a:t>
            </a:r>
            <a:r>
              <a:rPr lang="sk-SK" sz="2400" dirty="0" err="1"/>
              <a:t>performing</a:t>
            </a:r>
            <a:r>
              <a:rPr lang="sk-SK" sz="2400" dirty="0"/>
              <a:t> a </a:t>
            </a:r>
            <a:r>
              <a:rPr lang="sk-SK" sz="2400" dirty="0" err="1"/>
              <a:t>sensitivity</a:t>
            </a:r>
            <a:r>
              <a:rPr lang="sk-SK" sz="2400" dirty="0"/>
              <a:t> or </a:t>
            </a:r>
            <a:r>
              <a:rPr lang="sk-SK" sz="2400" dirty="0" err="1"/>
              <a:t>incremental</a:t>
            </a:r>
            <a:r>
              <a:rPr lang="sk-SK" sz="2400" dirty="0"/>
              <a:t> </a:t>
            </a:r>
            <a:r>
              <a:rPr lang="sk-SK" sz="2400" dirty="0" err="1"/>
              <a:t>cost</a:t>
            </a:r>
            <a:r>
              <a:rPr lang="sk-SK" sz="2400" dirty="0"/>
              <a:t> </a:t>
            </a:r>
            <a:r>
              <a:rPr lang="sk-SK" sz="2400" dirty="0" err="1"/>
              <a:t>analysis</a:t>
            </a:r>
            <a:endParaRPr lang="sk-SK" sz="2400" dirty="0"/>
          </a:p>
          <a:p>
            <a:pPr marL="586350" indent="-514350">
              <a:buFont typeface="+mj-lt"/>
              <a:buAutoNum type="arabicPeriod"/>
            </a:pPr>
            <a:r>
              <a:rPr lang="sk-SK" sz="2400" dirty="0" err="1"/>
              <a:t>Presenting</a:t>
            </a:r>
            <a:r>
              <a:rPr lang="sk-SK" sz="2400" dirty="0"/>
              <a:t> </a:t>
            </a:r>
            <a:r>
              <a:rPr lang="sk-SK" sz="2400" dirty="0" err="1"/>
              <a:t>the</a:t>
            </a:r>
            <a:r>
              <a:rPr lang="sk-SK" sz="2400" dirty="0"/>
              <a:t> </a:t>
            </a:r>
            <a:r>
              <a:rPr lang="sk-SK" sz="2400" dirty="0" err="1"/>
              <a:t>results</a:t>
            </a:r>
            <a:endParaRPr lang="en-US" sz="2400" dirty="0"/>
          </a:p>
        </p:txBody>
      </p:sp>
      <p:sp>
        <p:nvSpPr>
          <p:cNvPr id="4" name="Zástupný objekt pre pätu 3">
            <a:extLst>
              <a:ext uri="{FF2B5EF4-FFF2-40B4-BE49-F238E27FC236}">
                <a16:creationId xmlns:a16="http://schemas.microsoft.com/office/drawing/2014/main" id="{86CDBF98-59A7-9B80-7416-847ACC3F1295}"/>
              </a:ext>
            </a:extLst>
          </p:cNvPr>
          <p:cNvSpPr>
            <a:spLocks noGrp="1"/>
          </p:cNvSpPr>
          <p:nvPr>
            <p:ph type="ftr" sz="quarter" idx="10"/>
          </p:nvPr>
        </p:nvSpPr>
        <p:spPr>
          <a:xfrm>
            <a:off x="720000" y="6228000"/>
            <a:ext cx="9800218" cy="252000"/>
          </a:xfrm>
        </p:spPr>
        <p:txBody>
          <a:bodyPr/>
          <a:lstStyle/>
          <a:p>
            <a:r>
              <a:rPr lang="en-GB" dirty="0" err="1"/>
              <a:t>Jolicoeur</a:t>
            </a:r>
            <a:r>
              <a:rPr lang="en-GB" dirty="0"/>
              <a:t> LM, Jones-Grizzle AJ, Boyer JG. Guidelines for performing a pharmacoeconomic analysis. Am J Hosp Pharm. 1992 Jul;49(7):1741-7. PMID: 1621734.</a:t>
            </a:r>
          </a:p>
        </p:txBody>
      </p:sp>
    </p:spTree>
    <p:extLst>
      <p:ext uri="{BB962C8B-B14F-4D97-AF65-F5344CB8AC3E}">
        <p14:creationId xmlns:p14="http://schemas.microsoft.com/office/powerpoint/2010/main" val="1183480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6BA6F6-235B-AD05-FFC0-A00EEFEF6C7A}"/>
              </a:ext>
            </a:extLst>
          </p:cNvPr>
          <p:cNvSpPr>
            <a:spLocks noGrp="1"/>
          </p:cNvSpPr>
          <p:nvPr>
            <p:ph type="title"/>
          </p:nvPr>
        </p:nvSpPr>
        <p:spPr/>
        <p:txBody>
          <a:bodyPr/>
          <a:lstStyle/>
          <a:p>
            <a:r>
              <a:rPr lang="sk-SK" sz="4000" dirty="0"/>
              <a:t>1. </a:t>
            </a:r>
            <a:r>
              <a:rPr lang="sk-SK" sz="4000" dirty="0" err="1"/>
              <a:t>Defining</a:t>
            </a:r>
            <a:r>
              <a:rPr lang="sk-SK" sz="4000" dirty="0"/>
              <a:t> </a:t>
            </a:r>
            <a:r>
              <a:rPr lang="sk-SK" sz="4000" dirty="0" err="1"/>
              <a:t>the</a:t>
            </a:r>
            <a:r>
              <a:rPr lang="sk-SK" sz="4000" dirty="0"/>
              <a:t> </a:t>
            </a:r>
            <a:r>
              <a:rPr lang="sk-SK" sz="4000" dirty="0" err="1"/>
              <a:t>problem</a:t>
            </a:r>
            <a:endParaRPr lang="en-GB" dirty="0"/>
          </a:p>
        </p:txBody>
      </p:sp>
      <p:sp>
        <p:nvSpPr>
          <p:cNvPr id="3" name="Zástupný objekt pre obsah 2">
            <a:extLst>
              <a:ext uri="{FF2B5EF4-FFF2-40B4-BE49-F238E27FC236}">
                <a16:creationId xmlns:a16="http://schemas.microsoft.com/office/drawing/2014/main" id="{C0AD6FF3-D666-AB56-E324-6BD12CFF981E}"/>
              </a:ext>
            </a:extLst>
          </p:cNvPr>
          <p:cNvSpPr>
            <a:spLocks noGrp="1"/>
          </p:cNvSpPr>
          <p:nvPr>
            <p:ph idx="1"/>
          </p:nvPr>
        </p:nvSpPr>
        <p:spPr/>
        <p:txBody>
          <a:bodyPr/>
          <a:lstStyle/>
          <a:p>
            <a:r>
              <a:rPr lang="en-US" dirty="0"/>
              <a:t>intention to solve any health problem (by any intervention: surgical, prevention </a:t>
            </a:r>
            <a:r>
              <a:rPr lang="en-US" dirty="0" err="1"/>
              <a:t>programme</a:t>
            </a:r>
            <a:r>
              <a:rPr lang="en-US" dirty="0"/>
              <a:t>, drugs, health devices etc.)</a:t>
            </a:r>
            <a:endParaRPr lang="sk-SK" dirty="0"/>
          </a:p>
          <a:p>
            <a:endParaRPr lang="sk-SK" dirty="0"/>
          </a:p>
          <a:p>
            <a:r>
              <a:rPr lang="sk-SK" dirty="0" err="1"/>
              <a:t>Discussed</a:t>
            </a:r>
            <a:r>
              <a:rPr lang="sk-SK" dirty="0"/>
              <a:t> at </a:t>
            </a:r>
            <a:r>
              <a:rPr lang="sk-SK" dirty="0" err="1"/>
              <a:t>the</a:t>
            </a:r>
            <a:r>
              <a:rPr lang="sk-SK" dirty="0"/>
              <a:t> </a:t>
            </a:r>
            <a:r>
              <a:rPr lang="sk-SK" dirty="0" err="1"/>
              <a:t>first</a:t>
            </a:r>
            <a:r>
              <a:rPr lang="sk-SK" dirty="0"/>
              <a:t> </a:t>
            </a:r>
            <a:r>
              <a:rPr lang="sk-SK" dirty="0" err="1"/>
              <a:t>seminar</a:t>
            </a:r>
            <a:endParaRPr lang="en-GB" dirty="0"/>
          </a:p>
        </p:txBody>
      </p:sp>
    </p:spTree>
    <p:extLst>
      <p:ext uri="{BB962C8B-B14F-4D97-AF65-F5344CB8AC3E}">
        <p14:creationId xmlns:p14="http://schemas.microsoft.com/office/powerpoint/2010/main" val="54183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7A2AD9-7456-2831-2B64-EFDD932889C6}"/>
              </a:ext>
            </a:extLst>
          </p:cNvPr>
          <p:cNvSpPr>
            <a:spLocks noGrp="1"/>
          </p:cNvSpPr>
          <p:nvPr>
            <p:ph type="title"/>
          </p:nvPr>
        </p:nvSpPr>
        <p:spPr/>
        <p:txBody>
          <a:bodyPr/>
          <a:lstStyle/>
          <a:p>
            <a:r>
              <a:rPr lang="sk-SK" sz="4000" dirty="0"/>
              <a:t>2. </a:t>
            </a:r>
            <a:r>
              <a:rPr lang="sk-SK" sz="4000" dirty="0" err="1"/>
              <a:t>Determining</a:t>
            </a:r>
            <a:r>
              <a:rPr lang="sk-SK" sz="4000" dirty="0"/>
              <a:t> </a:t>
            </a:r>
            <a:r>
              <a:rPr lang="sk-SK" sz="4000" dirty="0" err="1"/>
              <a:t>the</a:t>
            </a:r>
            <a:r>
              <a:rPr lang="sk-SK" sz="4000" dirty="0"/>
              <a:t> </a:t>
            </a:r>
            <a:r>
              <a:rPr lang="sk-SK" sz="4000" dirty="0" err="1"/>
              <a:t>study´s</a:t>
            </a:r>
            <a:r>
              <a:rPr lang="sk-SK" sz="4000" dirty="0"/>
              <a:t> </a:t>
            </a:r>
            <a:r>
              <a:rPr lang="sk-SK" sz="4000" dirty="0" err="1"/>
              <a:t>perspective</a:t>
            </a:r>
            <a:br>
              <a:rPr lang="sk-SK" sz="4000" dirty="0"/>
            </a:br>
            <a:endParaRPr lang="en-GB" dirty="0"/>
          </a:p>
        </p:txBody>
      </p:sp>
      <p:sp>
        <p:nvSpPr>
          <p:cNvPr id="3" name="Zástupný objekt pre obsah 2">
            <a:extLst>
              <a:ext uri="{FF2B5EF4-FFF2-40B4-BE49-F238E27FC236}">
                <a16:creationId xmlns:a16="http://schemas.microsoft.com/office/drawing/2014/main" id="{9F2E5403-608F-B4BE-F415-1F6A3F19CAF7}"/>
              </a:ext>
            </a:extLst>
          </p:cNvPr>
          <p:cNvSpPr>
            <a:spLocks noGrp="1"/>
          </p:cNvSpPr>
          <p:nvPr>
            <p:ph idx="1"/>
          </p:nvPr>
        </p:nvSpPr>
        <p:spPr/>
        <p:txBody>
          <a:bodyPr/>
          <a:lstStyle/>
          <a:p>
            <a:pPr marL="457200" indent="-457200">
              <a:lnSpc>
                <a:spcPct val="150000"/>
              </a:lnSpc>
              <a:buFont typeface="+mj-lt"/>
              <a:buAutoNum type="arabicPeriod"/>
            </a:pPr>
            <a:r>
              <a:rPr lang="en-US" dirty="0"/>
              <a:t>Payer's Perspective (Health Insurance Company)</a:t>
            </a:r>
          </a:p>
          <a:p>
            <a:pPr marL="457200" indent="-457200">
              <a:lnSpc>
                <a:spcPct val="150000"/>
              </a:lnSpc>
              <a:buFont typeface="+mj-lt"/>
              <a:buAutoNum type="arabicPeriod"/>
            </a:pPr>
            <a:r>
              <a:rPr lang="en-US" dirty="0"/>
              <a:t>Perspective of the patient</a:t>
            </a:r>
          </a:p>
          <a:p>
            <a:pPr marL="457200" indent="-457200">
              <a:lnSpc>
                <a:spcPct val="150000"/>
              </a:lnSpc>
              <a:buFont typeface="+mj-lt"/>
              <a:buAutoNum type="arabicPeriod"/>
            </a:pPr>
            <a:r>
              <a:rPr lang="en-US" dirty="0"/>
              <a:t>Social Perspective</a:t>
            </a:r>
            <a:endParaRPr lang="cs-CZ" dirty="0"/>
          </a:p>
          <a:p>
            <a:pPr marL="72000" indent="0">
              <a:buNone/>
            </a:pPr>
            <a:endParaRPr lang="en-GB" dirty="0"/>
          </a:p>
        </p:txBody>
      </p:sp>
    </p:spTree>
    <p:extLst>
      <p:ext uri="{BB962C8B-B14F-4D97-AF65-F5344CB8AC3E}">
        <p14:creationId xmlns:p14="http://schemas.microsoft.com/office/powerpoint/2010/main" val="311016706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harm-prezentace-16-9-cz-v11.potx" id="{C754A4AC-E2F4-4710-8457-1385E968FB91}" vid="{C163A110-46BC-4878-B2A9-220B0F4EE47F}"/>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muni-pharm-prezentace-16-9-cz-v11</Template>
  <TotalTime>113</TotalTime>
  <Words>1032</Words>
  <Application>Microsoft Office PowerPoint</Application>
  <PresentationFormat>Širokouhlá</PresentationFormat>
  <Paragraphs>134</Paragraphs>
  <Slides>27</Slides>
  <Notes>1</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27</vt:i4>
      </vt:variant>
    </vt:vector>
  </HeadingPairs>
  <TitlesOfParts>
    <vt:vector size="33" baseType="lpstr">
      <vt:lpstr>Arial</vt:lpstr>
      <vt:lpstr>Calibri</vt:lpstr>
      <vt:lpstr>Cambria Math</vt:lpstr>
      <vt:lpstr>Tahoma</vt:lpstr>
      <vt:lpstr>Wingdings</vt:lpstr>
      <vt:lpstr>Prezentace_MU_CZ</vt:lpstr>
      <vt:lpstr>Recapitulation</vt:lpstr>
      <vt:lpstr>EUnetHTA Core Model</vt:lpstr>
      <vt:lpstr>Health Policy Analysis</vt:lpstr>
      <vt:lpstr>RCTs and RWD</vt:lpstr>
      <vt:lpstr>Economic Analysis</vt:lpstr>
      <vt:lpstr>What is meant by economic analysis?</vt:lpstr>
      <vt:lpstr>Basic parameters for economic analysis</vt:lpstr>
      <vt:lpstr>1. Defining the problem</vt:lpstr>
      <vt:lpstr>2. Determining the study´s perspective </vt:lpstr>
      <vt:lpstr>3. Determining the alternatives and outcomes </vt:lpstr>
      <vt:lpstr>4. Selecting the apropriate pharmacoeconomic method  </vt:lpstr>
      <vt:lpstr>Cost-minimization-analysis</vt:lpstr>
      <vt:lpstr>Cost-effectiveness/utility analysis</vt:lpstr>
      <vt:lpstr>Cost effectiveness analysis graph</vt:lpstr>
      <vt:lpstr>Cost-benefit analysis</vt:lpstr>
      <vt:lpstr>5. Placing monetary values on the outcomes </vt:lpstr>
      <vt:lpstr>6. Identifying study resources </vt:lpstr>
      <vt:lpstr>7. Establishing the probabilities of the outcomes </vt:lpstr>
      <vt:lpstr>8. Applying decision analysis </vt:lpstr>
      <vt:lpstr>9. Discounting costs or performing a sensitivity or incremental cost analysis </vt:lpstr>
      <vt:lpstr>9. Discounting costs or performing a sensitivity or incremental cost analysis </vt:lpstr>
      <vt:lpstr>10. Presenting the results </vt:lpstr>
      <vt:lpstr>Budget impact analysis</vt:lpstr>
      <vt:lpstr>Budget impact analysis </vt:lpstr>
      <vt:lpstr>Budget impact analysis </vt:lpstr>
      <vt:lpstr>Prezentácia programu PowerPoint</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Analysis</dc:title>
  <dc:creator>Dominik Grega</dc:creator>
  <cp:lastModifiedBy>Dominik Grega</cp:lastModifiedBy>
  <cp:revision>2</cp:revision>
  <dcterms:created xsi:type="dcterms:W3CDTF">2023-03-24T07:35:35Z</dcterms:created>
  <dcterms:modified xsi:type="dcterms:W3CDTF">2024-04-04T16:27:31Z</dcterms:modified>
</cp:coreProperties>
</file>