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1" r:id="rId20"/>
    <p:sldId id="274" r:id="rId21"/>
    <p:sldId id="275" r:id="rId22"/>
    <p:sldId id="276" r:id="rId23"/>
    <p:sldId id="283" r:id="rId24"/>
    <p:sldId id="282" r:id="rId25"/>
    <p:sldId id="277" r:id="rId26"/>
    <p:sldId id="278" r:id="rId27"/>
    <p:sldId id="279" r:id="rId28"/>
    <p:sldId id="280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6A8B-1FDE-4D3A-B116-329FB9CE98F6}" type="datetimeFigureOut">
              <a:rPr lang="cs-CZ" smtClean="0"/>
              <a:t>17.5.2018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70C-462A-4420-B42A-E68DCA904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14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6A8B-1FDE-4D3A-B116-329FB9CE98F6}" type="datetimeFigureOut">
              <a:rPr lang="cs-CZ" smtClean="0"/>
              <a:t>17.5.2018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70C-462A-4420-B42A-E68DCA904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71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6A8B-1FDE-4D3A-B116-329FB9CE98F6}" type="datetimeFigureOut">
              <a:rPr lang="cs-CZ" smtClean="0"/>
              <a:t>17.5.2018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70C-462A-4420-B42A-E68DCA904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56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6A8B-1FDE-4D3A-B116-329FB9CE98F6}" type="datetimeFigureOut">
              <a:rPr lang="cs-CZ" smtClean="0"/>
              <a:t>17.5.2018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70C-462A-4420-B42A-E68DCA904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84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6A8B-1FDE-4D3A-B116-329FB9CE98F6}" type="datetimeFigureOut">
              <a:rPr lang="cs-CZ" smtClean="0"/>
              <a:t>17.5.2018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70C-462A-4420-B42A-E68DCA904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66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6A8B-1FDE-4D3A-B116-329FB9CE98F6}" type="datetimeFigureOut">
              <a:rPr lang="cs-CZ" smtClean="0"/>
              <a:t>17.5.2018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70C-462A-4420-B42A-E68DCA904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12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6A8B-1FDE-4D3A-B116-329FB9CE98F6}" type="datetimeFigureOut">
              <a:rPr lang="cs-CZ" smtClean="0"/>
              <a:t>17.5.2018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70C-462A-4420-B42A-E68DCA904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21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6A8B-1FDE-4D3A-B116-329FB9CE98F6}" type="datetimeFigureOut">
              <a:rPr lang="cs-CZ" smtClean="0"/>
              <a:t>17.5.2018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70C-462A-4420-B42A-E68DCA904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68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6A8B-1FDE-4D3A-B116-329FB9CE98F6}" type="datetimeFigureOut">
              <a:rPr lang="cs-CZ" smtClean="0"/>
              <a:t>17.5.2018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70C-462A-4420-B42A-E68DCA904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03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6A8B-1FDE-4D3A-B116-329FB9CE98F6}" type="datetimeFigureOut">
              <a:rPr lang="cs-CZ" smtClean="0"/>
              <a:t>17.5.2018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70C-462A-4420-B42A-E68DCA904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50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6A8B-1FDE-4D3A-B116-329FB9CE98F6}" type="datetimeFigureOut">
              <a:rPr lang="cs-CZ" smtClean="0"/>
              <a:t>17.5.2018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870C-462A-4420-B42A-E68DCA904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D6A8B-1FDE-4D3A-B116-329FB9CE98F6}" type="datetimeFigureOut">
              <a:rPr lang="cs-CZ" smtClean="0"/>
              <a:t>17.5.2018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870C-462A-4420-B42A-E68DCA904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36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err="1" smtClean="0"/>
              <a:t>Drug</a:t>
            </a:r>
            <a:r>
              <a:rPr lang="cs-CZ" smtClean="0"/>
              <a:t> </a:t>
            </a:r>
            <a:r>
              <a:rPr lang="cs-CZ" err="1" smtClean="0"/>
              <a:t>transporters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mtClean="0"/>
              <a:t>2018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9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6183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(OCT)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5785" y="1144187"/>
            <a:ext cx="8604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81138"/>
            <a:ext cx="76390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73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6183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(OCT)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5785" y="1144187"/>
            <a:ext cx="86044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weight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hydrophilic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(positive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anions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prostaglandines</a:t>
            </a:r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beta estradiol)</a:t>
            </a:r>
          </a:p>
        </p:txBody>
      </p:sp>
    </p:spTree>
    <p:extLst>
      <p:ext uri="{BB962C8B-B14F-4D97-AF65-F5344CB8AC3E}">
        <p14:creationId xmlns:p14="http://schemas.microsoft.com/office/powerpoint/2010/main" val="124265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6183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(OCT)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8" y="1144187"/>
            <a:ext cx="5403280" cy="571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49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6183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(OCT)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089945"/>
            <a:ext cx="90582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051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6183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(OCT)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3452" y="-81015"/>
            <a:ext cx="5707414" cy="809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02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6183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(OCT)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04975" y="-266700"/>
            <a:ext cx="5734050" cy="851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39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33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(OCTN)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8470" y="1137824"/>
            <a:ext cx="89555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zwitterion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essencial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cofactor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lipid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involvement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beta-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oxidation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diet by OCTN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reabsorbed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tubulus by OCTN</a:t>
            </a:r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Image result for carnit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81418"/>
            <a:ext cx="3999107" cy="24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1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33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(OCTN)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8470" y="1137824"/>
            <a:ext cx="89555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OCTN 1 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32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antiporter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OCTN 2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cs-CZ" sz="32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cotransporter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uniporter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quinidine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verapamil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quarternary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are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competetive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4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6412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(OAT)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8470" y="1137824"/>
            <a:ext cx="89555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secretory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excretion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metabolites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urine</a:t>
            </a:r>
          </a:p>
          <a:p>
            <a:pPr marL="457200" indent="-457200">
              <a:buFontTx/>
              <a:buChar char="-"/>
            </a:pP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electrochemical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gradient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solute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–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dicarboxylate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–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urate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44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6412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(OAT)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8470" y="1137824"/>
            <a:ext cx="89555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multispecific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very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specifity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physicochemical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hydrophobicity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bonding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44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8604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flux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transport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sugars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aminoacids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nucleotides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vitamines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efflux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endogenous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exogenous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toxines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</a:t>
            </a:r>
          </a:p>
          <a:p>
            <a:pPr marL="457200" indent="-457200">
              <a:buFontTx/>
              <a:buChar char="-"/>
            </a:pP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bearing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natural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bioavailability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efficiacy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toxicity (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2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6412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(OAT)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8470" y="1137824"/>
            <a:ext cx="895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22599"/>
            <a:ext cx="6264697" cy="512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035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6412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(OAT)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8470" y="1137824"/>
            <a:ext cx="895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ion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1137824"/>
            <a:ext cx="91440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015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813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transporting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polypeptides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(OATP)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8470" y="1137824"/>
            <a:ext cx="8955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diverse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posesses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rocker-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exchanging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co-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benzylpenicilin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334 to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cholecystokinin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octapeptide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1143)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steroid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cyclic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peptide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compounds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negativelly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80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cker switch transpo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72" y="684392"/>
            <a:ext cx="8702100" cy="537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79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813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transporting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polypeptides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(OATP)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8470" y="1137824"/>
            <a:ext cx="89555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Endogenous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are: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steroid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bilirubin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Statins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Sartans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Prils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ardiac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glycosides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63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813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transporting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polypeptides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(OATP)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31131" y="-793309"/>
            <a:ext cx="5281734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702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813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transporting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polypeptides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(OATP)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3852" y="-543042"/>
            <a:ext cx="4476788" cy="896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9353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8136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transporting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polypeptides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(OATP)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pharmacogenetics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very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</a:t>
            </a:r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80" y="1625898"/>
            <a:ext cx="6019431" cy="52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589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8136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transporting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polypeptides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(OATP)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very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facilitating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fexofenidate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excretion</a:t>
            </a:r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suppresion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statins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first-pass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effect</a:t>
            </a:r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34398"/>
            <a:ext cx="8015541" cy="412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998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86492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Mammalian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oligopeptide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(PEPT)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Aminoacids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intestine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di- and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tri-peptides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cleavaged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cytosolic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peptidases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free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aminoacids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bloodstream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(by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isoforms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PEPT1, PEPT2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PHT1, PHT2 (peptide-histidine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155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86044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electrochemical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gradient</a:t>
            </a:r>
          </a:p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electrochemical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gradients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consumpting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ATP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use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 (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-co-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57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96912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Mammalian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oligopeptide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(PEPT)</a:t>
            </a:r>
          </a:p>
          <a:p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utilizating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cs-CZ" sz="32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gradient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anionic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cs-CZ" sz="32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cotransport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not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cs-CZ" sz="32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31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84729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Mammalian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oligopeptide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(PEPT)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PEPT1: L-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aminoacid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hydrophobic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moiety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terminus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basic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l-G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terminus</a:t>
            </a:r>
          </a:p>
          <a:p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ketomethylene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bond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PEPT2: as PEPT1</a:t>
            </a:r>
          </a:p>
          <a:p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aminocarbonyl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l-G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PHT: not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elucidaded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Endogenous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aminoacid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di- and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tri-peptides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26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6262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Mammalian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oligopeptide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(PEPT)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Exogenous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lactam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ACE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L-DOPA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prodrugs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valacyclovir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valgancyclovir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aminoacid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prodrugs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bisphosphonates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linezolid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insulin /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leptin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06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901561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Monocarboxylate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(MCT, SMCT)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MCT1-14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isoforms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MCT1-4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metabolic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monocarboxylates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lactate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pyruvate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butyrate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acetoacetate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MCTs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aminoacids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MCT8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T3 and T4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thyroid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hormones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H</a:t>
            </a:r>
            <a:r>
              <a:rPr lang="cs-CZ" sz="32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cotransporters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Sodium-dependent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monocarboxylate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(SMCT)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Na</a:t>
            </a:r>
            <a:r>
              <a:rPr lang="cs-CZ" sz="32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cotransporters</a:t>
            </a:r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Exogenous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lactams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statins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valproic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crossing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-brain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barrier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244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794395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(CNT, ENT)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hydrophilic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has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permeability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Concentrative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(CNT)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Equilibrative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(ENT)</a:t>
            </a:r>
          </a:p>
          <a:p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analogues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these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enter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exit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47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278228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Concentrative</a:t>
            </a:r>
            <a:r>
              <a:rPr lang="cs-CZ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nucleoside</a:t>
            </a:r>
            <a:r>
              <a:rPr lang="cs-CZ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(CNT)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Na</a:t>
            </a:r>
            <a:r>
              <a:rPr lang="cs-CZ" sz="32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cotransporter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isoforms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CNT1, CNT2, CNT3</a:t>
            </a:r>
          </a:p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CNT1</a:t>
            </a:r>
          </a:p>
          <a:p>
            <a:r>
              <a:rPr lang="cs-CZ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epitelium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intestine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and liver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pyrimidine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limited transport 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adenosine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anticancer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gemcitabine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cytarabine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capecitabine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antivirotic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zidovudine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lamivudine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zalcitabine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cotransport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Na</a:t>
            </a:r>
            <a:r>
              <a:rPr lang="cs-CZ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: 1)</a:t>
            </a:r>
          </a:p>
        </p:txBody>
      </p:sp>
    </p:spTree>
    <p:extLst>
      <p:ext uri="{BB962C8B-B14F-4D97-AF65-F5344CB8AC3E}">
        <p14:creationId xmlns:p14="http://schemas.microsoft.com/office/powerpoint/2010/main" val="31876188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13075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Concentrative</a:t>
            </a:r>
            <a:r>
              <a:rPr lang="cs-CZ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nucleoside</a:t>
            </a:r>
            <a:r>
              <a:rPr lang="cs-CZ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(CNT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CNT2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purine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limited transport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uridine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ribavirin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5-fluorouridine</a:t>
            </a:r>
          </a:p>
          <a:p>
            <a:r>
              <a:rPr lang="cs-CZ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cotransport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Na</a:t>
            </a:r>
            <a:r>
              <a:rPr lang="cs-CZ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: 1)</a:t>
            </a:r>
          </a:p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CNT3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purine and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pyrimidine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cotransport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nucleoside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: Na</a:t>
            </a:r>
            <a:r>
              <a:rPr lang="cs-CZ" sz="3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 (1 : 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21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86332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Equilibrative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(ENT)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concentration-dependent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</a:t>
            </a:r>
          </a:p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ENT1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ubiquitous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organism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purine and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pyrimidine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gemcitabine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fludarabine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cytarabine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ribavirin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dipyridamol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ENT1 inhibitor</a:t>
            </a:r>
          </a:p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ENT2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abundant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but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afinity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guanosine and cytidine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free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nucleotide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476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794801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Equilibrative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(ENT)</a:t>
            </a:r>
          </a:p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ENT3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analogues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lysozomal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ENT4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OCT,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selectively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adenosin</a:t>
            </a:r>
          </a:p>
        </p:txBody>
      </p:sp>
    </p:spTree>
    <p:extLst>
      <p:ext uri="{BB962C8B-B14F-4D97-AF65-F5344CB8AC3E}">
        <p14:creationId xmlns:p14="http://schemas.microsoft.com/office/powerpoint/2010/main" val="23476679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914620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 acid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endParaRPr lang="cs-CZ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  <a:p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chenodeoxycholic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  <a:p>
            <a:r>
              <a:rPr lang="cs-CZ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econdary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deoxycholic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  <a:p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lithocholic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from primary acids by intestinal microflora</a:t>
            </a:r>
          </a:p>
          <a:p>
            <a:endParaRPr lang="cs-CZ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amphipatic detergents crucial for lipid absorption</a:t>
            </a:r>
          </a:p>
          <a:p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hepatobiliary circulation – one molecule of bile acid 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secreted and reabsorbed approximately 12X a day</a:t>
            </a:r>
          </a:p>
        </p:txBody>
      </p:sp>
    </p:spTree>
    <p:extLst>
      <p:ext uri="{BB962C8B-B14F-4D97-AF65-F5344CB8AC3E}">
        <p14:creationId xmlns:p14="http://schemas.microsoft.com/office/powerpoint/2010/main" val="81511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86044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expressed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liver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intestine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placenta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brain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734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00450" y="353437"/>
            <a:ext cx="3993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 acid transporters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889" y="938212"/>
            <a:ext cx="49625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678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777809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 acid transporters</a:t>
            </a:r>
          </a:p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 salt export pump (BSEP)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secretes monovalent bile acid salts into bile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ATP binding casette transporter</a:t>
            </a:r>
          </a:p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Multidrug resistance protein 2 (MDR2)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secretes divalent and glucuronated bile acids,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glucuronated and sulfatated drug metabolites, 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chemotherapeutics and antibiotics</a:t>
            </a:r>
          </a:p>
          <a:p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ATP binding casette transporter</a:t>
            </a:r>
          </a:p>
          <a:p>
            <a:r>
              <a:rPr lang="cs-CZ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Multidrug resistance protein 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MDR3)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>
                <a:latin typeface="Times New Roman" panose="02020603050405020304" pitchFamily="18" charset="0"/>
                <a:cs typeface="Times New Roman" panose="02020603050405020304" pitchFamily="18" charset="0"/>
              </a:rPr>
              <a:t>secretes 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phospholipids</a:t>
            </a:r>
          </a:p>
        </p:txBody>
      </p:sp>
    </p:spTree>
    <p:extLst>
      <p:ext uri="{BB962C8B-B14F-4D97-AF65-F5344CB8AC3E}">
        <p14:creationId xmlns:p14="http://schemas.microsoft.com/office/powerpoint/2010/main" val="3378616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837676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 acid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endParaRPr lang="cs-C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Apical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sodium-dependent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(ASBT)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absorbs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ileum to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enterocyte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cs-CZ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cotransporter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solute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</a:t>
            </a:r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/OST</a:t>
            </a:r>
            <a:r>
              <a:rPr lang="el-G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enterocyte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Sodium-taurocholate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cotransporting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polypeptide </a:t>
            </a:r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(NTCP)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hepatocytes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cs-CZ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cotransporter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OATPs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88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887133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Multidrug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(P-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glycoprotein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isoforms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MDR1, MDR2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predominantly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secretory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organs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ATP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casette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saturable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MDR1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spectrum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xenobiotics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nonpolar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weakly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amphipathic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MDR2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acetylcholin and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fosfolipids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07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56292"/>
            <a:ext cx="8150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Multidrug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(P-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glycoprotein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41067"/>
            <a:ext cx="6660184" cy="600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98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56292"/>
            <a:ext cx="8150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Multidrug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(P-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glycoprotein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66713"/>
            <a:ext cx="7862084" cy="599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4763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56292"/>
            <a:ext cx="885050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Multidrug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(MRP)</a:t>
            </a: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isoforms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MRP1-9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cystic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fibrosis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transmembrane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conductance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CFTR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sulfonylurea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SUR1, SUR2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ATP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casette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effluxes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many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endogenous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xenobiotic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lipophilic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anions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predominant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renal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epithelia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hepatocytes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blood-tissue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barriers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7999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56292"/>
            <a:ext cx="807304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Multidrug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(MRP)</a:t>
            </a:r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MRP1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ubiquitous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glucuronates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leucotriens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estradiol, bilirubin, 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cholic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methotrexate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MRP2</a:t>
            </a:r>
          </a:p>
          <a:p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hepatocytar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MRP1</a:t>
            </a:r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MRP3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hepatocytar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MRP1 and MRP2</a:t>
            </a:r>
          </a:p>
        </p:txBody>
      </p:sp>
    </p:spTree>
    <p:extLst>
      <p:ext uri="{BB962C8B-B14F-4D97-AF65-F5344CB8AC3E}">
        <p14:creationId xmlns:p14="http://schemas.microsoft.com/office/powerpoint/2010/main" val="26919995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56292"/>
            <a:ext cx="877079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Multidrug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(MRP)</a:t>
            </a:r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MRP4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ubiquitous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MRP1,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prostanoids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urate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topotecan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MRP5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urogenital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tract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vascular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epitelium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cGMP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fluorouracil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methotrexate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MRP6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kidney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liver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affinity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MRP1</a:t>
            </a:r>
          </a:p>
        </p:txBody>
      </p:sp>
    </p:spTree>
    <p:extLst>
      <p:ext uri="{BB962C8B-B14F-4D97-AF65-F5344CB8AC3E}">
        <p14:creationId xmlns:p14="http://schemas.microsoft.com/office/powerpoint/2010/main" val="2991275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56292"/>
            <a:ext cx="667798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Multidrug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(MRP)</a:t>
            </a:r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MRP7, MRP9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little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MRP8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predominant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periferal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neurons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MRP1, 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cGMP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1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4841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340768"/>
            <a:ext cx="86044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influx</a:t>
            </a:r>
            <a:r>
              <a:rPr lang="cs-CZ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cs-CZ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3200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efflux</a:t>
            </a:r>
            <a:r>
              <a:rPr lang="cs-CZ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cs-CZ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absorptive</a:t>
            </a:r>
            <a:r>
              <a:rPr lang="cs-CZ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cs-CZ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bloodstream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sz="3200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secretory</a:t>
            </a:r>
            <a:r>
              <a:rPr lang="cs-CZ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cs-CZ" sz="32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(transport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bloodstream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urine, 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gut lumen)</a:t>
            </a:r>
          </a:p>
          <a:p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conventionally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enhancing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brain and fetus are </a:t>
            </a:r>
            <a:r>
              <a:rPr lang="cs-CZ" sz="3200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absorptive</a:t>
            </a:r>
            <a:endParaRPr lang="cs-CZ" sz="3200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644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56292"/>
            <a:ext cx="868039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(BCRP)</a:t>
            </a:r>
          </a:p>
          <a:p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ATP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casette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GIT,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genitals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placenta, liver </a:t>
            </a: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-brain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barrier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overexpressed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carcinoma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anticancers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mitoxantron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etoposide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topotecan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irinotecan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methotrexate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tyrosin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kinase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inhibitors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gefitinib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imatinib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photodynamic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therapeutics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porfyrins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chlorins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steroids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antivirals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HMG-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reductase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antibacterial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quinolones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macrolides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nitrofurantoin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04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4230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5785" y="1144187"/>
            <a:ext cx="86044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(OCT)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carnitine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(OCTN)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(OAT)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anion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polypeptides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(OATP)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Peptide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(PEPT)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Monocarboxylate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(MCT, SMCT)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Nucleoside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(CNT, ENT)</a:t>
            </a:r>
          </a:p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 acid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(NTCP, ASBT, BSEP, OST)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Multidrug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(MDR)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Multidrug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(MRP)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Breast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 (BCRP)</a:t>
            </a:r>
          </a:p>
        </p:txBody>
      </p:sp>
    </p:spTree>
    <p:extLst>
      <p:ext uri="{BB962C8B-B14F-4D97-AF65-F5344CB8AC3E}">
        <p14:creationId xmlns:p14="http://schemas.microsoft.com/office/powerpoint/2010/main" val="233553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4984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Mechanistical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5785" y="1144187"/>
            <a:ext cx="8604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ATP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 (ATP-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casette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MDR, MRP, BCRP) </a:t>
            </a:r>
          </a:p>
          <a:p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SLC (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Solute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carrier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most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7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548680"/>
            <a:ext cx="6351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cation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transporters</a:t>
            </a:r>
            <a:r>
              <a:rPr lang="cs-CZ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(OCT)</a:t>
            </a:r>
            <a:endParaRPr lang="cs-CZ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5785" y="1144187"/>
            <a:ext cx="8604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OCT 1, OCT 2, OCT 3</a:t>
            </a: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transmembrane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topology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shared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substrates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cs-CZ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transport </a:t>
            </a:r>
            <a:r>
              <a:rPr lang="cs-CZ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  <a:endParaRPr lang="cs-CZ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97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95250"/>
            <a:ext cx="63912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9994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1567</Words>
  <Application>Microsoft Office PowerPoint</Application>
  <PresentationFormat>Předvádění na obrazovce (4:3)</PresentationFormat>
  <Paragraphs>330</Paragraphs>
  <Slides>50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1" baseType="lpstr">
      <vt:lpstr>Motiv systému Office</vt:lpstr>
      <vt:lpstr>Drug transporters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transporters</dc:title>
  <dc:creator>UCH</dc:creator>
  <cp:lastModifiedBy>UCH</cp:lastModifiedBy>
  <cp:revision>31</cp:revision>
  <dcterms:created xsi:type="dcterms:W3CDTF">2018-05-03T09:30:50Z</dcterms:created>
  <dcterms:modified xsi:type="dcterms:W3CDTF">2018-05-17T10:19:32Z</dcterms:modified>
</cp:coreProperties>
</file>