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09" r:id="rId27"/>
    <p:sldId id="281" r:id="rId28"/>
    <p:sldId id="282" r:id="rId29"/>
    <p:sldId id="310" r:id="rId30"/>
    <p:sldId id="311" r:id="rId31"/>
    <p:sldId id="312" r:id="rId32"/>
    <p:sldId id="283" r:id="rId33"/>
    <p:sldId id="284" r:id="rId34"/>
    <p:sldId id="285" r:id="rId35"/>
    <p:sldId id="286" r:id="rId36"/>
    <p:sldId id="287" r:id="rId37"/>
    <p:sldId id="313" r:id="rId38"/>
    <p:sldId id="314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315" r:id="rId48"/>
    <p:sldId id="296" r:id="rId49"/>
    <p:sldId id="297" r:id="rId50"/>
    <p:sldId id="298" r:id="rId51"/>
    <p:sldId id="299" r:id="rId52"/>
    <p:sldId id="300" r:id="rId53"/>
    <p:sldId id="301" r:id="rId54"/>
    <p:sldId id="316" r:id="rId55"/>
    <p:sldId id="317" r:id="rId56"/>
    <p:sldId id="302" r:id="rId57"/>
    <p:sldId id="303" r:id="rId58"/>
    <p:sldId id="304" r:id="rId59"/>
    <p:sldId id="305" r:id="rId60"/>
    <p:sldId id="306" r:id="rId61"/>
    <p:sldId id="307" r:id="rId62"/>
    <p:sldId id="308" r:id="rId6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53B9-51A8-43B4-8508-223FBD2D614E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B5D2-F61D-4230-B2E4-EB6F244100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4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53B9-51A8-43B4-8508-223FBD2D614E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B5D2-F61D-4230-B2E4-EB6F244100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69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53B9-51A8-43B4-8508-223FBD2D614E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B5D2-F61D-4230-B2E4-EB6F244100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34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53B9-51A8-43B4-8508-223FBD2D614E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B5D2-F61D-4230-B2E4-EB6F244100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47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53B9-51A8-43B4-8508-223FBD2D614E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B5D2-F61D-4230-B2E4-EB6F244100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26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53B9-51A8-43B4-8508-223FBD2D614E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B5D2-F61D-4230-B2E4-EB6F244100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42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53B9-51A8-43B4-8508-223FBD2D614E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B5D2-F61D-4230-B2E4-EB6F244100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25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53B9-51A8-43B4-8508-223FBD2D614E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B5D2-F61D-4230-B2E4-EB6F244100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90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53B9-51A8-43B4-8508-223FBD2D614E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B5D2-F61D-4230-B2E4-EB6F244100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10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53B9-51A8-43B4-8508-223FBD2D614E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B5D2-F61D-4230-B2E4-EB6F244100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15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53B9-51A8-43B4-8508-223FBD2D614E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B5D2-F61D-4230-B2E4-EB6F244100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00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F53B9-51A8-43B4-8508-223FBD2D614E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8B5D2-F61D-4230-B2E4-EB6F244100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41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Physicochemical properties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MPDD 14.3.2024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9978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pK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509713"/>
            <a:ext cx="61150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619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pK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41277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88" y="1705163"/>
            <a:ext cx="6096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467" y="3105338"/>
            <a:ext cx="5839042" cy="181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375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pK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412776"/>
            <a:ext cx="8424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Effect of </a:t>
            </a:r>
            <a:r>
              <a:rPr lang="en-US" sz="3200" dirty="0" err="1"/>
              <a:t>mesomeric</a:t>
            </a:r>
            <a:r>
              <a:rPr lang="en-US" sz="3200" dirty="0"/>
              <a:t> effect on sulfonamide activity : </a:t>
            </a:r>
          </a:p>
          <a:p>
            <a:r>
              <a:rPr lang="en-US" sz="3200" dirty="0"/>
              <a:t>most acidic compounds are most potent</a:t>
            </a:r>
          </a:p>
          <a:p>
            <a:r>
              <a:rPr lang="en-US" sz="3200" dirty="0"/>
              <a:t>almost linear dependence</a:t>
            </a:r>
          </a:p>
        </p:txBody>
      </p:sp>
    </p:spTree>
    <p:extLst>
      <p:ext uri="{BB962C8B-B14F-4D97-AF65-F5344CB8AC3E}">
        <p14:creationId xmlns:p14="http://schemas.microsoft.com/office/powerpoint/2010/main" val="3450725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pK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412776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/>
              <a:t>Effect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mesomeric</a:t>
            </a:r>
            <a:r>
              <a:rPr lang="cs-CZ" sz="3200" dirty="0"/>
              <a:t> </a:t>
            </a:r>
            <a:r>
              <a:rPr lang="cs-CZ" sz="3200" dirty="0" err="1"/>
              <a:t>effect</a:t>
            </a:r>
            <a:r>
              <a:rPr lang="cs-CZ" sz="3200" dirty="0"/>
              <a:t> on sulfonamide </a:t>
            </a:r>
            <a:r>
              <a:rPr lang="cs-CZ" sz="3200" dirty="0" err="1"/>
              <a:t>activity</a:t>
            </a:r>
            <a:r>
              <a:rPr lang="cs-CZ" sz="3200" dirty="0"/>
              <a:t> : most </a:t>
            </a:r>
            <a:r>
              <a:rPr lang="cs-CZ" sz="3200" dirty="0" err="1"/>
              <a:t>acidic</a:t>
            </a:r>
            <a:r>
              <a:rPr lang="cs-CZ" sz="3200" dirty="0"/>
              <a:t> are most </a:t>
            </a:r>
            <a:r>
              <a:rPr lang="cs-CZ" sz="3200" dirty="0" err="1"/>
              <a:t>potent</a:t>
            </a:r>
            <a:endParaRPr lang="cs-CZ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9519"/>
            <a:ext cx="9176521" cy="562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364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pK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412776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basic drugs permeates blood-brain barrier,</a:t>
            </a:r>
          </a:p>
          <a:p>
            <a:r>
              <a:rPr lang="en-US" sz="3200" dirty="0"/>
              <a:t>acidic do not so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84867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680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/>
              <a:t>pK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412776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pKa</a:t>
            </a:r>
            <a:r>
              <a:rPr lang="en-US" sz="3200" dirty="0"/>
              <a:t> effect on </a:t>
            </a:r>
          </a:p>
          <a:p>
            <a:r>
              <a:rPr lang="en-US" sz="3200" dirty="0"/>
              <a:t>water solubility of</a:t>
            </a:r>
          </a:p>
          <a:p>
            <a:r>
              <a:rPr lang="en-US" sz="3200" dirty="0"/>
              <a:t>bile acids: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001" y="1"/>
            <a:ext cx="5699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5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pK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412776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strength of acid can be increased by electron withdrawing group on α carbon (halogen, carboxy, </a:t>
            </a:r>
            <a:r>
              <a:rPr lang="cs-CZ" sz="3200" dirty="0"/>
              <a:t>c</a:t>
            </a:r>
            <a:r>
              <a:rPr lang="en-US" sz="3200" dirty="0" err="1"/>
              <a:t>yano</a:t>
            </a:r>
            <a:r>
              <a:rPr lang="en-US" sz="3200" dirty="0"/>
              <a:t>, nitro...)</a:t>
            </a:r>
          </a:p>
          <a:p>
            <a:endParaRPr lang="en-US" sz="3200" dirty="0"/>
          </a:p>
          <a:p>
            <a:r>
              <a:rPr lang="en-US" sz="3200" dirty="0"/>
              <a:t>The strength of base can be decreased by adding conjugated double bond system close to nitrogen (nitrogen lone electron pair is delocalized)</a:t>
            </a:r>
          </a:p>
          <a:p>
            <a:endParaRPr lang="en-US" sz="3200" dirty="0"/>
          </a:p>
          <a:p>
            <a:r>
              <a:rPr lang="en-US" sz="3200" dirty="0"/>
              <a:t>Basicity of aniline can be increased by -OCH</a:t>
            </a:r>
            <a:r>
              <a:rPr lang="en-US" sz="3200" baseline="-25000" dirty="0"/>
              <a:t>3</a:t>
            </a:r>
          </a:p>
          <a:p>
            <a:r>
              <a:rPr lang="en-US" sz="3200" dirty="0"/>
              <a:t>and decreased by -NO</a:t>
            </a:r>
            <a:r>
              <a:rPr lang="en-US" sz="3200" baseline="-25000" dirty="0"/>
              <a:t>2</a:t>
            </a:r>
            <a:r>
              <a:rPr lang="en-US" sz="3200" dirty="0"/>
              <a:t> substitution</a:t>
            </a:r>
          </a:p>
        </p:txBody>
      </p:sp>
    </p:spTree>
    <p:extLst>
      <p:ext uri="{BB962C8B-B14F-4D97-AF65-F5344CB8AC3E}">
        <p14:creationId xmlns:p14="http://schemas.microsoft.com/office/powerpoint/2010/main" val="1320845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1268760"/>
            <a:ext cx="86044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Solubility is a determinant of intestinal absorption and oral bioavailability</a:t>
            </a:r>
          </a:p>
          <a:p>
            <a:endParaRPr lang="en-US" sz="3200" dirty="0"/>
          </a:p>
          <a:p>
            <a:r>
              <a:rPr lang="en-US" sz="3200" dirty="0"/>
              <a:t>Solubility is increased by adding ionizable groups or reducing </a:t>
            </a:r>
            <a:r>
              <a:rPr lang="en-US" sz="3200" dirty="0" err="1"/>
              <a:t>logP</a:t>
            </a:r>
            <a:r>
              <a:rPr lang="en-US" sz="3200" dirty="0"/>
              <a:t> and MW</a:t>
            </a:r>
          </a:p>
          <a:p>
            <a:endParaRPr lang="en-US" sz="3200" dirty="0"/>
          </a:p>
          <a:p>
            <a:r>
              <a:rPr lang="en-US" sz="3200" dirty="0"/>
              <a:t>Salt formation increase dissolution rate</a:t>
            </a:r>
          </a:p>
        </p:txBody>
      </p:sp>
    </p:spTree>
    <p:extLst>
      <p:ext uri="{BB962C8B-B14F-4D97-AF65-F5344CB8AC3E}">
        <p14:creationId xmlns:p14="http://schemas.microsoft.com/office/powerpoint/2010/main" val="1539630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1268760"/>
            <a:ext cx="86044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Problems of low-soluble compounds: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design problem:</a:t>
            </a:r>
          </a:p>
          <a:p>
            <a:r>
              <a:rPr lang="en-US" sz="3200" dirty="0"/>
              <a:t>-lipophilic groups are often added to enhance target binding</a:t>
            </a:r>
          </a:p>
          <a:p>
            <a:r>
              <a:rPr lang="en-US" sz="3200" dirty="0"/>
              <a:t>-most active compounds are often poor soluble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" y="1853535"/>
            <a:ext cx="9144000" cy="29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549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1268760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Structural properties affecting solubility: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2204864"/>
            <a:ext cx="9144000" cy="181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76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LIPOPHILICITY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412776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LogP</a:t>
            </a:r>
            <a:r>
              <a:rPr lang="en-US" sz="3200" b="1" dirty="0"/>
              <a:t> depends on:</a:t>
            </a:r>
          </a:p>
          <a:p>
            <a:r>
              <a:rPr lang="en-US" sz="3200" dirty="0"/>
              <a:t>Molecular volume</a:t>
            </a:r>
          </a:p>
          <a:p>
            <a:r>
              <a:rPr lang="en-US" sz="3200" dirty="0" err="1"/>
              <a:t>Dipolarity</a:t>
            </a:r>
            <a:endParaRPr lang="en-US" sz="3200" dirty="0"/>
          </a:p>
          <a:p>
            <a:r>
              <a:rPr lang="en-US" sz="3200" dirty="0"/>
              <a:t>Hydrogen bond acidity</a:t>
            </a:r>
          </a:p>
          <a:p>
            <a:r>
              <a:rPr lang="en-US" sz="3200" dirty="0"/>
              <a:t>Hydrogen bond basicity</a:t>
            </a:r>
          </a:p>
        </p:txBody>
      </p:sp>
    </p:spTree>
    <p:extLst>
      <p:ext uri="{BB962C8B-B14F-4D97-AF65-F5344CB8AC3E}">
        <p14:creationId xmlns:p14="http://schemas.microsoft.com/office/powerpoint/2010/main" val="4215801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0837" y="0"/>
            <a:ext cx="8229600" cy="792088"/>
          </a:xfrm>
        </p:spPr>
        <p:txBody>
          <a:bodyPr>
            <a:normAutofit/>
          </a:bodyPr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46584" y="620688"/>
            <a:ext cx="8604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Effect of solubility on oral bioavailability:</a:t>
            </a:r>
          </a:p>
          <a:p>
            <a:endParaRPr lang="cs-CZ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" y="1415628"/>
            <a:ext cx="9116725" cy="546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896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1268760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Changing one property affect other properties: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59" y="2108425"/>
            <a:ext cx="8508209" cy="448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038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8032" y="864353"/>
            <a:ext cx="86044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Permeability tends to vary over a more narrow range than does solubility. </a:t>
            </a:r>
          </a:p>
          <a:p>
            <a:r>
              <a:rPr lang="en-US" sz="3200" dirty="0"/>
              <a:t>The difference between a high-permeability and low-permeability compound can be 50-fold (0.001-0.05 min</a:t>
            </a:r>
            <a:r>
              <a:rPr lang="en-US" sz="3200" baseline="30000" dirty="0"/>
              <a:t>-1</a:t>
            </a:r>
            <a:r>
              <a:rPr lang="en-US" sz="3200" dirty="0"/>
              <a:t>) </a:t>
            </a:r>
          </a:p>
          <a:p>
            <a:r>
              <a:rPr lang="en-US" sz="3200" dirty="0"/>
              <a:t>The difference between a high-solubility and low-solubility compound can be million-fold </a:t>
            </a:r>
          </a:p>
          <a:p>
            <a:r>
              <a:rPr lang="en-US" sz="3200" dirty="0"/>
              <a:t>(0.1 µg/mL-100mg/mL)</a:t>
            </a:r>
          </a:p>
          <a:p>
            <a:r>
              <a:rPr lang="en-US" sz="3200" dirty="0"/>
              <a:t>Therefore, if a structural modification improves solubility by 1000-fold while reduces permeability by 10-fold, there will be still 100-fold improvement of absorption</a:t>
            </a:r>
          </a:p>
        </p:txBody>
      </p:sp>
    </p:spTree>
    <p:extLst>
      <p:ext uri="{BB962C8B-B14F-4D97-AF65-F5344CB8AC3E}">
        <p14:creationId xmlns:p14="http://schemas.microsoft.com/office/powerpoint/2010/main" val="3762244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8032" y="864353"/>
            <a:ext cx="8604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Approaches to improve solubility </a:t>
            </a:r>
          </a:p>
          <a:p>
            <a:r>
              <a:rPr lang="en-US" sz="3200" dirty="0"/>
              <a:t>– structure modification is the first choice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63" y="1986766"/>
            <a:ext cx="9057259" cy="432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259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8032" y="864353"/>
            <a:ext cx="8604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Structure modification strategies for solubility improvement: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1" y="2128554"/>
            <a:ext cx="8025803" cy="43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089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8032" y="864353"/>
            <a:ext cx="8604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/>
              <a:t>Addition of ionizable groups</a:t>
            </a:r>
            <a:endParaRPr lang="en-US" sz="3200" dirty="0"/>
          </a:p>
          <a:p>
            <a:r>
              <a:rPr lang="en-US" sz="3200" dirty="0"/>
              <a:t>typically basic amine or carboxylic group is added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96762"/>
            <a:ext cx="6840760" cy="457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953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8032" y="864353"/>
            <a:ext cx="8604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/>
              <a:t>Addition of ionizable groups</a:t>
            </a:r>
            <a:endParaRPr lang="en-US" sz="3200" dirty="0"/>
          </a:p>
          <a:p>
            <a:r>
              <a:rPr lang="en-US" sz="3200" dirty="0"/>
              <a:t>typically basic amine or carboxylic group is added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2010449"/>
            <a:ext cx="8748464" cy="481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268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8032" y="864353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/>
              <a:t>Addition of ionizable groups</a:t>
            </a:r>
            <a:endParaRPr lang="en-US" sz="3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35" y="1542712"/>
            <a:ext cx="7046365" cy="529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703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8032" y="864353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/>
              <a:t>Addition of ionizable groups</a:t>
            </a:r>
            <a:endParaRPr lang="en-US" sz="32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11395" cy="48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691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8032" y="864353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/>
              <a:t>Addition of ionizable groups </a:t>
            </a:r>
            <a:r>
              <a:rPr lang="en-US" sz="3200" dirty="0"/>
              <a:t>- acids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98450"/>
            <a:ext cx="8712968" cy="495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151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LIPOPHILICITY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412776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LogP</a:t>
            </a:r>
            <a:r>
              <a:rPr lang="en-US" sz="3200" b="1" dirty="0"/>
              <a:t> depends on:</a:t>
            </a:r>
          </a:p>
          <a:p>
            <a:r>
              <a:rPr lang="en-US" sz="3200" b="1" dirty="0"/>
              <a:t>Molecular volume</a:t>
            </a:r>
          </a:p>
          <a:p>
            <a:r>
              <a:rPr lang="en-US" sz="3200" dirty="0"/>
              <a:t>-related to molecular weight and affects the overall size of the cavity that must be formed in the solvent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01" y="4077073"/>
            <a:ext cx="7463891" cy="276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918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8032" y="864353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/>
              <a:t>Addition of ionizable groups </a:t>
            </a:r>
            <a:r>
              <a:rPr lang="en-US" sz="3200" dirty="0"/>
              <a:t>- base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5248"/>
            <a:ext cx="7776864" cy="537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74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8032" y="864353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/>
              <a:t>Addition of ionizable groups </a:t>
            </a:r>
            <a:r>
              <a:rPr lang="en-US" sz="3200" dirty="0"/>
              <a:t>- base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62" y="2171476"/>
            <a:ext cx="8175355" cy="291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949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8032" y="864353"/>
            <a:ext cx="8604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most active compound in vitro is not necessarily the most active in vivo</a:t>
            </a:r>
          </a:p>
          <a:p>
            <a:endParaRPr lang="en-US" sz="3200" dirty="0"/>
          </a:p>
          <a:p>
            <a:r>
              <a:rPr lang="en-US" sz="3200" dirty="0"/>
              <a:t>A successful drug candidate possesses balanced potency and suitable physical-chemical properties</a:t>
            </a:r>
          </a:p>
        </p:txBody>
      </p:sp>
    </p:spTree>
    <p:extLst>
      <p:ext uri="{BB962C8B-B14F-4D97-AF65-F5344CB8AC3E}">
        <p14:creationId xmlns:p14="http://schemas.microsoft.com/office/powerpoint/2010/main" val="4238114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8032" y="864353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2. </a:t>
            </a:r>
            <a:r>
              <a:rPr lang="en-US" sz="3200" b="1" dirty="0"/>
              <a:t>Reduction of </a:t>
            </a:r>
            <a:r>
              <a:rPr lang="en-US" sz="3200" b="1" dirty="0" err="1"/>
              <a:t>logP</a:t>
            </a:r>
            <a:endParaRPr lang="en-US" sz="32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1700807"/>
            <a:ext cx="9143999" cy="478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158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8032" y="864353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3. </a:t>
            </a:r>
            <a:r>
              <a:rPr lang="en-US" sz="3200" b="1" dirty="0"/>
              <a:t>Increasing hydrogen bonding properties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30" y="1916832"/>
            <a:ext cx="76866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274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pPr algn="l"/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8032" y="864353"/>
            <a:ext cx="8604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3. Increasing hydrogen </a:t>
            </a:r>
          </a:p>
          <a:p>
            <a:r>
              <a:rPr lang="en-US" sz="3200" b="1" dirty="0"/>
              <a:t>bonding properties</a:t>
            </a:r>
          </a:p>
          <a:p>
            <a:r>
              <a:rPr lang="en-US" sz="3200" dirty="0"/>
              <a:t>rapid increase </a:t>
            </a:r>
          </a:p>
          <a:p>
            <a:r>
              <a:rPr lang="en-US" sz="3200" dirty="0"/>
              <a:t>of solubility due to</a:t>
            </a:r>
          </a:p>
          <a:p>
            <a:r>
              <a:rPr lang="en-US" sz="3200" dirty="0"/>
              <a:t>disruption of aggregate</a:t>
            </a:r>
          </a:p>
          <a:p>
            <a:r>
              <a:rPr lang="en-US" sz="3200" dirty="0"/>
              <a:t>formation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54"/>
            <a:ext cx="4553743" cy="686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402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8032" y="864353"/>
            <a:ext cx="86044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4. Addition of polar group</a:t>
            </a:r>
          </a:p>
          <a:p>
            <a:r>
              <a:rPr lang="en-US" sz="3200" dirty="0"/>
              <a:t>ester or</a:t>
            </a:r>
          </a:p>
          <a:p>
            <a:r>
              <a:rPr lang="en-US" sz="3200" dirty="0"/>
              <a:t>carboxylic </a:t>
            </a:r>
          </a:p>
          <a:p>
            <a:r>
              <a:rPr lang="en-US" sz="3200" dirty="0"/>
              <a:t>group</a:t>
            </a:r>
          </a:p>
          <a:p>
            <a:r>
              <a:rPr lang="en-US" sz="3200" dirty="0"/>
              <a:t>(epoxide</a:t>
            </a:r>
          </a:p>
          <a:p>
            <a:r>
              <a:rPr lang="en-US" sz="3200" dirty="0"/>
              <a:t>hydrolase</a:t>
            </a:r>
          </a:p>
          <a:p>
            <a:r>
              <a:rPr lang="en-US" sz="3200" dirty="0"/>
              <a:t>inhibitors)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651" y="1744539"/>
            <a:ext cx="6902349" cy="511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8649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8032" y="864353"/>
            <a:ext cx="8604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4. </a:t>
            </a:r>
            <a:r>
              <a:rPr lang="en-US" sz="3200" b="1" dirty="0"/>
              <a:t>Addition of polar group</a:t>
            </a:r>
          </a:p>
          <a:p>
            <a:endParaRPr lang="cs-CZ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56" y="1700808"/>
            <a:ext cx="7418988" cy="480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8350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8032" y="864353"/>
            <a:ext cx="8604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4. </a:t>
            </a:r>
            <a:r>
              <a:rPr lang="en-US" sz="3200" b="1" dirty="0"/>
              <a:t>Addition of polar group</a:t>
            </a:r>
          </a:p>
          <a:p>
            <a:r>
              <a:rPr lang="en-US" sz="3200" dirty="0"/>
              <a:t>polyethylene glycol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91" y="1924760"/>
            <a:ext cx="7683330" cy="493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4623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8032" y="864353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5. </a:t>
            </a:r>
            <a:r>
              <a:rPr lang="en-US" sz="3200" b="1" dirty="0"/>
              <a:t>Reduction of the molecular weight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2387"/>
            <a:ext cx="9144000" cy="48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05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LIPOPHILICITY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412776"/>
            <a:ext cx="84249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LogP</a:t>
            </a:r>
            <a:r>
              <a:rPr lang="en-US" sz="3200" b="1" dirty="0"/>
              <a:t> depends on:</a:t>
            </a:r>
          </a:p>
          <a:p>
            <a:r>
              <a:rPr lang="en-US" sz="3200" i="1" dirty="0"/>
              <a:t>Molecular volume</a:t>
            </a:r>
          </a:p>
          <a:p>
            <a:r>
              <a:rPr lang="en-US" sz="3200" b="1" dirty="0" err="1"/>
              <a:t>Dipolarity</a:t>
            </a:r>
            <a:endParaRPr lang="en-US" sz="3200" b="1" dirty="0"/>
          </a:p>
          <a:p>
            <a:r>
              <a:rPr lang="en-US" sz="3200" dirty="0"/>
              <a:t>-affects the polar alignment of the molecule with polar solvent (dipole-dipole interaction with molecules of water)</a:t>
            </a:r>
          </a:p>
          <a:p>
            <a:r>
              <a:rPr lang="en-US" sz="3200" i="1" dirty="0"/>
              <a:t>Hydrogen bond acidity</a:t>
            </a:r>
          </a:p>
          <a:p>
            <a:r>
              <a:rPr lang="en-US" sz="3200" i="1" dirty="0"/>
              <a:t>Hydrogen bond basicity</a:t>
            </a:r>
          </a:p>
        </p:txBody>
      </p:sp>
    </p:spTree>
    <p:extLst>
      <p:ext uri="{BB962C8B-B14F-4D97-AF65-F5344CB8AC3E}">
        <p14:creationId xmlns:p14="http://schemas.microsoft.com/office/powerpoint/2010/main" val="25573359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8032" y="864353"/>
            <a:ext cx="8604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6</a:t>
            </a:r>
            <a:r>
              <a:rPr lang="en-US" sz="3200" b="1" dirty="0"/>
              <a:t>. Out-of-plane substitution</a:t>
            </a:r>
          </a:p>
          <a:p>
            <a:r>
              <a:rPr lang="en-US" sz="3200" dirty="0"/>
              <a:t>planar molecules forms tight crystal lattice and aggregates in water solutions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66217"/>
            <a:ext cx="7128792" cy="449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212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8032" y="864353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6. </a:t>
            </a:r>
            <a:r>
              <a:rPr lang="en-US" sz="3200" b="1" dirty="0"/>
              <a:t>Out-of-plane substitution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58769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8198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8032" y="864353"/>
            <a:ext cx="8604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7</a:t>
            </a:r>
            <a:r>
              <a:rPr lang="en-US" sz="3200" b="1" dirty="0"/>
              <a:t>. Prodrug construction</a:t>
            </a:r>
            <a:endParaRPr lang="en-US" sz="3200" dirty="0"/>
          </a:p>
          <a:p>
            <a:r>
              <a:rPr lang="en-US" sz="3200" dirty="0"/>
              <a:t>addition of charged or polar groups</a:t>
            </a:r>
          </a:p>
          <a:p>
            <a:endParaRPr lang="cs-CZ" sz="32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68389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2777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8032" y="864353"/>
            <a:ext cx="86044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8. Salt formation</a:t>
            </a:r>
            <a:endParaRPr lang="en-US" sz="3200" dirty="0"/>
          </a:p>
          <a:p>
            <a:r>
              <a:rPr lang="en-US" sz="3200" dirty="0"/>
              <a:t>Solubility of salts are generally higher than of free acid or base</a:t>
            </a:r>
          </a:p>
          <a:p>
            <a:endParaRPr lang="en-US" sz="3200" dirty="0"/>
          </a:p>
          <a:p>
            <a:r>
              <a:rPr lang="en-US" sz="3200" dirty="0"/>
              <a:t>After dissolving, free acid or base may crystallize due to pH of environment. However, compound may stay at supersaturated solution and do not precipitate immediately</a:t>
            </a:r>
          </a:p>
          <a:p>
            <a:endParaRPr lang="en-US" sz="3200" dirty="0"/>
          </a:p>
          <a:p>
            <a:r>
              <a:rPr lang="en-US" sz="3200" dirty="0"/>
              <a:t>Salt increases bioavailability due to increasing dissolution rate</a:t>
            </a:r>
          </a:p>
        </p:txBody>
      </p:sp>
    </p:spTree>
    <p:extLst>
      <p:ext uri="{BB962C8B-B14F-4D97-AF65-F5344CB8AC3E}">
        <p14:creationId xmlns:p14="http://schemas.microsoft.com/office/powerpoint/2010/main" val="38263916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8032" y="864353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8. </a:t>
            </a:r>
            <a:r>
              <a:rPr lang="en-US" sz="3200" b="1" dirty="0"/>
              <a:t>Salt formation</a:t>
            </a:r>
            <a:endParaRPr lang="en-US" sz="32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83" y="1449128"/>
            <a:ext cx="8094708" cy="54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9753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8032" y="864353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8. </a:t>
            </a:r>
            <a:r>
              <a:rPr lang="en-US" sz="3200" b="1" dirty="0"/>
              <a:t>Salt formation</a:t>
            </a:r>
            <a:endParaRPr lang="en-US" sz="32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4389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6096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8032" y="864353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8. </a:t>
            </a:r>
            <a:r>
              <a:rPr lang="en-US" sz="3200" b="1" dirty="0"/>
              <a:t>Salt formation</a:t>
            </a:r>
            <a:endParaRPr lang="en-US" sz="3200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56" y="1844824"/>
            <a:ext cx="66294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5372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SOLUBILITY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8032" y="864353"/>
            <a:ext cx="8604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9. </a:t>
            </a:r>
            <a:r>
              <a:rPr lang="en-US" sz="3200" b="1" dirty="0"/>
              <a:t>Crystalline solid formation</a:t>
            </a:r>
          </a:p>
          <a:p>
            <a:r>
              <a:rPr lang="en-US" sz="3200" dirty="0"/>
              <a:t>structure modification gains crystalline derivatives of liquid active compounds or increases low </a:t>
            </a:r>
            <a:r>
              <a:rPr lang="en-US" sz="3200" dirty="0" err="1"/>
              <a:t>m.p.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6" y="3017782"/>
            <a:ext cx="8957571" cy="377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1928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PERMEABILITY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8032" y="864353"/>
            <a:ext cx="86044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95% of drugs permeates by passive diffusion</a:t>
            </a:r>
          </a:p>
          <a:p>
            <a:endParaRPr lang="en-US" sz="3200" dirty="0"/>
          </a:p>
          <a:p>
            <a:r>
              <a:rPr lang="en-US" sz="3200" dirty="0"/>
              <a:t>generally, uncharged molecules are able to permeate</a:t>
            </a:r>
          </a:p>
          <a:p>
            <a:endParaRPr lang="en-US" sz="3200" dirty="0"/>
          </a:p>
          <a:p>
            <a:r>
              <a:rPr lang="en-US" sz="3200" dirty="0"/>
              <a:t>but small part of ionized molecules are able to permeate too, while forming neutral pairs with suitable counterions</a:t>
            </a:r>
          </a:p>
        </p:txBody>
      </p:sp>
    </p:spTree>
    <p:extLst>
      <p:ext uri="{BB962C8B-B14F-4D97-AF65-F5344CB8AC3E}">
        <p14:creationId xmlns:p14="http://schemas.microsoft.com/office/powerpoint/2010/main" val="19833329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PERMEABILITY</a:t>
            </a:r>
            <a:endParaRPr lang="cs-CZ" baseline="-250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" y="963595"/>
            <a:ext cx="8172400" cy="589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742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LIPOPHILICITY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412776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LogP</a:t>
            </a:r>
            <a:r>
              <a:rPr lang="en-US" sz="3200" b="1" dirty="0"/>
              <a:t> depends on:</a:t>
            </a:r>
          </a:p>
          <a:p>
            <a:r>
              <a:rPr lang="en-US" sz="3200" i="1" dirty="0"/>
              <a:t>Molecular volume</a:t>
            </a:r>
          </a:p>
          <a:p>
            <a:r>
              <a:rPr lang="en-US" sz="3200" i="1" dirty="0" err="1"/>
              <a:t>Dipolarity</a:t>
            </a:r>
            <a:endParaRPr lang="en-US" sz="3200" dirty="0"/>
          </a:p>
          <a:p>
            <a:r>
              <a:rPr lang="en-US" sz="3200" b="1" dirty="0"/>
              <a:t>Hydrogen bond acidity</a:t>
            </a:r>
          </a:p>
          <a:p>
            <a:r>
              <a:rPr lang="en-US" sz="3200" dirty="0"/>
              <a:t>-hydrogen bond donation – hydrogens with polar bonds (OH, NH</a:t>
            </a:r>
            <a:r>
              <a:rPr lang="en-US" sz="3200" baseline="-25000" dirty="0"/>
              <a:t>2</a:t>
            </a:r>
            <a:r>
              <a:rPr lang="en-US" sz="3200" dirty="0"/>
              <a:t>, NH)</a:t>
            </a:r>
          </a:p>
          <a:p>
            <a:r>
              <a:rPr lang="en-US" sz="3200" b="1" dirty="0"/>
              <a:t>Hydrogen bond basicity</a:t>
            </a:r>
          </a:p>
          <a:p>
            <a:r>
              <a:rPr lang="en-US" sz="3200" dirty="0"/>
              <a:t>-hydrogen bond acceptance (O, N, F atoms)</a:t>
            </a:r>
          </a:p>
          <a:p>
            <a:r>
              <a:rPr lang="en-US" sz="3200" dirty="0"/>
              <a:t>Both affects the hydrogen bonding rate with environment</a:t>
            </a:r>
          </a:p>
        </p:txBody>
      </p:sp>
    </p:spTree>
    <p:extLst>
      <p:ext uri="{BB962C8B-B14F-4D97-AF65-F5344CB8AC3E}">
        <p14:creationId xmlns:p14="http://schemas.microsoft.com/office/powerpoint/2010/main" val="11556988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PERMEABILITY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864353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only way to improve permeability </a:t>
            </a:r>
            <a:r>
              <a:rPr lang="en-US" sz="3200" b="1" dirty="0"/>
              <a:t>is structure modification</a:t>
            </a:r>
            <a:endParaRPr lang="en-US" sz="3200" dirty="0"/>
          </a:p>
          <a:p>
            <a:r>
              <a:rPr lang="en-US" sz="3200" dirty="0"/>
              <a:t>Formulations are not effective in fixing </a:t>
            </a:r>
          </a:p>
          <a:p>
            <a:r>
              <a:rPr lang="en-US" sz="3200" dirty="0"/>
              <a:t>poor permeability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6456"/>
            <a:ext cx="5266295" cy="386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8086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PERMEABILITY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864353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1. </a:t>
            </a:r>
            <a:r>
              <a:rPr lang="en-US" sz="3200" b="1" dirty="0"/>
              <a:t>Reducing ionizable groups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38276"/>
            <a:ext cx="6002660" cy="531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3116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PERMEABILITY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864353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2. </a:t>
            </a:r>
            <a:r>
              <a:rPr lang="en-US" sz="3200" b="1" dirty="0"/>
              <a:t>Increasing lipophilicity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449128"/>
            <a:ext cx="79629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0504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PERMEABILITY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864353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3. </a:t>
            </a:r>
            <a:r>
              <a:rPr lang="en-US" sz="3200" b="1" dirty="0"/>
              <a:t>Isosteric replacement of polar groups</a:t>
            </a:r>
          </a:p>
          <a:p>
            <a:r>
              <a:rPr lang="en-US" sz="3200" dirty="0"/>
              <a:t>tetrazole for carboxylic group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6062"/>
            <a:ext cx="9143999" cy="49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4231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PERMEABILITY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864353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3. Isosteric replacement of polar groups</a:t>
            </a:r>
          </a:p>
          <a:p>
            <a:r>
              <a:rPr lang="en-US" sz="3200" dirty="0"/>
              <a:t>isosteres</a:t>
            </a:r>
          </a:p>
          <a:p>
            <a:r>
              <a:rPr lang="en-US" sz="3200" dirty="0"/>
              <a:t>of carboxylic</a:t>
            </a:r>
          </a:p>
          <a:p>
            <a:r>
              <a:rPr lang="en-US" sz="3200" dirty="0"/>
              <a:t>group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478" y="1488499"/>
            <a:ext cx="6353522" cy="536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331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PERMEABILITY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864353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3. Isosteric replacement of polar groups</a:t>
            </a:r>
          </a:p>
          <a:p>
            <a:r>
              <a:rPr lang="en-US" sz="3200" dirty="0"/>
              <a:t>isosteres</a:t>
            </a:r>
          </a:p>
          <a:p>
            <a:r>
              <a:rPr lang="en-US" sz="3200" dirty="0"/>
              <a:t>of carboxylic</a:t>
            </a:r>
          </a:p>
          <a:p>
            <a:r>
              <a:rPr lang="en-US" sz="3200" dirty="0"/>
              <a:t>group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94620"/>
            <a:ext cx="6455862" cy="543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7556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PERMEABILITY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864353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4. </a:t>
            </a:r>
            <a:r>
              <a:rPr lang="en-US" sz="3200" b="1" dirty="0"/>
              <a:t>Esterification of </a:t>
            </a:r>
            <a:r>
              <a:rPr lang="en-US" sz="3200" b="1" dirty="0" err="1"/>
              <a:t>craboxylic</a:t>
            </a:r>
            <a:r>
              <a:rPr lang="en-US" sz="3200" b="1" dirty="0"/>
              <a:t> groups</a:t>
            </a:r>
          </a:p>
          <a:p>
            <a:endParaRPr lang="cs-CZ" sz="32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4296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4604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PERMEABILITY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864353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5. </a:t>
            </a:r>
            <a:r>
              <a:rPr lang="en-US" sz="3200" b="1" dirty="0"/>
              <a:t>Reduction of hydrogen bonding and polarity</a:t>
            </a:r>
          </a:p>
          <a:p>
            <a:endParaRPr lang="cs-CZ" sz="32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41571"/>
            <a:ext cx="755332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4569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PERMEABILITY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864353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6. </a:t>
            </a:r>
            <a:r>
              <a:rPr lang="en-US" sz="3200" b="1" dirty="0"/>
              <a:t>Reduction of size</a:t>
            </a:r>
          </a:p>
          <a:p>
            <a:endParaRPr lang="cs-CZ" sz="32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1402962"/>
            <a:ext cx="865822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5971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PERMEABILITY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864353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6. </a:t>
            </a:r>
            <a:r>
              <a:rPr lang="en-US" sz="3200" b="1" dirty="0"/>
              <a:t>Reduction of size</a:t>
            </a:r>
          </a:p>
          <a:p>
            <a:endParaRPr lang="cs-CZ" sz="32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379801"/>
            <a:ext cx="900112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69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LIPOPHILICITY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84574"/>
            <a:ext cx="7344816" cy="495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0458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PERMEABILITY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864353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7. Addition of non-polar side chain</a:t>
            </a:r>
          </a:p>
          <a:p>
            <a:r>
              <a:rPr lang="en-US" sz="3200" dirty="0"/>
              <a:t>increasing membrane affinity by long saturated chain</a:t>
            </a:r>
          </a:p>
          <a:p>
            <a:r>
              <a:rPr lang="en-US" sz="3200" dirty="0"/>
              <a:t>cyclic peptide:</a:t>
            </a:r>
          </a:p>
          <a:p>
            <a:endParaRPr lang="cs-CZ" sz="32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16" y="2924944"/>
            <a:ext cx="68103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5524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PERMEABILITY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864353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7. </a:t>
            </a:r>
            <a:r>
              <a:rPr lang="en-US" sz="3200" b="1" dirty="0"/>
              <a:t>Addition of non-polar side chain</a:t>
            </a:r>
          </a:p>
          <a:p>
            <a:endParaRPr lang="cs-CZ" sz="3200" dirty="0"/>
          </a:p>
          <a:p>
            <a:endParaRPr lang="cs-CZ" sz="32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1947"/>
            <a:ext cx="8496944" cy="529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7602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56" y="27856"/>
            <a:ext cx="8229600" cy="1143000"/>
          </a:xfrm>
        </p:spPr>
        <p:txBody>
          <a:bodyPr/>
          <a:lstStyle/>
          <a:p>
            <a:r>
              <a:rPr lang="cs-CZ" dirty="0"/>
              <a:t>PERMEABILITY</a:t>
            </a:r>
            <a:endParaRPr lang="cs-CZ" baseline="-25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864353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8</a:t>
            </a:r>
            <a:r>
              <a:rPr lang="en-US" sz="3200" b="1" dirty="0"/>
              <a:t>. Prodrug construction</a:t>
            </a:r>
          </a:p>
          <a:p>
            <a:r>
              <a:rPr lang="en-US" sz="3200" dirty="0"/>
              <a:t>example of modifications increasing lipophilicity/reducing number of ionizable groups</a:t>
            </a:r>
          </a:p>
          <a:p>
            <a:endParaRPr lang="cs-CZ" sz="32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83909"/>
            <a:ext cx="6300191" cy="446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93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LIPOPHILICITY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41277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2755"/>
            <a:ext cx="9143999" cy="563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50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pK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412776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Most of drugs are </a:t>
            </a:r>
            <a:r>
              <a:rPr lang="en-US" sz="3200" b="1" dirty="0"/>
              <a:t>ionizable</a:t>
            </a:r>
          </a:p>
          <a:p>
            <a:r>
              <a:rPr lang="en-US" sz="3200" dirty="0"/>
              <a:t>Most of drugs are </a:t>
            </a:r>
            <a:r>
              <a:rPr lang="en-US" sz="3200" b="1" dirty="0"/>
              <a:t>basic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635" y="2521863"/>
            <a:ext cx="4975621" cy="427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622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pK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412776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pKa</a:t>
            </a:r>
            <a:r>
              <a:rPr lang="en-US" sz="3200" dirty="0"/>
              <a:t> determines the degree of ionization and affects both solubility and permeability, but in opposite way</a:t>
            </a:r>
            <a:endParaRPr lang="en-US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" y="3516923"/>
            <a:ext cx="9144000" cy="334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8487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894</Words>
  <Application>Microsoft Office PowerPoint</Application>
  <PresentationFormat>Předvádění na obrazovce (4:3)</PresentationFormat>
  <Paragraphs>206</Paragraphs>
  <Slides>62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5" baseType="lpstr">
      <vt:lpstr>Arial</vt:lpstr>
      <vt:lpstr>Calibri</vt:lpstr>
      <vt:lpstr>Motiv systému Office</vt:lpstr>
      <vt:lpstr>Physicochemical properties</vt:lpstr>
      <vt:lpstr>LIPOPHILICITY</vt:lpstr>
      <vt:lpstr>LIPOPHILICITY</vt:lpstr>
      <vt:lpstr>LIPOPHILICITY</vt:lpstr>
      <vt:lpstr>LIPOPHILICITY</vt:lpstr>
      <vt:lpstr>LIPOPHILICITY</vt:lpstr>
      <vt:lpstr>LIPOPHILICITY</vt:lpstr>
      <vt:lpstr>pKA</vt:lpstr>
      <vt:lpstr>pKA</vt:lpstr>
      <vt:lpstr>pKA</vt:lpstr>
      <vt:lpstr>pKA</vt:lpstr>
      <vt:lpstr>pKA</vt:lpstr>
      <vt:lpstr>pKA</vt:lpstr>
      <vt:lpstr>pKA</vt:lpstr>
      <vt:lpstr>pKA</vt:lpstr>
      <vt:lpstr>pKA</vt:lpstr>
      <vt:lpstr>SOLUBILITY</vt:lpstr>
      <vt:lpstr>SOLUBILITY</vt:lpstr>
      <vt:lpstr>SOLUBILITY</vt:lpstr>
      <vt:lpstr>SOLUBILITY</vt:lpstr>
      <vt:lpstr>SOLUBILITY</vt:lpstr>
      <vt:lpstr>SOLUBILITY</vt:lpstr>
      <vt:lpstr>SOLUBILITY</vt:lpstr>
      <vt:lpstr>SOLUBILITY</vt:lpstr>
      <vt:lpstr>SOLUBILITY</vt:lpstr>
      <vt:lpstr>SOLUBILITY</vt:lpstr>
      <vt:lpstr>SOLUBILITY</vt:lpstr>
      <vt:lpstr>SOLUBILITY</vt:lpstr>
      <vt:lpstr>SOLUBILITY</vt:lpstr>
      <vt:lpstr>SOLUBILITY</vt:lpstr>
      <vt:lpstr>SOLUBILITY</vt:lpstr>
      <vt:lpstr>SOLUBILITY</vt:lpstr>
      <vt:lpstr>SOLUBILITY</vt:lpstr>
      <vt:lpstr>SOLUBILITY</vt:lpstr>
      <vt:lpstr>SOLUBILITY</vt:lpstr>
      <vt:lpstr>SOLUBILITY</vt:lpstr>
      <vt:lpstr>SOLUBILITY</vt:lpstr>
      <vt:lpstr>SOLUBILITY</vt:lpstr>
      <vt:lpstr>SOLUBILITY</vt:lpstr>
      <vt:lpstr>SOLUBILITY</vt:lpstr>
      <vt:lpstr>SOLUBILITY</vt:lpstr>
      <vt:lpstr>SOLUBILITY</vt:lpstr>
      <vt:lpstr>SOLUBILITY</vt:lpstr>
      <vt:lpstr>SOLUBILITY</vt:lpstr>
      <vt:lpstr>SOLUBILITY</vt:lpstr>
      <vt:lpstr>SOLUBILITY</vt:lpstr>
      <vt:lpstr>SOLUBILITY</vt:lpstr>
      <vt:lpstr>PERMEABILITY</vt:lpstr>
      <vt:lpstr>PERMEABILITY</vt:lpstr>
      <vt:lpstr>PERMEABILITY</vt:lpstr>
      <vt:lpstr>PERMEABILITY</vt:lpstr>
      <vt:lpstr>PERMEABILITY</vt:lpstr>
      <vt:lpstr>PERMEABILITY</vt:lpstr>
      <vt:lpstr>PERMEABILITY</vt:lpstr>
      <vt:lpstr>PERMEABILITY</vt:lpstr>
      <vt:lpstr>PERMEABILITY</vt:lpstr>
      <vt:lpstr>PERMEABILITY</vt:lpstr>
      <vt:lpstr>PERMEABILITY</vt:lpstr>
      <vt:lpstr>PERMEABILITY</vt:lpstr>
      <vt:lpstr>PERMEABILITY</vt:lpstr>
      <vt:lpstr>PERMEABILITY</vt:lpstr>
      <vt:lpstr>PERMEABILITY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Physicochemical properties</dc:title>
  <dc:creator>UCH</dc:creator>
  <cp:lastModifiedBy>Tomáš Goněc</cp:lastModifiedBy>
  <cp:revision>20</cp:revision>
  <dcterms:created xsi:type="dcterms:W3CDTF">2018-03-08T06:32:35Z</dcterms:created>
  <dcterms:modified xsi:type="dcterms:W3CDTF">2024-03-05T12:16:19Z</dcterms:modified>
</cp:coreProperties>
</file>