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1"/>
  </p:notesMasterIdLst>
  <p:handoutMasterIdLst>
    <p:handoutMasterId r:id="rId42"/>
  </p:handoutMasterIdLst>
  <p:sldIdLst>
    <p:sldId id="256" r:id="rId2"/>
    <p:sldId id="257" r:id="rId3"/>
    <p:sldId id="258" r:id="rId4"/>
    <p:sldId id="259" r:id="rId5"/>
    <p:sldId id="271" r:id="rId6"/>
    <p:sldId id="260" r:id="rId7"/>
    <p:sldId id="261" r:id="rId8"/>
    <p:sldId id="295" r:id="rId9"/>
    <p:sldId id="262" r:id="rId10"/>
    <p:sldId id="272" r:id="rId11"/>
    <p:sldId id="296" r:id="rId12"/>
    <p:sldId id="264" r:id="rId13"/>
    <p:sldId id="292" r:id="rId14"/>
    <p:sldId id="273" r:id="rId15"/>
    <p:sldId id="293" r:id="rId16"/>
    <p:sldId id="265" r:id="rId17"/>
    <p:sldId id="266" r:id="rId18"/>
    <p:sldId id="294" r:id="rId19"/>
    <p:sldId id="277" r:id="rId20"/>
    <p:sldId id="267" r:id="rId21"/>
    <p:sldId id="274" r:id="rId22"/>
    <p:sldId id="268" r:id="rId23"/>
    <p:sldId id="269" r:id="rId24"/>
    <p:sldId id="275" r:id="rId25"/>
    <p:sldId id="270" r:id="rId26"/>
    <p:sldId id="288" r:id="rId27"/>
    <p:sldId id="291" r:id="rId28"/>
    <p:sldId id="289" r:id="rId29"/>
    <p:sldId id="290" r:id="rId30"/>
    <p:sldId id="278" r:id="rId31"/>
    <p:sldId id="279" r:id="rId32"/>
    <p:sldId id="280" r:id="rId33"/>
    <p:sldId id="281" r:id="rId34"/>
    <p:sldId id="282" r:id="rId35"/>
    <p:sldId id="283" r:id="rId36"/>
    <p:sldId id="287" r:id="rId37"/>
    <p:sldId id="284" r:id="rId38"/>
    <p:sldId id="285" r:id="rId39"/>
    <p:sldId id="286" r:id="rId4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xmlns="">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7300"/>
    <a:srgbClr val="D77300"/>
    <a:srgbClr val="B9006E"/>
    <a:srgbClr val="4BC8FF"/>
    <a:srgbClr val="0000DC"/>
    <a:srgbClr val="F01928"/>
    <a:srgbClr val="9100DC"/>
    <a:srgbClr val="5AC8AF"/>
    <a:srgbClr val="00287D"/>
    <a:srgbClr val="96969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316" autoAdjust="0"/>
    <p:restoredTop sz="69342" autoAdjust="0"/>
  </p:normalViewPr>
  <p:slideViewPr>
    <p:cSldViewPr snapToGrid="0">
      <p:cViewPr varScale="1">
        <p:scale>
          <a:sx n="46" d="100"/>
          <a:sy n="46" d="100"/>
        </p:scale>
        <p:origin x="-908" y="-7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6224"/>
    </p:cViewPr>
  </p:outlineViewPr>
  <p:notesTextViewPr>
    <p:cViewPr>
      <p:scale>
        <a:sx n="3" d="2"/>
        <a:sy n="3" d="2"/>
      </p:scale>
      <p:origin x="0" y="0"/>
    </p:cViewPr>
  </p:notesTextViewPr>
  <p:sorterViewPr>
    <p:cViewPr>
      <p:scale>
        <a:sx n="100" d="100"/>
        <a:sy n="100" d="100"/>
      </p:scale>
      <p:origin x="0" y="6784"/>
    </p:cViewPr>
  </p:sorterViewPr>
  <p:notesViewPr>
    <p:cSldViewPr snapToGrid="0">
      <p:cViewPr varScale="1">
        <p:scale>
          <a:sx n="125" d="100"/>
          <a:sy n="125" d="100"/>
        </p:scale>
        <p:origin x="4002" y="9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xmlns=""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xmlns=""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9C2fBNqorJ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 rámci marketingu jsme již vyvinuli dobrý výrobek, dali mu přitažlivou</a:t>
            </a:r>
            <a:r>
              <a:rPr lang="cs-CZ" baseline="0" dirty="0" smtClean="0"/>
              <a:t> cenu a zpřístupnili ho potenciálním zákazníkům.</a:t>
            </a:r>
          </a:p>
          <a:p>
            <a:r>
              <a:rPr lang="cs-CZ" baseline="0" dirty="0" smtClean="0"/>
              <a:t>To ještě nestačí. Marketing musí také komunikovat se svými současnými a potenciálními zákazníky.</a:t>
            </a:r>
          </a:p>
          <a:p>
            <a:r>
              <a:rPr lang="cs-CZ" baseline="0" dirty="0" smtClean="0"/>
              <a:t>Každá firma je nevyhnutelně postavena do role komunikátora a propagátora.</a:t>
            </a:r>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a:t>
            </a:fld>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kumimoji="1" lang="cs-CZ" sz="1200" kern="1200" baseline="0" dirty="0" smtClean="0">
                <a:solidFill>
                  <a:schemeClr val="tx1"/>
                </a:solidFill>
                <a:latin typeface="Arial" charset="0"/>
                <a:ea typeface="+mn-ea"/>
                <a:cs typeface="+mn-cs"/>
              </a:rPr>
              <a:t>1. </a:t>
            </a:r>
            <a:r>
              <a:rPr kumimoji="1" lang="cs-CZ" sz="1200" kern="1200" baseline="0" dirty="0" err="1" smtClean="0">
                <a:solidFill>
                  <a:schemeClr val="tx1"/>
                </a:solidFill>
                <a:latin typeface="Arial" charset="0"/>
                <a:ea typeface="+mn-ea"/>
                <a:cs typeface="+mn-cs"/>
              </a:rPr>
              <a:t>Attention</a:t>
            </a:r>
            <a:r>
              <a:rPr kumimoji="1" lang="cs-CZ" sz="1200" kern="1200" baseline="0" dirty="0" smtClean="0">
                <a:solidFill>
                  <a:schemeClr val="tx1"/>
                </a:solidFill>
                <a:latin typeface="Arial" charset="0"/>
                <a:ea typeface="+mn-ea"/>
                <a:cs typeface="+mn-cs"/>
              </a:rPr>
              <a:t> – vyvolání pozornosti </a:t>
            </a:r>
          </a:p>
          <a:p>
            <a:r>
              <a:rPr kumimoji="1" lang="cs-CZ" sz="1200" kern="1200" baseline="0" dirty="0" smtClean="0">
                <a:solidFill>
                  <a:schemeClr val="tx1"/>
                </a:solidFill>
                <a:latin typeface="Arial" charset="0"/>
                <a:ea typeface="+mn-ea"/>
                <a:cs typeface="+mn-cs"/>
              </a:rPr>
              <a:t>- může ji vyvolat např. „</a:t>
            </a:r>
            <a:r>
              <a:rPr kumimoji="1" lang="cs-CZ" sz="1200" b="1" kern="1200" baseline="0" dirty="0" smtClean="0">
                <a:solidFill>
                  <a:schemeClr val="tx1"/>
                </a:solidFill>
                <a:latin typeface="Arial" charset="0"/>
                <a:ea typeface="+mn-ea"/>
                <a:cs typeface="+mn-cs"/>
              </a:rPr>
              <a:t>poutač</a:t>
            </a:r>
            <a:r>
              <a:rPr kumimoji="1" lang="cs-CZ" sz="1200" kern="1200" baseline="0" dirty="0" smtClean="0">
                <a:solidFill>
                  <a:schemeClr val="tx1"/>
                </a:solidFill>
                <a:latin typeface="Arial" charset="0"/>
                <a:ea typeface="+mn-ea"/>
                <a:cs typeface="+mn-cs"/>
              </a:rPr>
              <a:t>“ (</a:t>
            </a:r>
            <a:r>
              <a:rPr kumimoji="1" lang="cs-CZ" sz="1200" b="1" kern="1200" baseline="0" dirty="0" smtClean="0">
                <a:solidFill>
                  <a:schemeClr val="tx1"/>
                </a:solidFill>
                <a:latin typeface="Arial" charset="0"/>
                <a:ea typeface="+mn-ea"/>
                <a:cs typeface="+mn-cs"/>
              </a:rPr>
              <a:t>titulek, grafický prvek, zvukový efekt</a:t>
            </a:r>
            <a:r>
              <a:rPr kumimoji="1" lang="cs-CZ" sz="1200" kern="1200" baseline="0" dirty="0" smtClean="0">
                <a:solidFill>
                  <a:schemeClr val="tx1"/>
                </a:solidFill>
                <a:latin typeface="Arial" charset="0"/>
                <a:ea typeface="+mn-ea"/>
                <a:cs typeface="+mn-cs"/>
              </a:rPr>
              <a:t>,...), nejlépe něco nového, neobvyklého. Pozornost takto získaná může být – bezděčná, záměrná. </a:t>
            </a:r>
          </a:p>
          <a:p>
            <a:r>
              <a:rPr kumimoji="1" lang="cs-CZ" sz="1200" kern="1200" baseline="0" dirty="0" smtClean="0">
                <a:solidFill>
                  <a:schemeClr val="tx1"/>
                </a:solidFill>
                <a:latin typeface="Arial" charset="0"/>
                <a:ea typeface="+mn-ea"/>
                <a:cs typeface="+mn-cs"/>
              </a:rPr>
              <a:t>2. </a:t>
            </a:r>
            <a:r>
              <a:rPr kumimoji="1" lang="cs-CZ" sz="1200" kern="1200" baseline="0" dirty="0" err="1" smtClean="0">
                <a:solidFill>
                  <a:schemeClr val="tx1"/>
                </a:solidFill>
                <a:latin typeface="Arial" charset="0"/>
                <a:ea typeface="+mn-ea"/>
                <a:cs typeface="+mn-cs"/>
              </a:rPr>
              <a:t>Interest</a:t>
            </a:r>
            <a:r>
              <a:rPr kumimoji="1" lang="cs-CZ" sz="1200" kern="1200" baseline="0" dirty="0" smtClean="0">
                <a:solidFill>
                  <a:schemeClr val="tx1"/>
                </a:solidFill>
                <a:latin typeface="Arial" charset="0"/>
                <a:ea typeface="+mn-ea"/>
                <a:cs typeface="+mn-cs"/>
              </a:rPr>
              <a:t> – vzbuzení zájmu </a:t>
            </a:r>
          </a:p>
          <a:p>
            <a:r>
              <a:rPr kumimoji="1" lang="cs-CZ" sz="1200" kern="1200" baseline="0" dirty="0" smtClean="0">
                <a:solidFill>
                  <a:schemeClr val="tx1"/>
                </a:solidFill>
                <a:latin typeface="Arial" charset="0"/>
                <a:ea typeface="+mn-ea"/>
                <a:cs typeface="+mn-cs"/>
              </a:rPr>
              <a:t>- poutač pozornosti musí vést příjemce k zájmu o produkt či značku </a:t>
            </a:r>
          </a:p>
          <a:p>
            <a:r>
              <a:rPr kumimoji="1" lang="it-IT" sz="1200" kern="1200" baseline="0" dirty="0" smtClean="0">
                <a:solidFill>
                  <a:schemeClr val="tx1"/>
                </a:solidFill>
                <a:latin typeface="Arial" charset="0"/>
                <a:ea typeface="+mn-ea"/>
                <a:cs typeface="+mn-cs"/>
              </a:rPr>
              <a:t>3. Desire / Decision – touha, rozhodnutí </a:t>
            </a:r>
          </a:p>
          <a:p>
            <a:r>
              <a:rPr kumimoji="1" lang="cs-CZ" sz="1200" kern="1200" baseline="0" dirty="0" smtClean="0">
                <a:solidFill>
                  <a:schemeClr val="tx1"/>
                </a:solidFill>
                <a:latin typeface="Arial" charset="0"/>
                <a:ea typeface="+mn-ea"/>
                <a:cs typeface="+mn-cs"/>
              </a:rPr>
              <a:t>- zahrnuje stimulaci motivace např. prostřednictvím </a:t>
            </a:r>
            <a:r>
              <a:rPr kumimoji="1" lang="cs-CZ" sz="1200" b="1" kern="1200" baseline="0" dirty="0" smtClean="0">
                <a:solidFill>
                  <a:schemeClr val="tx1"/>
                </a:solidFill>
                <a:latin typeface="Arial" charset="0"/>
                <a:ea typeface="+mn-ea"/>
                <a:cs typeface="+mn-cs"/>
              </a:rPr>
              <a:t>argumentů přesvědčující </a:t>
            </a:r>
            <a:r>
              <a:rPr kumimoji="1" lang="cs-CZ" sz="1200" kern="1200" baseline="0" dirty="0" smtClean="0">
                <a:solidFill>
                  <a:schemeClr val="tx1"/>
                </a:solidFill>
                <a:latin typeface="Arial" charset="0"/>
                <a:ea typeface="+mn-ea"/>
                <a:cs typeface="+mn-cs"/>
              </a:rPr>
              <a:t>o výhodnosti nákupu. Nejvhodněji kombinovat jak emociální apely, tak racionální argumenty. </a:t>
            </a:r>
          </a:p>
          <a:p>
            <a:r>
              <a:rPr kumimoji="1" lang="cs-CZ" sz="1200" kern="1200" baseline="0" dirty="0" smtClean="0">
                <a:solidFill>
                  <a:schemeClr val="tx1"/>
                </a:solidFill>
                <a:latin typeface="Arial" charset="0"/>
                <a:ea typeface="+mn-ea"/>
                <a:cs typeface="+mn-cs"/>
              </a:rPr>
              <a:t>4. </a:t>
            </a:r>
            <a:r>
              <a:rPr kumimoji="1" lang="cs-CZ" sz="1200" kern="1200" baseline="0" dirty="0" err="1" smtClean="0">
                <a:solidFill>
                  <a:schemeClr val="tx1"/>
                </a:solidFill>
                <a:latin typeface="Arial" charset="0"/>
                <a:ea typeface="+mn-ea"/>
                <a:cs typeface="+mn-cs"/>
              </a:rPr>
              <a:t>Action</a:t>
            </a:r>
            <a:r>
              <a:rPr kumimoji="1" lang="cs-CZ" sz="1200" kern="1200" baseline="0" dirty="0" smtClean="0">
                <a:solidFill>
                  <a:schemeClr val="tx1"/>
                </a:solidFill>
                <a:latin typeface="Arial" charset="0"/>
                <a:ea typeface="+mn-ea"/>
                <a:cs typeface="+mn-cs"/>
              </a:rPr>
              <a:t> – realizace rozhodnutí, nákupní </a:t>
            </a:r>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a:t>
            </a:fld>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Nezapomněla si na okurku?</a:t>
            </a:r>
            <a:r>
              <a:rPr lang="cs-CZ" baseline="0" dirty="0" smtClean="0"/>
              <a:t> – </a:t>
            </a:r>
            <a:r>
              <a:rPr lang="cs-CZ" baseline="0" dirty="0" err="1" smtClean="0"/>
              <a:t>virální</a:t>
            </a:r>
            <a:r>
              <a:rPr lang="cs-CZ" baseline="0" dirty="0" smtClean="0"/>
              <a:t> video, která má nalákat nové brigádníky</a:t>
            </a:r>
          </a:p>
          <a:p>
            <a:r>
              <a:rPr lang="cs-CZ" dirty="0" smtClean="0">
                <a:hlinkClick r:id="rId3"/>
              </a:rPr>
              <a:t>https://www.youtube.com/watch?v=9C2fBNqorJE</a:t>
            </a:r>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12</a:t>
            </a:fld>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mtClean="0"/>
              <a:t>https://www.youtube.com/watch?v=dh_qEwMvIBU&amp;t=1s</a:t>
            </a:r>
          </a:p>
          <a:p>
            <a:endParaRPr lang="cs-CZ"/>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19</a:t>
            </a:fld>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smtClean="0"/>
              <a:t>Forest</a:t>
            </a:r>
            <a:r>
              <a:rPr lang="cs-CZ" baseline="0" dirty="0" smtClean="0"/>
              <a:t> </a:t>
            </a:r>
            <a:r>
              <a:rPr lang="cs-CZ" baseline="0" dirty="0" err="1" smtClean="0"/>
              <a:t>Gump</a:t>
            </a:r>
            <a:r>
              <a:rPr lang="cs-CZ" baseline="0" dirty="0" smtClean="0"/>
              <a:t> – </a:t>
            </a:r>
            <a:r>
              <a:rPr lang="cs-CZ" baseline="0" dirty="0" err="1" smtClean="0"/>
              <a:t>nike</a:t>
            </a:r>
            <a:endParaRPr lang="cs-CZ" baseline="0" dirty="0" smtClean="0"/>
          </a:p>
          <a:p>
            <a:r>
              <a:rPr lang="cs-CZ" baseline="0" dirty="0" smtClean="0"/>
              <a:t>Bobule – Jižní </a:t>
            </a:r>
            <a:r>
              <a:rPr lang="cs-CZ" baseline="0" dirty="0" err="1" smtClean="0"/>
              <a:t>morava</a:t>
            </a:r>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20</a:t>
            </a:fld>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22</a:t>
            </a:fld>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cs-CZ" dirty="0" smtClean="0"/>
              <a:t>1) </a:t>
            </a:r>
            <a:r>
              <a:rPr lang="cs-CZ" dirty="0" err="1" smtClean="0"/>
              <a:t>Guerrillový</a:t>
            </a:r>
            <a:r>
              <a:rPr lang="cs-CZ" dirty="0" smtClean="0"/>
              <a:t> marketing pro </a:t>
            </a:r>
            <a:r>
              <a:rPr lang="cs-CZ" dirty="0" err="1" smtClean="0"/>
              <a:t>McDonald</a:t>
            </a:r>
            <a:r>
              <a:rPr lang="cs-CZ" dirty="0" smtClean="0"/>
              <a:t>'s. Sprejování tančíků s logem po celém městě.</a:t>
            </a:r>
          </a:p>
          <a:p>
            <a:pPr marL="0" marR="0" indent="0" algn="l" defTabSz="914400" rtl="0" eaLnBrk="1" fontAlgn="base" latinLnBrk="0" hangingPunct="1">
              <a:lnSpc>
                <a:spcPct val="100000"/>
              </a:lnSpc>
              <a:spcBef>
                <a:spcPct val="30000"/>
              </a:spcBef>
              <a:spcAft>
                <a:spcPct val="0"/>
              </a:spcAft>
              <a:buClrTx/>
              <a:buSzTx/>
              <a:buFontTx/>
              <a:buNone/>
              <a:tabLst/>
              <a:defRPr/>
            </a:pPr>
            <a:r>
              <a:rPr lang="cs-CZ" dirty="0" smtClean="0"/>
              <a:t>2) Odstavená tramvaj T6A5 v ochranném pásmu dálnice D1 u Průhonic. Tramvaj byla údajně zakoupena společností Domo </a:t>
            </a:r>
            <a:r>
              <a:rPr lang="cs-CZ" dirty="0" err="1" smtClean="0"/>
              <a:t>Development</a:t>
            </a:r>
            <a:r>
              <a:rPr lang="cs-CZ" dirty="0" smtClean="0"/>
              <a:t>, která má v úmyslu v okolí dálnice vybudovat obchodní zónu. Příklad </a:t>
            </a:r>
            <a:r>
              <a:rPr lang="cs-CZ" dirty="0" err="1" smtClean="0"/>
              <a:t>guerrillového</a:t>
            </a:r>
            <a:r>
              <a:rPr lang="cs-CZ" dirty="0" smtClean="0"/>
              <a:t> marketingu.</a:t>
            </a:r>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24</a:t>
            </a:fld>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35</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xmlns=""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xmlns=""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xmlns=""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smtClean="0"/>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Klepnutím lze upravit styl předlohy podnadpisů.</a:t>
            </a:r>
            <a:endParaRPr lang="cs-CZ" dirty="0"/>
          </a:p>
        </p:txBody>
      </p:sp>
      <p:pic>
        <p:nvPicPr>
          <p:cNvPr id="10" name="Obrázek 9">
            <a:extLst>
              <a:ext uri="{FF2B5EF4-FFF2-40B4-BE49-F238E27FC236}">
                <a16:creationId xmlns:a16="http://schemas.microsoft.com/office/drawing/2014/main" xmlns="" id="{B86CC774-E8F2-443B-8104-C23B78C58899}"/>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4000" y="414000"/>
            <a:ext cx="1531624" cy="1056821"/>
          </a:xfrm>
          <a:prstGeom prst="rect">
            <a:avLst/>
          </a:prstGeom>
        </p:spPr>
      </p:pic>
    </p:spTree>
    <p:extLst>
      <p:ext uri="{BB962C8B-B14F-4D97-AF65-F5344CB8AC3E}">
        <p14:creationId xmlns:p14="http://schemas.microsoft.com/office/powerpoint/2010/main" xmlns="" val="935384140"/>
      </p:ext>
    </p:extLst>
  </p:cSld>
  <p:clrMapOvr>
    <a:masterClrMapping/>
  </p:clrMapOvr>
  <p:hf hdr="0" dt="0"/>
  <p:extLst mod="1">
    <p:ext uri="{DCECCB84-F9BA-43D5-87BE-67443E8EF086}">
      <p15:sldGuideLst xmlns:p15="http://schemas.microsoft.com/office/powerpoint/2012/main" xmlns="">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xmlns="" id="{9622FDD6-5C71-4DE9-BFBE-6443A2855E5C}"/>
              </a:ext>
            </a:extLst>
          </p:cNvPr>
          <p:cNvSpPr>
            <a:spLocks noGrp="1"/>
          </p:cNvSpPr>
          <p:nvPr>
            <p:ph sz="quarter" idx="24"/>
          </p:nvPr>
        </p:nvSpPr>
        <p:spPr>
          <a:xfrm>
            <a:off x="719997" y="718712"/>
            <a:ext cx="5220001" cy="3204001"/>
          </a:xfrm>
        </p:spPr>
        <p:txBody>
          <a:bodyPr/>
          <a:lstStyle/>
          <a:p>
            <a:pPr lvl="0"/>
            <a:r>
              <a:rPr lang="cs-CZ" smtClean="0"/>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xmlns=""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11" name="Zástupný symbol pro text 13">
            <a:extLst>
              <a:ext uri="{FF2B5EF4-FFF2-40B4-BE49-F238E27FC236}">
                <a16:creationId xmlns:a16="http://schemas.microsoft.com/office/drawing/2014/main" xmlns=""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smtClean="0"/>
              <a:t>Klepnutím lze upravit styly předlohy textu.</a:t>
            </a:r>
          </a:p>
        </p:txBody>
      </p:sp>
      <p:sp>
        <p:nvSpPr>
          <p:cNvPr id="13" name="Zástupný symbol pro text 5">
            <a:extLst>
              <a:ext uri="{FF2B5EF4-FFF2-40B4-BE49-F238E27FC236}">
                <a16:creationId xmlns:a16="http://schemas.microsoft.com/office/drawing/2014/main" xmlns=""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15" name="Zástupný symbol pro text 13">
            <a:extLst>
              <a:ext uri="{FF2B5EF4-FFF2-40B4-BE49-F238E27FC236}">
                <a16:creationId xmlns:a16="http://schemas.microsoft.com/office/drawing/2014/main" xmlns=""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smtClean="0"/>
              <a:t>Klepnutím lze upravit styly předlohy textu.</a:t>
            </a:r>
          </a:p>
        </p:txBody>
      </p:sp>
      <p:sp>
        <p:nvSpPr>
          <p:cNvPr id="17" name="Zástupný symbol pro obsah 12">
            <a:extLst>
              <a:ext uri="{FF2B5EF4-FFF2-40B4-BE49-F238E27FC236}">
                <a16:creationId xmlns:a16="http://schemas.microsoft.com/office/drawing/2014/main" xmlns="" id="{263AA377-982D-4CA3-B9BD-C61AF6524812}"/>
              </a:ext>
            </a:extLst>
          </p:cNvPr>
          <p:cNvSpPr>
            <a:spLocks noGrp="1"/>
          </p:cNvSpPr>
          <p:nvPr>
            <p:ph sz="quarter" idx="25"/>
          </p:nvPr>
        </p:nvSpPr>
        <p:spPr>
          <a:xfrm>
            <a:off x="6251278" y="718712"/>
            <a:ext cx="5220001" cy="3204001"/>
          </a:xfrm>
        </p:spPr>
        <p:txBody>
          <a:bodyPr/>
          <a:lstStyle/>
          <a:p>
            <a:pPr lvl="0"/>
            <a:r>
              <a:rPr lang="cs-CZ" smtClean="0"/>
              <a:t>Klepnutím lze upravit styly předlohy textu.</a:t>
            </a:r>
          </a:p>
        </p:txBody>
      </p:sp>
      <p:pic>
        <p:nvPicPr>
          <p:cNvPr id="14" name="Obrázek 13">
            <a:extLst>
              <a:ext uri="{FF2B5EF4-FFF2-40B4-BE49-F238E27FC236}">
                <a16:creationId xmlns:a16="http://schemas.microsoft.com/office/drawing/2014/main" xmlns="" id="{9A9B9871-9EBA-4393-84B7-3D9DDE1A65A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xmlns="" id="{AD3B27E1-04C4-44E6-8DD2-879D33954A3B}"/>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F7300"/>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smtClean="0"/>
              <a:t>Klepnutím na ikonu přidáte obrázek.</a:t>
            </a:r>
            <a:endParaRPr lang="cs-CZ" dirty="0"/>
          </a:p>
        </p:txBody>
      </p:sp>
      <p:pic>
        <p:nvPicPr>
          <p:cNvPr id="7" name="Obrázek 6">
            <a:extLst>
              <a:ext uri="{FF2B5EF4-FFF2-40B4-BE49-F238E27FC236}">
                <a16:creationId xmlns:a16="http://schemas.microsoft.com/office/drawing/2014/main" xmlns="" id="{4B067BC3-E77A-4F93-8E39-6559029C6D8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79872" y="6053204"/>
            <a:ext cx="855744" cy="590464"/>
          </a:xfrm>
          <a:prstGeom prst="rect">
            <a:avLst/>
          </a:prstGeom>
        </p:spPr>
      </p:pic>
    </p:spTree>
    <p:extLst>
      <p:ext uri="{BB962C8B-B14F-4D97-AF65-F5344CB8AC3E}">
        <p14:creationId xmlns:p14="http://schemas.microsoft.com/office/powerpoint/2010/main" xmlns=""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PED">
    <p:bg>
      <p:bgPr>
        <a:solidFill>
          <a:srgbClr val="FF7300"/>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1A0BEB84-E013-4810-A1F4-DBB607A8B75D}"/>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029712" y="2019299"/>
            <a:ext cx="4114367" cy="2838914"/>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FF7300"/>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FF7300"/>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xmlns=""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xmlns="" id="{325E9DFA-90AD-4BAC-8ACE-80E1EDF9A6C1}"/>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xmlns="" id="{938657D1-8B54-4E06-BB80-F452B998A0C7}"/>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xmlns=""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xmlns="" id="{6B0440B8-6781-4DF7-853B-03D5855A8CB8}"/>
              </a:ext>
            </a:extLst>
          </p:cNvPr>
          <p:cNvSpPr>
            <a:spLocks noGrp="1"/>
          </p:cNvSpPr>
          <p:nvPr>
            <p:ph type="title"/>
          </p:nvPr>
        </p:nvSpPr>
        <p:spPr/>
        <p:txBody>
          <a:bodyPr/>
          <a:lstStyle/>
          <a:p>
            <a:r>
              <a:rPr lang="cs-CZ" smtClean="0"/>
              <a:t>Klepnutím lze upravit styl předlohy nadpisů.</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pic>
        <p:nvPicPr>
          <p:cNvPr id="10" name="Obrázek 9">
            <a:extLst>
              <a:ext uri="{FF2B5EF4-FFF2-40B4-BE49-F238E27FC236}">
                <a16:creationId xmlns:a16="http://schemas.microsoft.com/office/drawing/2014/main" xmlns="" id="{391DB9A3-3792-41D4-AB78-F1910E62BE53}"/>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1691229579"/>
      </p:ext>
    </p:extLst>
  </p:cSld>
  <p:clrMapOvr>
    <a:masterClrMapping/>
  </p:clrMapOvr>
  <p:hf hdr="0" dt="0"/>
  <p:extLst mod="1">
    <p:ext uri="{DCECCB84-F9BA-43D5-87BE-67443E8EF086}">
      <p15:sldGuideLst xmlns:p15="http://schemas.microsoft.com/office/powerpoint/2012/main" xmlns="">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F7300"/>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xmlns=""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xmlns=""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xmlns=""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smtClean="0"/>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Klepnutím lze upravit styl předlohy podnadpisů.</a:t>
            </a:r>
            <a:endParaRPr lang="cs-CZ" dirty="0"/>
          </a:p>
        </p:txBody>
      </p:sp>
      <p:pic>
        <p:nvPicPr>
          <p:cNvPr id="10" name="Obrázek 9">
            <a:extLst>
              <a:ext uri="{FF2B5EF4-FFF2-40B4-BE49-F238E27FC236}">
                <a16:creationId xmlns:a16="http://schemas.microsoft.com/office/drawing/2014/main" xmlns="" id="{A3E27AE8-8344-46DF-95A1-57C7ED3DEAD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4000" y="414000"/>
            <a:ext cx="1520782" cy="1049340"/>
          </a:xfrm>
          <a:prstGeom prst="rect">
            <a:avLst/>
          </a:prstGeom>
        </p:spPr>
      </p:pic>
    </p:spTree>
    <p:extLst>
      <p:ext uri="{BB962C8B-B14F-4D97-AF65-F5344CB8AC3E}">
        <p14:creationId xmlns:p14="http://schemas.microsoft.com/office/powerpoint/2010/main" xmlns="" val="39481167"/>
      </p:ext>
    </p:extLst>
  </p:cSld>
  <p:clrMapOvr>
    <a:masterClrMapping/>
  </p:clrMapOvr>
  <p:hf hdr="0" dt="0"/>
  <p:extLst mod="1">
    <p:ext uri="{DCECCB84-F9BA-43D5-87BE-67443E8EF086}">
      <p15:sldGuideLst xmlns:p15="http://schemas.microsoft.com/office/powerpoint/2012/main" xmlns="">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xmlns=""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Klepnutím lze upravit styly předlohy textu.</a:t>
            </a:r>
          </a:p>
        </p:txBody>
      </p:sp>
      <p:sp>
        <p:nvSpPr>
          <p:cNvPr id="13" name="Nadpis 12">
            <a:extLst>
              <a:ext uri="{FF2B5EF4-FFF2-40B4-BE49-F238E27FC236}">
                <a16:creationId xmlns:a16="http://schemas.microsoft.com/office/drawing/2014/main" xmlns="" id="{6B0440B8-6781-4DF7-853B-03D5855A8CB8}"/>
              </a:ext>
            </a:extLst>
          </p:cNvPr>
          <p:cNvSpPr>
            <a:spLocks noGrp="1"/>
          </p:cNvSpPr>
          <p:nvPr>
            <p:ph type="title"/>
          </p:nvPr>
        </p:nvSpPr>
        <p:spPr/>
        <p:txBody>
          <a:bodyPr/>
          <a:lstStyle/>
          <a:p>
            <a:r>
              <a:rPr lang="cs-CZ" smtClean="0"/>
              <a:t>Klepnutím lze upravit styl předlohy nadpisů.</a:t>
            </a:r>
            <a:endParaRPr lang="cs-CZ"/>
          </a:p>
        </p:txBody>
      </p:sp>
      <p:pic>
        <p:nvPicPr>
          <p:cNvPr id="9" name="Obrázek 8">
            <a:extLst>
              <a:ext uri="{FF2B5EF4-FFF2-40B4-BE49-F238E27FC236}">
                <a16:creationId xmlns:a16="http://schemas.microsoft.com/office/drawing/2014/main" xmlns="" id="{21103F4D-0D61-472A-BAFF-19EFE6D636E6}"/>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xmlns=""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smtClean="0"/>
              <a:t>Klepnutím lze upravit styly předlohy textu.</a:t>
            </a:r>
          </a:p>
        </p:txBody>
      </p:sp>
      <p:sp>
        <p:nvSpPr>
          <p:cNvPr id="18" name="Nadpis 12">
            <a:extLst>
              <a:ext uri="{FF2B5EF4-FFF2-40B4-BE49-F238E27FC236}">
                <a16:creationId xmlns:a16="http://schemas.microsoft.com/office/drawing/2014/main" xmlns="" id="{6B0440B8-6781-4DF7-853B-03D5855A8CB8}"/>
              </a:ext>
            </a:extLst>
          </p:cNvPr>
          <p:cNvSpPr>
            <a:spLocks noGrp="1"/>
          </p:cNvSpPr>
          <p:nvPr>
            <p:ph type="title"/>
          </p:nvPr>
        </p:nvSpPr>
        <p:spPr>
          <a:xfrm>
            <a:off x="720000" y="720000"/>
            <a:ext cx="10753200" cy="451576"/>
          </a:xfrm>
        </p:spPr>
        <p:txBody>
          <a:bodyPr/>
          <a:lstStyle/>
          <a:p>
            <a:r>
              <a:rPr lang="cs-CZ" smtClean="0"/>
              <a:t>Klepnutím lze upravit styl předlohy nadpisů.</a:t>
            </a:r>
            <a:endParaRPr lang="cs-CZ"/>
          </a:p>
        </p:txBody>
      </p:sp>
      <p:sp>
        <p:nvSpPr>
          <p:cNvPr id="21" name="Zástupný symbol pro text 7">
            <a:extLst>
              <a:ext uri="{FF2B5EF4-FFF2-40B4-BE49-F238E27FC236}">
                <a16:creationId xmlns:a16="http://schemas.microsoft.com/office/drawing/2014/main" xmlns=""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smtClean="0"/>
              <a:t>Klepnutím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pic>
        <p:nvPicPr>
          <p:cNvPr id="11" name="Obrázek 10">
            <a:extLst>
              <a:ext uri="{FF2B5EF4-FFF2-40B4-BE49-F238E27FC236}">
                <a16:creationId xmlns:a16="http://schemas.microsoft.com/office/drawing/2014/main" xmlns="" id="{3AB41CB1-F6A4-458D-85DF-FC3E8229711D}"/>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3317168426"/>
      </p:ext>
    </p:extLst>
  </p:cSld>
  <p:clrMapOvr>
    <a:masterClrMapping/>
  </p:clrMapOvr>
  <p:hf hdr="0" dt="0"/>
  <p:extLst mod="1">
    <p:ext uri="{DCECCB84-F9BA-43D5-87BE-67443E8EF086}">
      <p15:sldGuideLst xmlns:p15="http://schemas.microsoft.com/office/powerpoint/2012/main" xmlns="">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xmlns="" id="{83517C49-9C06-4658-8660-E0D21D83CE29}"/>
              </a:ext>
            </a:extLst>
          </p:cNvPr>
          <p:cNvSpPr>
            <a:spLocks noGrp="1"/>
          </p:cNvSpPr>
          <p:nvPr>
            <p:ph sz="quarter" idx="24"/>
          </p:nvPr>
        </p:nvSpPr>
        <p:spPr>
          <a:xfrm>
            <a:off x="719137" y="1695074"/>
            <a:ext cx="5218413" cy="3896711"/>
          </a:xfrm>
        </p:spPr>
        <p:txBody>
          <a:bodyPr/>
          <a:lstStyle/>
          <a:p>
            <a:pPr lvl="0"/>
            <a:r>
              <a:rPr lang="cs-CZ" smtClean="0"/>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xmlns="" id="{ABDE9BC5-EE25-44B2-8081-F2B94BAA680C}"/>
              </a:ext>
            </a:extLst>
          </p:cNvPr>
          <p:cNvSpPr>
            <a:spLocks noGrp="1"/>
          </p:cNvSpPr>
          <p:nvPr>
            <p:ph type="title"/>
          </p:nvPr>
        </p:nvSpPr>
        <p:spPr/>
        <p:txBody>
          <a:bodyPr/>
          <a:lstStyle/>
          <a:p>
            <a:r>
              <a:rPr lang="cs-CZ" smtClean="0"/>
              <a:t>Klepnutím lze upravit styl předlohy nadpisů.</a:t>
            </a:r>
            <a:endParaRPr lang="cs-CZ" dirty="0"/>
          </a:p>
        </p:txBody>
      </p:sp>
      <p:sp>
        <p:nvSpPr>
          <p:cNvPr id="9" name="Zástupný symbol pro text 13">
            <a:extLst>
              <a:ext uri="{FF2B5EF4-FFF2-40B4-BE49-F238E27FC236}">
                <a16:creationId xmlns:a16="http://schemas.microsoft.com/office/drawing/2014/main" xmlns=""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Klepnutím lze upravit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pic>
        <p:nvPicPr>
          <p:cNvPr id="10" name="Obrázek 9">
            <a:extLst>
              <a:ext uri="{FF2B5EF4-FFF2-40B4-BE49-F238E27FC236}">
                <a16:creationId xmlns:a16="http://schemas.microsoft.com/office/drawing/2014/main" xmlns="" id="{53D9C202-1E0C-49A0-BD44-0FABFFADA12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2966739591"/>
      </p:ext>
    </p:extLst>
  </p:cSld>
  <p:clrMapOvr>
    <a:masterClrMapping/>
  </p:clrMapOvr>
  <p:hf hdr="0" dt="0"/>
  <p:extLst mod="1">
    <p:ext uri="{DCECCB84-F9BA-43D5-87BE-67443E8EF086}">
      <p15:sldGuideLst xmlns:p15="http://schemas.microsoft.com/office/powerpoint/2012/main" xmlns="">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xmlns="" id="{548D6DE9-EB16-4D0A-9F96-DD69C3E97213}"/>
              </a:ext>
            </a:extLst>
          </p:cNvPr>
          <p:cNvSpPr>
            <a:spLocks noGrp="1"/>
          </p:cNvSpPr>
          <p:nvPr>
            <p:ph sz="quarter" idx="22"/>
          </p:nvPr>
        </p:nvSpPr>
        <p:spPr>
          <a:xfrm>
            <a:off x="4440000" y="1692002"/>
            <a:ext cx="3311525" cy="2230711"/>
          </a:xfrm>
        </p:spPr>
        <p:txBody>
          <a:bodyPr/>
          <a:lstStyle/>
          <a:p>
            <a:pPr lvl="0"/>
            <a:r>
              <a:rPr lang="cs-CZ" smtClean="0"/>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xmlns=""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7" name="Zástupný symbol pro text 5">
            <a:extLst>
              <a:ext uri="{FF2B5EF4-FFF2-40B4-BE49-F238E27FC236}">
                <a16:creationId xmlns:a16="http://schemas.microsoft.com/office/drawing/2014/main" xmlns=""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9" name="Zástupný symbol pro text 5">
            <a:extLst>
              <a:ext uri="{FF2B5EF4-FFF2-40B4-BE49-F238E27FC236}">
                <a16:creationId xmlns:a16="http://schemas.microsoft.com/office/drawing/2014/main" xmlns=""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14" name="Zástupný symbol pro text 13">
            <a:extLst>
              <a:ext uri="{FF2B5EF4-FFF2-40B4-BE49-F238E27FC236}">
                <a16:creationId xmlns:a16="http://schemas.microsoft.com/office/drawing/2014/main" xmlns=""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smtClean="0"/>
              <a:t>Klepnutím lze upravit styly předlohy textu.</a:t>
            </a:r>
          </a:p>
        </p:txBody>
      </p:sp>
      <p:sp>
        <p:nvSpPr>
          <p:cNvPr id="15" name="Zástupný symbol pro text 13">
            <a:extLst>
              <a:ext uri="{FF2B5EF4-FFF2-40B4-BE49-F238E27FC236}">
                <a16:creationId xmlns:a16="http://schemas.microsoft.com/office/drawing/2014/main" xmlns=""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smtClean="0"/>
              <a:t>Klepnutím lze upravit styly předlohy textu.</a:t>
            </a:r>
          </a:p>
        </p:txBody>
      </p:sp>
      <p:sp>
        <p:nvSpPr>
          <p:cNvPr id="16" name="Zástupný symbol pro text 13">
            <a:extLst>
              <a:ext uri="{FF2B5EF4-FFF2-40B4-BE49-F238E27FC236}">
                <a16:creationId xmlns:a16="http://schemas.microsoft.com/office/drawing/2014/main" xmlns=""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smtClean="0"/>
              <a:t>Klepnutím lze upravit styly předlohy textu.</a:t>
            </a:r>
          </a:p>
        </p:txBody>
      </p:sp>
      <p:sp>
        <p:nvSpPr>
          <p:cNvPr id="18" name="Zástupný symbol pro obsah 12">
            <a:extLst>
              <a:ext uri="{FF2B5EF4-FFF2-40B4-BE49-F238E27FC236}">
                <a16:creationId xmlns:a16="http://schemas.microsoft.com/office/drawing/2014/main" xmlns="" id="{DE897ACA-C285-471C-BF3F-2886D04C7F9F}"/>
              </a:ext>
            </a:extLst>
          </p:cNvPr>
          <p:cNvSpPr>
            <a:spLocks noGrp="1"/>
          </p:cNvSpPr>
          <p:nvPr>
            <p:ph sz="quarter" idx="23"/>
          </p:nvPr>
        </p:nvSpPr>
        <p:spPr>
          <a:xfrm>
            <a:off x="719999" y="1692002"/>
            <a:ext cx="3311525" cy="2230711"/>
          </a:xfrm>
        </p:spPr>
        <p:txBody>
          <a:bodyPr/>
          <a:lstStyle/>
          <a:p>
            <a:pPr lvl="0"/>
            <a:r>
              <a:rPr lang="cs-CZ" smtClean="0"/>
              <a:t>Klepnutím lze upravit styly předlohy textu.</a:t>
            </a:r>
          </a:p>
        </p:txBody>
      </p:sp>
      <p:sp>
        <p:nvSpPr>
          <p:cNvPr id="20" name="Zástupný symbol pro obsah 12">
            <a:extLst>
              <a:ext uri="{FF2B5EF4-FFF2-40B4-BE49-F238E27FC236}">
                <a16:creationId xmlns:a16="http://schemas.microsoft.com/office/drawing/2014/main" xmlns="" id="{9AF93628-9CF3-4CB5-A8C7-735B527D49B2}"/>
              </a:ext>
            </a:extLst>
          </p:cNvPr>
          <p:cNvSpPr>
            <a:spLocks noGrp="1"/>
          </p:cNvSpPr>
          <p:nvPr>
            <p:ph sz="quarter" idx="24"/>
          </p:nvPr>
        </p:nvSpPr>
        <p:spPr>
          <a:xfrm>
            <a:off x="8160001" y="1692002"/>
            <a:ext cx="3311525" cy="2230711"/>
          </a:xfrm>
        </p:spPr>
        <p:txBody>
          <a:bodyPr/>
          <a:lstStyle/>
          <a:p>
            <a:pPr lvl="0"/>
            <a:r>
              <a:rPr lang="cs-CZ" smtClean="0"/>
              <a:t>Klepnutím lze upravit styly předlohy textu.</a:t>
            </a:r>
          </a:p>
        </p:txBody>
      </p:sp>
      <p:sp>
        <p:nvSpPr>
          <p:cNvPr id="19" name="Zástupný symbol pro text 7">
            <a:extLst>
              <a:ext uri="{FF2B5EF4-FFF2-40B4-BE49-F238E27FC236}">
                <a16:creationId xmlns:a16="http://schemas.microsoft.com/office/drawing/2014/main" xmlns=""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Klepnutím lze upravit styly předlohy textu.</a:t>
            </a:r>
          </a:p>
        </p:txBody>
      </p:sp>
      <p:sp>
        <p:nvSpPr>
          <p:cNvPr id="21" name="Nadpis 12">
            <a:extLst>
              <a:ext uri="{FF2B5EF4-FFF2-40B4-BE49-F238E27FC236}">
                <a16:creationId xmlns:a16="http://schemas.microsoft.com/office/drawing/2014/main" xmlns="" id="{6B0440B8-6781-4DF7-853B-03D5855A8CB8}"/>
              </a:ext>
            </a:extLst>
          </p:cNvPr>
          <p:cNvSpPr>
            <a:spLocks noGrp="1"/>
          </p:cNvSpPr>
          <p:nvPr>
            <p:ph type="title"/>
          </p:nvPr>
        </p:nvSpPr>
        <p:spPr>
          <a:xfrm>
            <a:off x="720000" y="720000"/>
            <a:ext cx="10753200" cy="451576"/>
          </a:xfrm>
        </p:spPr>
        <p:txBody>
          <a:bodyPr/>
          <a:lstStyle/>
          <a:p>
            <a:r>
              <a:rPr lang="cs-CZ" smtClean="0"/>
              <a:t>Klepnutím lze upravit styl předlohy nadpisů.</a:t>
            </a:r>
            <a:endParaRPr lang="cs-CZ"/>
          </a:p>
        </p:txBody>
      </p:sp>
      <p:pic>
        <p:nvPicPr>
          <p:cNvPr id="17" name="Obrázek 16">
            <a:extLst>
              <a:ext uri="{FF2B5EF4-FFF2-40B4-BE49-F238E27FC236}">
                <a16:creationId xmlns:a16="http://schemas.microsoft.com/office/drawing/2014/main" xmlns="" id="{C8521D5E-C1D4-49AD-9477-8C693D75907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2713741071"/>
      </p:ext>
    </p:extLst>
  </p:cSld>
  <p:clrMapOvr>
    <a:masterClrMapping/>
  </p:clrMapOvr>
  <p:hf hdr="0" dt="0"/>
  <p:extLst mod="1">
    <p:ext uri="{DCECCB84-F9BA-43D5-87BE-67443E8EF086}">
      <p15:sldGuideLst xmlns:p15="http://schemas.microsoft.com/office/powerpoint/2012/main" xmlns="">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sp>
        <p:nvSpPr>
          <p:cNvPr id="9" name="Zástupný symbol pro obsah 12">
            <a:extLst>
              <a:ext uri="{FF2B5EF4-FFF2-40B4-BE49-F238E27FC236}">
                <a16:creationId xmlns:a16="http://schemas.microsoft.com/office/drawing/2014/main" xmlns="" id="{83517C49-9C06-4658-8660-E0D21D83CE29}"/>
              </a:ext>
            </a:extLst>
          </p:cNvPr>
          <p:cNvSpPr>
            <a:spLocks noGrp="1"/>
          </p:cNvSpPr>
          <p:nvPr>
            <p:ph sz="quarter" idx="24"/>
          </p:nvPr>
        </p:nvSpPr>
        <p:spPr>
          <a:xfrm>
            <a:off x="719137" y="692150"/>
            <a:ext cx="5218413" cy="4899635"/>
          </a:xfrm>
        </p:spPr>
        <p:txBody>
          <a:bodyPr/>
          <a:lstStyle/>
          <a:p>
            <a:pPr lvl="0"/>
            <a:r>
              <a:rPr lang="cs-CZ" smtClean="0"/>
              <a:t>Klepnutím lze upravit styly předlohy textu.</a:t>
            </a:r>
          </a:p>
        </p:txBody>
      </p:sp>
      <p:sp>
        <p:nvSpPr>
          <p:cNvPr id="10" name="Zástupný symbol pro text 13">
            <a:extLst>
              <a:ext uri="{FF2B5EF4-FFF2-40B4-BE49-F238E27FC236}">
                <a16:creationId xmlns:a16="http://schemas.microsoft.com/office/drawing/2014/main" xmlns=""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Klepnutím lze upravit styly předlohy textu.</a:t>
            </a:r>
          </a:p>
        </p:txBody>
      </p:sp>
      <p:pic>
        <p:nvPicPr>
          <p:cNvPr id="11" name="Obrázek 10">
            <a:extLst>
              <a:ext uri="{FF2B5EF4-FFF2-40B4-BE49-F238E27FC236}">
                <a16:creationId xmlns:a16="http://schemas.microsoft.com/office/drawing/2014/main" xmlns="" id="{5C946900-B034-4346-94F7-4849AECA0E4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2117383761"/>
      </p:ext>
    </p:extLst>
  </p:cSld>
  <p:clrMapOvr>
    <a:masterClrMapping/>
  </p:clrMapOvr>
  <p:hf hdr="0" dt="0"/>
  <p:extLst mod="1">
    <p:ext uri="{DCECCB84-F9BA-43D5-87BE-67443E8EF086}">
      <p15:sldGuideLst xmlns:p15="http://schemas.microsoft.com/office/powerpoint/2012/main" xmlns="">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pic>
        <p:nvPicPr>
          <p:cNvPr id="7" name="Obrázek 6">
            <a:extLst>
              <a:ext uri="{FF2B5EF4-FFF2-40B4-BE49-F238E27FC236}">
                <a16:creationId xmlns:a16="http://schemas.microsoft.com/office/drawing/2014/main" xmlns="" id="{01ECF861-1DA0-4682-8B9C-824D2123644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97797" y="6060455"/>
            <a:ext cx="840542" cy="579974"/>
          </a:xfrm>
          <a:prstGeom prst="rect">
            <a:avLst/>
          </a:prstGeom>
        </p:spPr>
      </p:pic>
    </p:spTree>
    <p:extLst>
      <p:ext uri="{BB962C8B-B14F-4D97-AF65-F5344CB8AC3E}">
        <p14:creationId xmlns:p14="http://schemas.microsoft.com/office/powerpoint/2010/main" xmlns="" val="234975528"/>
      </p:ext>
    </p:extLst>
  </p:cSld>
  <p:clrMapOvr>
    <a:masterClrMapping/>
  </p:clrMapOvr>
  <p:hf hdr="0" dt="0"/>
  <p:extLst mod="1">
    <p:ext uri="{DCECCB84-F9BA-43D5-87BE-67443E8EF086}">
      <p15:sldGuideLst xmlns:p15="http://schemas.microsoft.com/office/powerpoint/2012/main" xmlns="">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xmlns=""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xmlns=""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FHtvDA0W34I" TargetMode="External"/><Relationship Id="rId2" Type="http://schemas.openxmlformats.org/officeDocument/2006/relationships/hyperlink" Target="https://www.youtube.com/watch?v=XS6ysDFTbLU" TargetMode="External"/><Relationship Id="rId1" Type="http://schemas.openxmlformats.org/officeDocument/2006/relationships/slideLayout" Target="../slideLayouts/slideLayout2.xml"/><Relationship Id="rId6" Type="http://schemas.openxmlformats.org/officeDocument/2006/relationships/hyperlink" Target="https://www.youtube.com/watch?v=BnBvlz8EaZ0" TargetMode="External"/><Relationship Id="rId5" Type="http://schemas.openxmlformats.org/officeDocument/2006/relationships/hyperlink" Target="https://www.youtube.com/watch?v=IJNR2EpS0jw" TargetMode="External"/><Relationship Id="rId4" Type="http://schemas.openxmlformats.org/officeDocument/2006/relationships/hyperlink" Target="https://www.youtube.com/watch?v=iWpJ2Z1v1I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hyperlink" Target="https://www.youtube.com/watch?v=RYNydFG5Z0o"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ocus-age.cz/m-journal/aktuality/7-nejlepsich-reklam-roku-2023__s288x17332.html" TargetMode="External"/><Relationship Id="rId2" Type="http://schemas.openxmlformats.org/officeDocument/2006/relationships/hyperlink" Target="https://www.mediar.cz/top-10-ceskych-reklamnich-kampani-roku-2023/" TargetMode="External"/><Relationship Id="rId1" Type="http://schemas.openxmlformats.org/officeDocument/2006/relationships/slideLayout" Target="../slideLayouts/slideLayout2.xml"/><Relationship Id="rId5" Type="http://schemas.openxmlformats.org/officeDocument/2006/relationships/hyperlink" Target="https://www.novinky.cz/clanek/koktejl-super-bowl-reklamy-nejlepsi-40422603" TargetMode="External"/><Relationship Id="rId4" Type="http://schemas.openxmlformats.org/officeDocument/2006/relationships/hyperlink" Target="https://www.stream.cz/video/milionove-reklamy-z-americkeho-super-bow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hyperlink" Target="https://www.zakonyprolidi.cz/cs/1995-40/zneni-2024010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eOB4npgijYI"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BiAn9E3fFy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smtClean="0"/>
              <a:t>Propagace</a:t>
            </a:r>
            <a:endParaRPr lang="cs-CZ" dirty="0"/>
          </a:p>
        </p:txBody>
      </p:sp>
      <p:sp>
        <p:nvSpPr>
          <p:cNvPr id="5" name="Podnadpis 4"/>
          <p:cNvSpPr>
            <a:spLocks noGrp="1"/>
          </p:cNvSpPr>
          <p:nvPr>
            <p:ph type="subTitle" idx="1"/>
          </p:nvPr>
        </p:nvSpPr>
        <p:spPr/>
        <p:txBody>
          <a:bodyPr/>
          <a:lstStyle/>
          <a:p>
            <a:r>
              <a:rPr lang="cs-CZ" dirty="0" smtClean="0"/>
              <a:t>Ing. Nikola Straková</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6" name="Zástupný symbol pro obsah 5"/>
          <p:cNvSpPr>
            <a:spLocks noGrp="1"/>
          </p:cNvSpPr>
          <p:nvPr>
            <p:ph idx="1"/>
          </p:nvPr>
        </p:nvSpPr>
        <p:spPr>
          <a:xfrm>
            <a:off x="659842" y="656055"/>
            <a:ext cx="10753200" cy="5139850"/>
          </a:xfrm>
        </p:spPr>
        <p:txBody>
          <a:bodyPr/>
          <a:lstStyle/>
          <a:p>
            <a:pPr>
              <a:buNone/>
            </a:pPr>
            <a:r>
              <a:rPr lang="cs-CZ" sz="1800" dirty="0" smtClean="0"/>
              <a:t>Vážená slečno </a:t>
            </a:r>
            <a:r>
              <a:rPr lang="cs-CZ" sz="1800" dirty="0" err="1" smtClean="0"/>
              <a:t>Kudrfalcová</a:t>
            </a:r>
            <a:r>
              <a:rPr lang="cs-CZ" sz="1800" dirty="0" smtClean="0"/>
              <a:t>,</a:t>
            </a:r>
            <a:br>
              <a:rPr lang="cs-CZ" sz="1800" dirty="0" smtClean="0"/>
            </a:br>
            <a:r>
              <a:rPr lang="cs-CZ" sz="1800" dirty="0" smtClean="0"/>
              <a:t>chtěli bychom Vám popřát hodně štěstí a zdraví k Vašemu svátku.</a:t>
            </a:r>
            <a:br>
              <a:rPr lang="cs-CZ" sz="1800" dirty="0" smtClean="0"/>
            </a:br>
            <a:r>
              <a:rPr lang="cs-CZ" sz="1800" dirty="0" smtClean="0"/>
              <a:t/>
            </a:r>
            <a:br>
              <a:rPr lang="cs-CZ" sz="1800" dirty="0" smtClean="0"/>
            </a:br>
            <a:r>
              <a:rPr lang="cs-CZ" sz="1800" dirty="0" smtClean="0"/>
              <a:t>Jako dárek od nás obdržíte slevu 10 % na celý nákup (platí na zlevněné i nezlevněné zboží), který uskutečníte buď  v den Vašeho svátku nebo do sedmi dnů po něm. Slevu nelze kombinovat s jinými probíhajícími akcemi. Sleva neplatí při nákupu online.</a:t>
            </a:r>
            <a:br>
              <a:rPr lang="cs-CZ" sz="1800" dirty="0" smtClean="0"/>
            </a:br>
            <a:r>
              <a:rPr lang="cs-CZ" sz="1800" dirty="0" smtClean="0"/>
              <a:t/>
            </a:r>
            <a:br>
              <a:rPr lang="cs-CZ" sz="1800" dirty="0" smtClean="0"/>
            </a:br>
            <a:r>
              <a:rPr lang="cs-CZ" sz="1800" dirty="0" smtClean="0"/>
              <a:t>Pro získání Vašeho dárku stačí při nákupu v kterékoli prodejně </a:t>
            </a:r>
            <a:r>
              <a:rPr lang="cs-CZ" sz="1800" dirty="0" err="1" smtClean="0"/>
              <a:t>Reserved</a:t>
            </a:r>
            <a:r>
              <a:rPr lang="cs-CZ" sz="1800" dirty="0" smtClean="0"/>
              <a:t> předložit tento e-mail a Vaši věrnostní kartu.</a:t>
            </a:r>
            <a:br>
              <a:rPr lang="cs-CZ" sz="1800" dirty="0" smtClean="0"/>
            </a:br>
            <a:r>
              <a:rPr lang="cs-CZ" sz="1800" dirty="0" smtClean="0"/>
              <a:t/>
            </a:r>
            <a:br>
              <a:rPr lang="cs-CZ" sz="1800" dirty="0" smtClean="0"/>
            </a:br>
            <a:r>
              <a:rPr lang="cs-CZ" sz="1800" dirty="0" smtClean="0"/>
              <a:t>Příjemné prožití Vašeho svátečního dne přeje</a:t>
            </a:r>
            <a:br>
              <a:rPr lang="cs-CZ" sz="1800" dirty="0" smtClean="0"/>
            </a:br>
            <a:r>
              <a:rPr lang="cs-CZ" sz="1800" dirty="0" smtClean="0"/>
              <a:t/>
            </a:r>
            <a:br>
              <a:rPr lang="cs-CZ" sz="1800" dirty="0" smtClean="0"/>
            </a:br>
            <a:r>
              <a:rPr lang="cs-CZ" sz="1800" b="1" dirty="0" smtClean="0"/>
              <a:t>Váš </a:t>
            </a:r>
            <a:r>
              <a:rPr lang="cs-CZ" sz="1800" b="1" dirty="0" err="1" smtClean="0"/>
              <a:t>xxxx</a:t>
            </a:r>
            <a:r>
              <a:rPr lang="cs-CZ" sz="1800" b="1" dirty="0" smtClean="0"/>
              <a:t> klub</a:t>
            </a:r>
            <a:endParaRPr lang="cs-CZ" sz="1800" dirty="0" smtClean="0"/>
          </a:p>
          <a:p>
            <a:endParaRPr lang="cs-CZ"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a:xfrm>
            <a:off x="636873" y="221237"/>
            <a:ext cx="10753200" cy="451576"/>
          </a:xfrm>
        </p:spPr>
        <p:txBody>
          <a:bodyPr/>
          <a:lstStyle/>
          <a:p>
            <a:r>
              <a:rPr lang="cs-CZ" dirty="0" smtClean="0"/>
              <a:t>Telemarketing, teleshopping</a:t>
            </a:r>
            <a:br>
              <a:rPr lang="cs-CZ" dirty="0" smtClean="0"/>
            </a:br>
            <a:endParaRPr lang="cs-CZ" dirty="0"/>
          </a:p>
        </p:txBody>
      </p:sp>
      <p:sp>
        <p:nvSpPr>
          <p:cNvPr id="5" name="Zástupný symbol pro obsah 4"/>
          <p:cNvSpPr>
            <a:spLocks noGrp="1"/>
          </p:cNvSpPr>
          <p:nvPr>
            <p:ph idx="1"/>
          </p:nvPr>
        </p:nvSpPr>
        <p:spPr>
          <a:xfrm>
            <a:off x="720000" y="928255"/>
            <a:ext cx="10753200" cy="4903745"/>
          </a:xfrm>
        </p:spPr>
        <p:txBody>
          <a:bodyPr/>
          <a:lstStyle/>
          <a:p>
            <a:r>
              <a:rPr lang="cs-CZ" dirty="0" smtClean="0"/>
              <a:t>získávání, budování a udržování vztahů se zákazníky prostřednictvím telefonních hovorů</a:t>
            </a:r>
            <a:endParaRPr lang="cs-CZ" dirty="0" smtClean="0"/>
          </a:p>
          <a:p>
            <a:r>
              <a:rPr lang="cs-CZ" dirty="0" smtClean="0"/>
              <a:t>v</a:t>
            </a:r>
            <a:r>
              <a:rPr lang="cs-CZ" dirty="0" smtClean="0"/>
              <a:t> </a:t>
            </a:r>
            <a:r>
              <a:rPr lang="cs-CZ" dirty="0" smtClean="0"/>
              <a:t>reklamních přestávkách televizního vysíláních</a:t>
            </a:r>
          </a:p>
          <a:p>
            <a:pPr lvl="1"/>
            <a:r>
              <a:rPr lang="cs-CZ" dirty="0" smtClean="0"/>
              <a:t>Eva a Vašek, sady nožů, mopy, </a:t>
            </a:r>
            <a:r>
              <a:rPr lang="cs-CZ" dirty="0" smtClean="0"/>
              <a:t>..</a:t>
            </a:r>
          </a:p>
          <a:p>
            <a:r>
              <a:rPr lang="cs-CZ" dirty="0" smtClean="0"/>
              <a:t>k prodeji čehokoli od zboží pro domácnost přes </a:t>
            </a:r>
            <a:r>
              <a:rPr lang="cs-CZ" dirty="0" smtClean="0"/>
              <a:t>oblečení až </a:t>
            </a:r>
            <a:r>
              <a:rPr lang="cs-CZ" dirty="0" smtClean="0"/>
              <a:t>po finanční služby a pojistné smlouvy</a:t>
            </a:r>
            <a:endParaRPr lang="cs-CZ" dirty="0" smtClean="0"/>
          </a:p>
          <a:p>
            <a:endParaRPr lang="cs-CZ" dirty="0"/>
          </a:p>
        </p:txBody>
      </p:sp>
      <p:pic>
        <p:nvPicPr>
          <p:cNvPr id="6" name="Obrázek 5" descr="Horst zapaluje auto.png"/>
          <p:cNvPicPr>
            <a:picLocks noChangeAspect="1"/>
          </p:cNvPicPr>
          <p:nvPr/>
        </p:nvPicPr>
        <p:blipFill>
          <a:blip r:embed="rId2" cstate="print"/>
          <a:stretch>
            <a:fillRect/>
          </a:stretch>
        </p:blipFill>
        <p:spPr>
          <a:xfrm>
            <a:off x="5149902" y="4391890"/>
            <a:ext cx="4014053" cy="2256803"/>
          </a:xfrm>
          <a:prstGeom prst="rect">
            <a:avLst/>
          </a:prstGeom>
        </p:spPr>
      </p:pic>
      <p:pic>
        <p:nvPicPr>
          <p:cNvPr id="2050" name="Picture 2"/>
          <p:cNvPicPr>
            <a:picLocks noChangeAspect="1" noChangeArrowheads="1"/>
          </p:cNvPicPr>
          <p:nvPr/>
        </p:nvPicPr>
        <p:blipFill>
          <a:blip r:embed="rId3" cstate="print"/>
          <a:srcRect/>
          <a:stretch>
            <a:fillRect/>
          </a:stretch>
        </p:blipFill>
        <p:spPr bwMode="auto">
          <a:xfrm>
            <a:off x="355988" y="4502005"/>
            <a:ext cx="4022048" cy="2110244"/>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Promocion-viral-m3fvm7z9jh8hmswqtoze39bk17edouan83cl42c2b0-1024x325.jpg"/>
          <p:cNvPicPr>
            <a:picLocks noChangeAspect="1"/>
          </p:cNvPicPr>
          <p:nvPr/>
        </p:nvPicPr>
        <p:blipFill>
          <a:blip r:embed="rId3" cstate="print"/>
          <a:stretch>
            <a:fillRect/>
          </a:stretch>
        </p:blipFill>
        <p:spPr>
          <a:xfrm>
            <a:off x="6431280" y="283719"/>
            <a:ext cx="5760720" cy="1651761"/>
          </a:xfrm>
          <a:prstGeom prst="rect">
            <a:avLst/>
          </a:prstGeom>
        </p:spPr>
      </p:pic>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dirty="0" err="1" smtClean="0"/>
              <a:t>Virální</a:t>
            </a:r>
            <a:r>
              <a:rPr lang="cs-CZ" dirty="0" smtClean="0"/>
              <a:t> marketing	</a:t>
            </a:r>
            <a:endParaRPr lang="cs-CZ" dirty="0"/>
          </a:p>
        </p:txBody>
      </p:sp>
      <p:sp>
        <p:nvSpPr>
          <p:cNvPr id="5" name="Zástupný symbol pro obsah 4"/>
          <p:cNvSpPr>
            <a:spLocks noGrp="1"/>
          </p:cNvSpPr>
          <p:nvPr>
            <p:ph idx="1"/>
          </p:nvPr>
        </p:nvSpPr>
        <p:spPr>
          <a:xfrm>
            <a:off x="262800" y="1234802"/>
            <a:ext cx="10753200" cy="4139998"/>
          </a:xfrm>
        </p:spPr>
        <p:txBody>
          <a:bodyPr/>
          <a:lstStyle/>
          <a:p>
            <a:r>
              <a:rPr lang="cs-CZ" dirty="0" smtClean="0"/>
              <a:t>Komunikace využívající sociální sítě</a:t>
            </a:r>
          </a:p>
          <a:p>
            <a:r>
              <a:rPr lang="cs-CZ" dirty="0" smtClean="0"/>
              <a:t> situace, kdy se určitý obsah šíří internetem jako požár, obvykle prostřednictvím sdílení na platformách sociálních médií</a:t>
            </a:r>
          </a:p>
          <a:p>
            <a:pPr lvl="1"/>
            <a:r>
              <a:rPr lang="cs-CZ" dirty="0" smtClean="0"/>
              <a:t>videa, fotografie, </a:t>
            </a:r>
            <a:r>
              <a:rPr lang="cs-CZ" dirty="0" err="1" smtClean="0"/>
              <a:t>hashtagy</a:t>
            </a:r>
            <a:r>
              <a:rPr lang="cs-CZ" dirty="0" smtClean="0"/>
              <a:t>, písničky,  grafické </a:t>
            </a:r>
            <a:r>
              <a:rPr lang="cs-CZ" dirty="0" err="1" smtClean="0"/>
              <a:t>memes</a:t>
            </a:r>
            <a:r>
              <a:rPr lang="cs-CZ" dirty="0" smtClean="0"/>
              <a:t>…</a:t>
            </a:r>
          </a:p>
          <a:p>
            <a:r>
              <a:rPr lang="cs-CZ" dirty="0" err="1" smtClean="0"/>
              <a:t>virální</a:t>
            </a:r>
            <a:r>
              <a:rPr lang="cs-CZ" dirty="0" smtClean="0"/>
              <a:t> obsah má dvě klíčové vlastnosti – je vysoce sdílený a velmi zábavný</a:t>
            </a:r>
          </a:p>
          <a:p>
            <a:r>
              <a:rPr lang="cs-CZ" dirty="0" smtClean="0"/>
              <a:t>pouze 15 % </a:t>
            </a:r>
            <a:r>
              <a:rPr lang="cs-CZ" dirty="0" err="1" smtClean="0"/>
              <a:t>virálních</a:t>
            </a:r>
            <a:r>
              <a:rPr lang="cs-CZ" dirty="0" smtClean="0"/>
              <a:t> kampaní splnilo své cíle</a:t>
            </a:r>
          </a:p>
          <a:p>
            <a:pPr marL="781200" lvl="1" indent="-457200">
              <a:buFont typeface="+mj-lt"/>
              <a:buAutoNum type="arabicPeriod"/>
            </a:pPr>
            <a:r>
              <a:rPr lang="cs-CZ" dirty="0" smtClean="0"/>
              <a:t>Musíte vědět, na koho se zaměřit (koho oslovit)</a:t>
            </a:r>
          </a:p>
          <a:p>
            <a:pPr marL="781200" lvl="1" indent="-457200">
              <a:buFont typeface="+mj-lt"/>
              <a:buAutoNum type="arabicPeriod"/>
            </a:pPr>
            <a:r>
              <a:rPr lang="cs-CZ" dirty="0" smtClean="0"/>
              <a:t>Výborný obsah</a:t>
            </a:r>
          </a:p>
          <a:p>
            <a:pPr marL="781200" lvl="1" indent="-457200">
              <a:buFont typeface="+mj-lt"/>
              <a:buAutoNum type="arabicPeriod"/>
            </a:pPr>
            <a:r>
              <a:rPr lang="cs-CZ" dirty="0" smtClean="0"/>
              <a:t>Načasování</a:t>
            </a:r>
          </a:p>
          <a:p>
            <a:pPr lvl="1"/>
            <a:endParaRPr lang="cs-CZ"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a:xfrm>
            <a:off x="720000" y="430440"/>
            <a:ext cx="10753200" cy="451576"/>
          </a:xfrm>
        </p:spPr>
        <p:txBody>
          <a:bodyPr/>
          <a:lstStyle/>
          <a:p>
            <a:r>
              <a:rPr lang="cs-CZ" dirty="0" smtClean="0"/>
              <a:t>Příklady nejlepších </a:t>
            </a:r>
            <a:r>
              <a:rPr lang="cs-CZ" dirty="0" err="1" smtClean="0"/>
              <a:t>virálních</a:t>
            </a:r>
            <a:r>
              <a:rPr lang="cs-CZ" dirty="0" smtClean="0"/>
              <a:t> kampaní</a:t>
            </a:r>
            <a:endParaRPr lang="cs-CZ" dirty="0"/>
          </a:p>
        </p:txBody>
      </p:sp>
      <p:sp>
        <p:nvSpPr>
          <p:cNvPr id="5" name="Zástupný symbol pro obsah 4"/>
          <p:cNvSpPr>
            <a:spLocks noGrp="1"/>
          </p:cNvSpPr>
          <p:nvPr>
            <p:ph idx="1"/>
          </p:nvPr>
        </p:nvSpPr>
        <p:spPr>
          <a:xfrm>
            <a:off x="720000" y="960120"/>
            <a:ext cx="10753200" cy="4871880"/>
          </a:xfrm>
        </p:spPr>
        <p:txBody>
          <a:bodyPr/>
          <a:lstStyle/>
          <a:p>
            <a:r>
              <a:rPr lang="cs-CZ" sz="2400" dirty="0" smtClean="0">
                <a:hlinkClick r:id="rId2"/>
              </a:rPr>
              <a:t> </a:t>
            </a:r>
            <a:r>
              <a:rPr lang="cs-CZ" sz="2400" dirty="0" err="1" smtClean="0">
                <a:hlinkClick r:id="rId2"/>
              </a:rPr>
              <a:t>Ice</a:t>
            </a:r>
            <a:r>
              <a:rPr lang="cs-CZ" sz="2400" dirty="0" smtClean="0">
                <a:hlinkClick r:id="rId2"/>
              </a:rPr>
              <a:t> </a:t>
            </a:r>
            <a:r>
              <a:rPr lang="cs-CZ" sz="2400" dirty="0" err="1" smtClean="0">
                <a:hlinkClick r:id="rId2"/>
              </a:rPr>
              <a:t>Bucket</a:t>
            </a:r>
            <a:r>
              <a:rPr lang="cs-CZ" sz="2400" dirty="0" smtClean="0">
                <a:hlinkClick r:id="rId2"/>
              </a:rPr>
              <a:t> </a:t>
            </a:r>
            <a:r>
              <a:rPr lang="cs-CZ" sz="2400" dirty="0" err="1" smtClean="0">
                <a:hlinkClick r:id="rId2"/>
              </a:rPr>
              <a:t>Challenge</a:t>
            </a:r>
            <a:r>
              <a:rPr lang="cs-CZ" sz="2400" dirty="0" smtClean="0"/>
              <a:t> (Kbelíková výzva)</a:t>
            </a:r>
          </a:p>
          <a:p>
            <a:pPr lvl="1"/>
            <a:r>
              <a:rPr lang="cs-CZ" sz="1800" dirty="0" smtClean="0"/>
              <a:t>Rozšířila se po celém světě</a:t>
            </a:r>
          </a:p>
          <a:p>
            <a:pPr lvl="1"/>
            <a:r>
              <a:rPr lang="cs-CZ" sz="1800" dirty="0" smtClean="0"/>
              <a:t>aktivita, při které si dotyčný na hlavu vylévá kbelík ledové vody se záměrem zvýšit povědomí o amyotrofické laterální skleróze (ALS) a podpořit její výzkum. Tento </a:t>
            </a:r>
            <a:r>
              <a:rPr lang="cs-CZ" sz="1800" dirty="0" err="1" smtClean="0"/>
              <a:t>virál</a:t>
            </a:r>
            <a:r>
              <a:rPr lang="cs-CZ" sz="1800" dirty="0" smtClean="0"/>
              <a:t> se začal šířit sociálními sítěmi od poloviny roku 2014.</a:t>
            </a:r>
          </a:p>
          <a:p>
            <a:r>
              <a:rPr lang="cs-CZ" sz="2400" b="1" dirty="0" smtClean="0"/>
              <a:t> </a:t>
            </a:r>
            <a:r>
              <a:rPr lang="cs-CZ" sz="2400" dirty="0" err="1" smtClean="0">
                <a:hlinkClick r:id="rId3"/>
              </a:rPr>
              <a:t>Red</a:t>
            </a:r>
            <a:r>
              <a:rPr lang="cs-CZ" sz="2400" dirty="0" smtClean="0">
                <a:hlinkClick r:id="rId3"/>
              </a:rPr>
              <a:t> Bull </a:t>
            </a:r>
            <a:r>
              <a:rPr lang="cs-CZ" sz="2400" dirty="0" err="1" smtClean="0">
                <a:hlinkClick r:id="rId3"/>
              </a:rPr>
              <a:t>Stratos</a:t>
            </a:r>
            <a:endParaRPr lang="cs-CZ" sz="2400" dirty="0" smtClean="0"/>
          </a:p>
          <a:p>
            <a:pPr lvl="1"/>
            <a:r>
              <a:rPr lang="cs-CZ" sz="1800" dirty="0" err="1" smtClean="0"/>
              <a:t>Red</a:t>
            </a:r>
            <a:r>
              <a:rPr lang="cs-CZ" sz="1800" dirty="0" smtClean="0"/>
              <a:t> Bull pro získání pozornosti neváhal strčit člověka na okraj vesmíru</a:t>
            </a:r>
          </a:p>
          <a:p>
            <a:r>
              <a:rPr lang="en-US" sz="2400" dirty="0" smtClean="0">
                <a:hlinkClick r:id="rId4"/>
              </a:rPr>
              <a:t>Abercrombie &amp; Fitch - Call me maybe</a:t>
            </a:r>
            <a:endParaRPr lang="cs-CZ" sz="2400" dirty="0" smtClean="0"/>
          </a:p>
          <a:p>
            <a:pPr lvl="1"/>
            <a:r>
              <a:rPr lang="cs-CZ" sz="1800" dirty="0" smtClean="0"/>
              <a:t>Letní </a:t>
            </a:r>
            <a:r>
              <a:rPr lang="cs-CZ" sz="1800" dirty="0" err="1" smtClean="0"/>
              <a:t>virální</a:t>
            </a:r>
            <a:r>
              <a:rPr lang="cs-CZ" sz="1800" dirty="0" smtClean="0"/>
              <a:t> </a:t>
            </a:r>
            <a:r>
              <a:rPr lang="cs-CZ" sz="1800" dirty="0" err="1" smtClean="0"/>
              <a:t>hitovkou</a:t>
            </a:r>
            <a:r>
              <a:rPr lang="cs-CZ" sz="1800" dirty="0" smtClean="0"/>
              <a:t> se stalo video využívající popularity songu </a:t>
            </a:r>
            <a:r>
              <a:rPr lang="cs-CZ" sz="1800" dirty="0" err="1" smtClean="0"/>
              <a:t>Call</a:t>
            </a:r>
            <a:r>
              <a:rPr lang="cs-CZ" sz="1800" dirty="0" smtClean="0"/>
              <a:t> </a:t>
            </a:r>
            <a:r>
              <a:rPr lang="cs-CZ" sz="1800" dirty="0" err="1" smtClean="0"/>
              <a:t>me</a:t>
            </a:r>
            <a:r>
              <a:rPr lang="cs-CZ" sz="1800" dirty="0" smtClean="0"/>
              <a:t> </a:t>
            </a:r>
            <a:r>
              <a:rPr lang="cs-CZ" sz="1800" dirty="0" err="1" smtClean="0"/>
              <a:t>maybe</a:t>
            </a:r>
            <a:r>
              <a:rPr lang="cs-CZ" sz="1800" dirty="0" smtClean="0"/>
              <a:t> od </a:t>
            </a:r>
            <a:r>
              <a:rPr lang="cs-CZ" sz="1800" dirty="0" err="1" smtClean="0"/>
              <a:t>Carly</a:t>
            </a:r>
            <a:r>
              <a:rPr lang="cs-CZ" sz="1800" dirty="0" smtClean="0"/>
              <a:t> </a:t>
            </a:r>
            <a:r>
              <a:rPr lang="cs-CZ" sz="1800" dirty="0" err="1" smtClean="0"/>
              <a:t>Rae</a:t>
            </a:r>
            <a:r>
              <a:rPr lang="cs-CZ" sz="1800" dirty="0" smtClean="0"/>
              <a:t> </a:t>
            </a:r>
            <a:r>
              <a:rPr lang="cs-CZ" sz="1800" dirty="0" err="1" smtClean="0"/>
              <a:t>Jepsen</a:t>
            </a:r>
            <a:r>
              <a:rPr lang="cs-CZ" sz="1800" dirty="0" smtClean="0"/>
              <a:t>. Modelové společnosti </a:t>
            </a:r>
            <a:r>
              <a:rPr lang="cs-CZ" sz="1800" dirty="0" err="1" smtClean="0"/>
              <a:t>Abercrombie</a:t>
            </a:r>
            <a:r>
              <a:rPr lang="cs-CZ" sz="1800" dirty="0" smtClean="0"/>
              <a:t> &amp; </a:t>
            </a:r>
            <a:r>
              <a:rPr lang="cs-CZ" sz="1800" dirty="0" err="1" smtClean="0"/>
              <a:t>Fitch</a:t>
            </a:r>
            <a:r>
              <a:rPr lang="cs-CZ" sz="1800" dirty="0" smtClean="0"/>
              <a:t> na </a:t>
            </a:r>
            <a:r>
              <a:rPr lang="cs-CZ" sz="1800" dirty="0" err="1" smtClean="0"/>
              <a:t>YouTube</a:t>
            </a:r>
            <a:r>
              <a:rPr lang="cs-CZ" sz="1800" dirty="0" smtClean="0"/>
              <a:t> nasbírali přes 17 milionů zhlédnutí.</a:t>
            </a:r>
          </a:p>
          <a:p>
            <a:r>
              <a:rPr lang="cs-CZ" sz="2400" dirty="0" err="1" smtClean="0">
                <a:hlinkClick r:id="rId5"/>
              </a:rPr>
              <a:t>Dumb</a:t>
            </a:r>
            <a:r>
              <a:rPr lang="cs-CZ" sz="2400" dirty="0" smtClean="0">
                <a:hlinkClick r:id="rId5"/>
              </a:rPr>
              <a:t> </a:t>
            </a:r>
            <a:r>
              <a:rPr lang="cs-CZ" sz="2400" dirty="0" err="1" smtClean="0">
                <a:hlinkClick r:id="rId5"/>
              </a:rPr>
              <a:t>Ways</a:t>
            </a:r>
            <a:r>
              <a:rPr lang="cs-CZ" sz="2400" dirty="0" smtClean="0">
                <a:hlinkClick r:id="rId5"/>
              </a:rPr>
              <a:t> to </a:t>
            </a:r>
            <a:r>
              <a:rPr lang="cs-CZ" sz="2400" dirty="0" err="1" smtClean="0">
                <a:hlinkClick r:id="rId5"/>
              </a:rPr>
              <a:t>die</a:t>
            </a:r>
            <a:endParaRPr lang="cs-CZ" sz="2400" dirty="0" smtClean="0"/>
          </a:p>
          <a:p>
            <a:pPr lvl="1"/>
            <a:r>
              <a:rPr lang="cs-CZ" sz="1800" dirty="0" smtClean="0"/>
              <a:t>Jak zvýšit bezpečnost cestujících? I hloupá smrt může být podána s lehkostí a humorem.</a:t>
            </a:r>
          </a:p>
          <a:p>
            <a:r>
              <a:rPr lang="cs-CZ" sz="2600" dirty="0" err="1" smtClean="0">
                <a:hlinkClick r:id="rId6"/>
              </a:rPr>
              <a:t>Procter</a:t>
            </a:r>
            <a:r>
              <a:rPr lang="cs-CZ" sz="2600" dirty="0" smtClean="0">
                <a:hlinkClick r:id="rId6"/>
              </a:rPr>
              <a:t> &amp; </a:t>
            </a:r>
            <a:r>
              <a:rPr lang="cs-CZ" sz="2600" dirty="0" err="1" smtClean="0">
                <a:hlinkClick r:id="rId6"/>
              </a:rPr>
              <a:t>Gamble</a:t>
            </a:r>
            <a:endParaRPr lang="cs-CZ" sz="2600" dirty="0" smtClean="0"/>
          </a:p>
          <a:p>
            <a:pPr lvl="1"/>
            <a:r>
              <a:rPr lang="cs-CZ" sz="1800" dirty="0" smtClean="0"/>
              <a:t>Vesmír, vtípky a odhalená těla fungují. Další věc, která zabírá, jsou i emoce. Na ty vsadila společnost </a:t>
            </a:r>
            <a:r>
              <a:rPr lang="cs-CZ" sz="1800" dirty="0" err="1" smtClean="0"/>
              <a:t>Procter</a:t>
            </a:r>
            <a:r>
              <a:rPr lang="cs-CZ" sz="1800" dirty="0" smtClean="0"/>
              <a:t> </a:t>
            </a:r>
            <a:r>
              <a:rPr lang="cs-CZ" sz="1800" dirty="0" err="1" smtClean="0"/>
              <a:t>and</a:t>
            </a:r>
            <a:r>
              <a:rPr lang="cs-CZ" sz="1800" dirty="0" smtClean="0"/>
              <a:t> </a:t>
            </a:r>
            <a:r>
              <a:rPr lang="cs-CZ" sz="1800" dirty="0" err="1" smtClean="0"/>
              <a:t>Gamble</a:t>
            </a:r>
            <a:r>
              <a:rPr lang="cs-CZ" sz="1800" dirty="0" smtClean="0"/>
              <a:t> v sérii spotů vzdávající hold maminkám olympioniků. </a:t>
            </a:r>
            <a:endParaRPr lang="cs-CZ"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pic>
        <p:nvPicPr>
          <p:cNvPr id="6" name="Zástupný symbol pro obsah 5" descr="Nekrm koš.png"/>
          <p:cNvPicPr>
            <a:picLocks noGrp="1" noChangeAspect="1"/>
          </p:cNvPicPr>
          <p:nvPr>
            <p:ph idx="1"/>
          </p:nvPr>
        </p:nvPicPr>
        <p:blipFill>
          <a:blip r:embed="rId2" cstate="print"/>
          <a:stretch>
            <a:fillRect/>
          </a:stretch>
        </p:blipFill>
        <p:spPr>
          <a:xfrm>
            <a:off x="247401" y="372110"/>
            <a:ext cx="3164386" cy="5140325"/>
          </a:xfrm>
        </p:spPr>
      </p:pic>
      <p:pic>
        <p:nvPicPr>
          <p:cNvPr id="1026" name="Picture 2"/>
          <p:cNvPicPr>
            <a:picLocks noChangeAspect="1" noChangeArrowheads="1"/>
          </p:cNvPicPr>
          <p:nvPr/>
        </p:nvPicPr>
        <p:blipFill>
          <a:blip r:embed="rId3" cstate="print"/>
          <a:srcRect/>
          <a:stretch>
            <a:fillRect/>
          </a:stretch>
        </p:blipFill>
        <p:spPr bwMode="auto">
          <a:xfrm>
            <a:off x="3778372" y="198120"/>
            <a:ext cx="4589341" cy="334041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480560" y="3641632"/>
            <a:ext cx="3901440" cy="2890144"/>
          </a:xfrm>
          <a:prstGeom prst="rect">
            <a:avLst/>
          </a:prstGeom>
          <a:noFill/>
          <a:ln w="9525">
            <a:noFill/>
            <a:miter lim="800000"/>
            <a:headEnd/>
            <a:tailEnd/>
          </a:ln>
          <a:effectLst/>
        </p:spPr>
      </p:pic>
      <p:sp>
        <p:nvSpPr>
          <p:cNvPr id="7" name="TextovéPole 6"/>
          <p:cNvSpPr txBox="1"/>
          <p:nvPr/>
        </p:nvSpPr>
        <p:spPr>
          <a:xfrm>
            <a:off x="8656320" y="609600"/>
            <a:ext cx="3291840" cy="6001643"/>
          </a:xfrm>
          <a:prstGeom prst="rect">
            <a:avLst/>
          </a:prstGeom>
          <a:noFill/>
        </p:spPr>
        <p:txBody>
          <a:bodyPr wrap="square" rtlCol="0">
            <a:spAutoFit/>
          </a:bodyPr>
          <a:lstStyle/>
          <a:p>
            <a:r>
              <a:rPr lang="cs-CZ" dirty="0" smtClean="0"/>
              <a:t>Reakce </a:t>
            </a:r>
            <a:r>
              <a:rPr lang="cs-CZ" dirty="0" err="1" smtClean="0"/>
              <a:t>Burger</a:t>
            </a:r>
            <a:r>
              <a:rPr lang="cs-CZ" dirty="0" smtClean="0"/>
              <a:t> Kingu na banán přilepený na zdi, který se v roce 2019 prodal za 120 tisíc dolarů. </a:t>
            </a:r>
          </a:p>
          <a:p>
            <a:r>
              <a:rPr lang="cs-CZ" dirty="0" smtClean="0"/>
              <a:t/>
            </a:r>
            <a:br>
              <a:rPr lang="cs-CZ" dirty="0" smtClean="0"/>
            </a:br>
            <a:endParaRPr lang="cs-CZ" dirty="0" smtClean="0"/>
          </a:p>
          <a:p>
            <a:endParaRPr lang="cs-CZ" dirty="0" smtClean="0"/>
          </a:p>
          <a:p>
            <a:endParaRPr lang="cs-CZ" dirty="0" smtClean="0"/>
          </a:p>
          <a:p>
            <a:endParaRPr lang="cs-CZ" dirty="0" smtClean="0"/>
          </a:p>
          <a:p>
            <a:r>
              <a:rPr lang="cs-CZ" dirty="0" smtClean="0"/>
              <a:t>Původní </a:t>
            </a:r>
            <a:r>
              <a:rPr lang="cs-CZ" dirty="0" err="1" smtClean="0"/>
              <a:t>halloweenská</a:t>
            </a:r>
            <a:r>
              <a:rPr lang="cs-CZ" dirty="0" smtClean="0"/>
              <a:t> reklama Pepsi a pohotová reakce Coca-Coly. </a:t>
            </a:r>
          </a:p>
          <a:p>
            <a:r>
              <a:rPr lang="cs-CZ" dirty="0" smtClean="0"/>
              <a:t/>
            </a:r>
            <a:br>
              <a:rPr lang="cs-CZ" dirty="0" smtClean="0"/>
            </a:br>
            <a:endParaRPr lang="cs-CZ"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3" name="Zástupný symbol pro číslo snímku 2"/>
          <p:cNvSpPr>
            <a:spLocks noGrp="1"/>
          </p:cNvSpPr>
          <p:nvPr>
            <p:ph type="sldNum" sz="quarter" idx="11"/>
          </p:nvPr>
        </p:nvSpPr>
        <p:spPr/>
        <p:txBody>
          <a:bodyPr/>
          <a:lstStyle/>
          <a:p>
            <a:fld id="{D6D6C118-631F-4A80-9886-907009361577}" type="slidenum">
              <a:rPr lang="cs-CZ" altLang="cs-CZ" smtClean="0"/>
              <a:pPr/>
              <a:t>15</a:t>
            </a:fld>
            <a:endParaRPr lang="cs-CZ" altLang="cs-CZ"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18539" y="0"/>
            <a:ext cx="5944430" cy="3238952"/>
          </a:xfrm>
          <a:prstGeom prst="rect">
            <a:avLst/>
          </a:prstGeom>
          <a:noFill/>
          <a:ln w="9525">
            <a:noFill/>
            <a:miter lim="800000"/>
            <a:headEnd/>
            <a:tailEnd/>
          </a:ln>
          <a:effectLst/>
        </p:spPr>
      </p:pic>
      <p:sp>
        <p:nvSpPr>
          <p:cNvPr id="6" name="TextovéPole 5"/>
          <p:cNvSpPr txBox="1"/>
          <p:nvPr/>
        </p:nvSpPr>
        <p:spPr>
          <a:xfrm>
            <a:off x="7101840" y="365760"/>
            <a:ext cx="4389120" cy="1938992"/>
          </a:xfrm>
          <a:prstGeom prst="rect">
            <a:avLst/>
          </a:prstGeom>
          <a:noFill/>
        </p:spPr>
        <p:txBody>
          <a:bodyPr wrap="square" rtlCol="0">
            <a:spAutoFit/>
          </a:bodyPr>
          <a:lstStyle/>
          <a:p>
            <a:r>
              <a:rPr lang="cs-CZ" dirty="0" smtClean="0"/>
              <a:t>Apple: Shot on </a:t>
            </a:r>
            <a:r>
              <a:rPr lang="cs-CZ" dirty="0" err="1" smtClean="0"/>
              <a:t>iPhone</a:t>
            </a:r>
            <a:endParaRPr lang="cs-CZ" dirty="0" smtClean="0"/>
          </a:p>
          <a:p>
            <a:r>
              <a:rPr lang="cs-CZ" dirty="0" smtClean="0"/>
              <a:t/>
            </a:r>
            <a:br>
              <a:rPr lang="cs-CZ" dirty="0" smtClean="0"/>
            </a:br>
            <a:r>
              <a:rPr lang="cs-CZ" dirty="0" smtClean="0"/>
              <a:t>Jeden z billboardu, na </a:t>
            </a:r>
            <a:r>
              <a:rPr lang="cs-CZ" dirty="0" err="1" smtClean="0"/>
              <a:t>nemž</a:t>
            </a:r>
            <a:r>
              <a:rPr lang="cs-CZ" dirty="0" smtClean="0"/>
              <a:t> je hlavní role fotka obyčejného majitele </a:t>
            </a:r>
            <a:r>
              <a:rPr lang="cs-CZ" dirty="0" err="1" smtClean="0"/>
              <a:t>iPhonu</a:t>
            </a:r>
            <a:r>
              <a:rPr lang="cs-CZ" dirty="0" smtClean="0"/>
              <a:t>. </a:t>
            </a:r>
          </a:p>
        </p:txBody>
      </p:sp>
      <p:pic>
        <p:nvPicPr>
          <p:cNvPr id="2051" name="Picture 3"/>
          <p:cNvPicPr>
            <a:picLocks noChangeAspect="1" noChangeArrowheads="1"/>
          </p:cNvPicPr>
          <p:nvPr/>
        </p:nvPicPr>
        <p:blipFill>
          <a:blip r:embed="rId3" cstate="print"/>
          <a:srcRect/>
          <a:stretch>
            <a:fillRect/>
          </a:stretch>
        </p:blipFill>
        <p:spPr bwMode="auto">
          <a:xfrm>
            <a:off x="547943" y="2926080"/>
            <a:ext cx="2375280" cy="3048953"/>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3383280" y="3544253"/>
            <a:ext cx="3505200" cy="23907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7255193" y="2545080"/>
            <a:ext cx="3838575" cy="2133600"/>
          </a:xfrm>
          <a:prstGeom prst="rect">
            <a:avLst/>
          </a:prstGeom>
          <a:noFill/>
          <a:ln w="9525">
            <a:noFill/>
            <a:miter lim="800000"/>
            <a:headEnd/>
            <a:tailEnd/>
          </a:ln>
          <a:effectLst/>
        </p:spPr>
      </p:pic>
      <p:sp>
        <p:nvSpPr>
          <p:cNvPr id="10" name="TextovéPole 9"/>
          <p:cNvSpPr txBox="1"/>
          <p:nvPr/>
        </p:nvSpPr>
        <p:spPr>
          <a:xfrm>
            <a:off x="7559040" y="5074920"/>
            <a:ext cx="2712720" cy="830997"/>
          </a:xfrm>
          <a:prstGeom prst="rect">
            <a:avLst/>
          </a:prstGeom>
          <a:noFill/>
        </p:spPr>
        <p:txBody>
          <a:bodyPr wrap="square" rtlCol="0">
            <a:spAutoFit/>
          </a:bodyPr>
          <a:lstStyle/>
          <a:p>
            <a:r>
              <a:rPr lang="cs-CZ" dirty="0" smtClean="0">
                <a:hlinkClick r:id="rId6"/>
              </a:rPr>
              <a:t>Coca-Cola 3D </a:t>
            </a:r>
            <a:r>
              <a:rPr lang="cs-CZ" dirty="0" err="1" smtClean="0">
                <a:hlinkClick r:id="rId6"/>
              </a:rPr>
              <a:t>bilboard</a:t>
            </a:r>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dirty="0" smtClean="0"/>
              <a:t>Nepřímé propagační nástroje</a:t>
            </a:r>
            <a:endParaRPr lang="cs-CZ" dirty="0"/>
          </a:p>
        </p:txBody>
      </p:sp>
      <p:sp>
        <p:nvSpPr>
          <p:cNvPr id="5" name="Zástupný symbol pro obsah 4"/>
          <p:cNvSpPr>
            <a:spLocks noGrp="1"/>
          </p:cNvSpPr>
          <p:nvPr>
            <p:ph idx="1"/>
          </p:nvPr>
        </p:nvSpPr>
        <p:spPr/>
        <p:txBody>
          <a:bodyPr/>
          <a:lstStyle/>
          <a:p>
            <a:pPr>
              <a:buNone/>
            </a:pPr>
            <a:r>
              <a:rPr lang="cs-CZ" dirty="0" smtClean="0"/>
              <a:t>Působí masově a neselektivně</a:t>
            </a:r>
          </a:p>
          <a:p>
            <a:r>
              <a:rPr lang="cs-CZ" dirty="0" smtClean="0"/>
              <a:t>Reklama</a:t>
            </a:r>
          </a:p>
          <a:p>
            <a:r>
              <a:rPr lang="cs-CZ" dirty="0" smtClean="0"/>
              <a:t>Umisťování produktů</a:t>
            </a:r>
          </a:p>
          <a:p>
            <a:r>
              <a:rPr lang="cs-CZ" dirty="0" smtClean="0"/>
              <a:t>PR (public relations)</a:t>
            </a:r>
          </a:p>
          <a:p>
            <a:r>
              <a:rPr lang="cs-CZ" dirty="0" smtClean="0"/>
              <a:t>Podpora prodeje</a:t>
            </a:r>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dirty="0" smtClean="0"/>
              <a:t>Reklama = mediální reklama</a:t>
            </a:r>
            <a:endParaRPr lang="cs-CZ" dirty="0"/>
          </a:p>
        </p:txBody>
      </p:sp>
      <p:sp>
        <p:nvSpPr>
          <p:cNvPr id="5" name="Zástupný symbol pro obsah 4"/>
          <p:cNvSpPr>
            <a:spLocks noGrp="1"/>
          </p:cNvSpPr>
          <p:nvPr>
            <p:ph idx="1"/>
          </p:nvPr>
        </p:nvSpPr>
        <p:spPr>
          <a:xfrm>
            <a:off x="720000" y="1497692"/>
            <a:ext cx="10753200" cy="4139998"/>
          </a:xfrm>
        </p:spPr>
        <p:txBody>
          <a:bodyPr/>
          <a:lstStyle/>
          <a:p>
            <a:r>
              <a:rPr lang="cs-CZ" dirty="0" smtClean="0"/>
              <a:t>Placená forma neosobního sdělení směřující k podpoře produktů</a:t>
            </a:r>
          </a:p>
          <a:p>
            <a:r>
              <a:rPr lang="cs-CZ" dirty="0" smtClean="0"/>
              <a:t>Inzerce v různých médiích</a:t>
            </a:r>
          </a:p>
          <a:p>
            <a:pPr lvl="1"/>
            <a:r>
              <a:rPr lang="cs-CZ" dirty="0" smtClean="0"/>
              <a:t>Tištěná, na internetu, v TV, v rozhlase, v kině, venkovní média (billboardy, plakáty, </a:t>
            </a:r>
            <a:r>
              <a:rPr lang="cs-CZ" dirty="0" err="1" smtClean="0"/>
              <a:t>citylight</a:t>
            </a:r>
            <a:r>
              <a:rPr lang="cs-CZ" dirty="0" smtClean="0"/>
              <a:t> vitríny)</a:t>
            </a:r>
          </a:p>
          <a:p>
            <a:pPr lvl="1"/>
            <a:r>
              <a:rPr lang="cs-CZ" dirty="0" smtClean="0"/>
              <a:t>Média jsou vybírány podle předpokládaného účinku na žádoucí segment trhu</a:t>
            </a:r>
          </a:p>
          <a:p>
            <a:r>
              <a:rPr lang="cs-CZ" dirty="0" smtClean="0"/>
              <a:t>Jednosměrná, bez zpětné vazby od cílového segmentu</a:t>
            </a:r>
          </a:p>
          <a:p>
            <a:r>
              <a:rPr lang="cs-CZ" dirty="0" smtClean="0"/>
              <a:t>Typy reklam:</a:t>
            </a:r>
          </a:p>
          <a:p>
            <a:pPr lvl="1"/>
            <a:r>
              <a:rPr lang="cs-CZ" dirty="0" smtClean="0"/>
              <a:t>Výrobková</a:t>
            </a:r>
          </a:p>
          <a:p>
            <a:pPr lvl="1"/>
            <a:r>
              <a:rPr lang="cs-CZ" dirty="0" smtClean="0"/>
              <a:t>Podniková(</a:t>
            </a:r>
            <a:r>
              <a:rPr lang="cs-CZ" dirty="0" err="1" smtClean="0"/>
              <a:t>imageová</a:t>
            </a:r>
            <a:r>
              <a:rPr lang="cs-CZ" dirty="0" smtClean="0"/>
              <a:t>) – zdůrazňování kladných stránek organizace</a:t>
            </a:r>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cs-CZ" dirty="0" smtClean="0"/>
              <a:t>Nejlepší reklamy 2023</a:t>
            </a:r>
            <a:endParaRPr lang="cs-CZ" dirty="0"/>
          </a:p>
        </p:txBody>
      </p:sp>
      <p:sp>
        <p:nvSpPr>
          <p:cNvPr id="5" name="Zástupný symbol pro obsah 4"/>
          <p:cNvSpPr>
            <a:spLocks noGrp="1"/>
          </p:cNvSpPr>
          <p:nvPr>
            <p:ph idx="1"/>
          </p:nvPr>
        </p:nvSpPr>
        <p:spPr/>
        <p:txBody>
          <a:bodyPr/>
          <a:lstStyle/>
          <a:p>
            <a:r>
              <a:rPr lang="cs-CZ" dirty="0" err="1" smtClean="0"/>
              <a:t>Mediář</a:t>
            </a:r>
            <a:endParaRPr lang="cs-CZ" dirty="0" smtClean="0"/>
          </a:p>
          <a:p>
            <a:pPr lvl="1"/>
            <a:r>
              <a:rPr lang="cs-CZ" dirty="0" smtClean="0">
                <a:hlinkClick r:id="rId2"/>
              </a:rPr>
              <a:t>Top 10 českých reklamních kampaní roku 2023</a:t>
            </a:r>
            <a:endParaRPr lang="cs-CZ" dirty="0" smtClean="0"/>
          </a:p>
          <a:p>
            <a:r>
              <a:rPr lang="cs-CZ" dirty="0" err="1" smtClean="0"/>
              <a:t>Focus</a:t>
            </a:r>
            <a:endParaRPr lang="cs-CZ" dirty="0" smtClean="0"/>
          </a:p>
          <a:p>
            <a:pPr lvl="1"/>
            <a:r>
              <a:rPr lang="pl-PL" dirty="0" smtClean="0">
                <a:hlinkClick r:id="rId3"/>
              </a:rPr>
              <a:t>7 nejlepších reklam roku 2023</a:t>
            </a:r>
            <a:endParaRPr lang="pl-PL" dirty="0" smtClean="0"/>
          </a:p>
          <a:p>
            <a:r>
              <a:rPr lang="pl-PL" dirty="0" smtClean="0"/>
              <a:t>Super Bowl 2023</a:t>
            </a:r>
          </a:p>
          <a:p>
            <a:pPr lvl="1"/>
            <a:r>
              <a:rPr lang="pl-PL" dirty="0" smtClean="0">
                <a:hlinkClick r:id="rId4"/>
              </a:rPr>
              <a:t>nejlepší reklamy</a:t>
            </a:r>
            <a:endParaRPr lang="pl-PL" dirty="0" smtClean="0"/>
          </a:p>
          <a:p>
            <a:pPr lvl="1"/>
            <a:r>
              <a:rPr lang="pl-PL" dirty="0" smtClean="0">
                <a:hlinkClick r:id="rId5"/>
              </a:rPr>
              <a:t>novinky.cz</a:t>
            </a:r>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a:xfrm>
            <a:off x="720000" y="235906"/>
            <a:ext cx="10753200" cy="451576"/>
          </a:xfrm>
        </p:spPr>
        <p:txBody>
          <a:bodyPr/>
          <a:lstStyle/>
          <a:p>
            <a:r>
              <a:rPr lang="cs-CZ" dirty="0" err="1" smtClean="0"/>
              <a:t>Rohlik.cz</a:t>
            </a:r>
            <a:r>
              <a:rPr lang="cs-CZ" dirty="0" smtClean="0"/>
              <a:t> 2020 – „mistrovský kus“</a:t>
            </a:r>
            <a:endParaRPr lang="cs-CZ" dirty="0"/>
          </a:p>
        </p:txBody>
      </p:sp>
      <p:pic>
        <p:nvPicPr>
          <p:cNvPr id="1026" name="Picture 2"/>
          <p:cNvPicPr>
            <a:picLocks noGrp="1" noChangeAspect="1" noChangeArrowheads="1"/>
          </p:cNvPicPr>
          <p:nvPr>
            <p:ph idx="1"/>
          </p:nvPr>
        </p:nvPicPr>
        <p:blipFill>
          <a:blip r:embed="rId3" cstate="print"/>
          <a:srcRect l="14904" t="26054" r="65966" b="37359"/>
          <a:stretch>
            <a:fillRect/>
          </a:stretch>
        </p:blipFill>
        <p:spPr bwMode="auto">
          <a:xfrm>
            <a:off x="6813176" y="1038625"/>
            <a:ext cx="5378824" cy="3380975"/>
          </a:xfrm>
          <a:prstGeom prst="rect">
            <a:avLst/>
          </a:prstGeom>
          <a:noFill/>
          <a:ln w="9525">
            <a:noFill/>
            <a:miter lim="800000"/>
            <a:headEnd/>
            <a:tailEnd/>
          </a:ln>
        </p:spPr>
      </p:pic>
      <p:sp>
        <p:nvSpPr>
          <p:cNvPr id="7" name="TextovéPole 6"/>
          <p:cNvSpPr txBox="1"/>
          <p:nvPr/>
        </p:nvSpPr>
        <p:spPr>
          <a:xfrm>
            <a:off x="430305" y="1237130"/>
            <a:ext cx="10524566" cy="4893647"/>
          </a:xfrm>
          <a:prstGeom prst="rect">
            <a:avLst/>
          </a:prstGeom>
          <a:noFill/>
        </p:spPr>
        <p:txBody>
          <a:bodyPr wrap="square" rtlCol="0">
            <a:spAutoFit/>
          </a:bodyPr>
          <a:lstStyle/>
          <a:p>
            <a:pPr marL="252000" indent="-180000">
              <a:lnSpc>
                <a:spcPct val="150000"/>
              </a:lnSpc>
              <a:spcBef>
                <a:spcPts val="0"/>
              </a:spcBef>
              <a:buClr>
                <a:schemeClr val="tx2"/>
              </a:buClr>
              <a:buSzPct val="100000"/>
              <a:buFont typeface="Arial" panose="020B0604020202020204" pitchFamily="34" charset="0"/>
              <a:buChar char="̶"/>
            </a:pPr>
            <a:r>
              <a:rPr lang="cs-CZ" sz="2800" dirty="0" smtClean="0">
                <a:latin typeface="+mn-lt"/>
              </a:rPr>
              <a:t>Reklama srovnatelná </a:t>
            </a:r>
          </a:p>
          <a:p>
            <a:pPr marL="252000" indent="-180000">
              <a:lnSpc>
                <a:spcPct val="150000"/>
              </a:lnSpc>
              <a:spcBef>
                <a:spcPts val="0"/>
              </a:spcBef>
              <a:buClr>
                <a:schemeClr val="tx2"/>
              </a:buClr>
              <a:buSzPct val="100000"/>
            </a:pPr>
            <a:r>
              <a:rPr lang="cs-CZ" sz="2800" dirty="0" smtClean="0">
                <a:latin typeface="+mn-lt"/>
              </a:rPr>
              <a:t>s celosvětovou produkcí</a:t>
            </a:r>
          </a:p>
          <a:p>
            <a:pPr marL="252000" indent="-180000">
              <a:lnSpc>
                <a:spcPct val="150000"/>
              </a:lnSpc>
              <a:spcBef>
                <a:spcPts val="0"/>
              </a:spcBef>
              <a:buClr>
                <a:schemeClr val="tx2"/>
              </a:buClr>
              <a:buSzPct val="100000"/>
              <a:buFont typeface="Arial" panose="020B0604020202020204" pitchFamily="34" charset="0"/>
              <a:buChar char="̶"/>
            </a:pPr>
            <a:r>
              <a:rPr lang="cs-CZ" sz="2800" dirty="0" smtClean="0">
                <a:latin typeface="+mn-lt"/>
              </a:rPr>
              <a:t>Ztvárnění, hudba, herci, lokace, …</a:t>
            </a:r>
          </a:p>
          <a:p>
            <a:pPr marL="252000" indent="-180000">
              <a:lnSpc>
                <a:spcPct val="150000"/>
              </a:lnSpc>
              <a:spcBef>
                <a:spcPts val="0"/>
              </a:spcBef>
              <a:buClr>
                <a:schemeClr val="tx2"/>
              </a:buClr>
              <a:buSzPct val="100000"/>
              <a:buFont typeface="Arial" panose="020B0604020202020204" pitchFamily="34" charset="0"/>
              <a:buChar char="̶"/>
            </a:pPr>
            <a:r>
              <a:rPr lang="cs-CZ" sz="2800" dirty="0" smtClean="0">
                <a:latin typeface="+mn-lt"/>
              </a:rPr>
              <a:t>Myšlenky:</a:t>
            </a:r>
          </a:p>
          <a:p>
            <a:pPr lvl="1">
              <a:buFont typeface="Arial" pitchFamily="34" charset="0"/>
              <a:buChar char="•"/>
            </a:pPr>
            <a:r>
              <a:rPr lang="cs-CZ" dirty="0" smtClean="0"/>
              <a:t>Vidět svět z té lepší stránky</a:t>
            </a:r>
          </a:p>
          <a:p>
            <a:pPr lvl="1">
              <a:buFont typeface="Arial" pitchFamily="34" charset="0"/>
              <a:buChar char="•"/>
            </a:pPr>
            <a:r>
              <a:rPr lang="cs-CZ" dirty="0" smtClean="0"/>
              <a:t>Malé dobroty mohou mít velký význam</a:t>
            </a:r>
          </a:p>
          <a:p>
            <a:pPr lvl="1">
              <a:buFont typeface="Arial" pitchFamily="34" charset="0"/>
              <a:buChar char="•"/>
            </a:pPr>
            <a:r>
              <a:rPr lang="cs-CZ" dirty="0" smtClean="0"/>
              <a:t>Pozitivní energie</a:t>
            </a:r>
          </a:p>
          <a:p>
            <a:pPr lvl="1">
              <a:buFont typeface="Arial" pitchFamily="34" charset="0"/>
              <a:buChar char="•"/>
            </a:pPr>
            <a:r>
              <a:rPr lang="cs-CZ" dirty="0" smtClean="0"/>
              <a:t>Lidskost a vstřícnost</a:t>
            </a:r>
          </a:p>
          <a:p>
            <a:pPr lvl="1">
              <a:buFont typeface="Arial" pitchFamily="34" charset="0"/>
              <a:buChar char="•"/>
            </a:pPr>
            <a:r>
              <a:rPr lang="cs-CZ" dirty="0" smtClean="0"/>
              <a:t>Návrat ke kořenům (k přírodě, poctivému řemeslu, k venkovu, …)</a:t>
            </a:r>
          </a:p>
          <a:p>
            <a:pPr lvl="1">
              <a:buFont typeface="Arial" pitchFamily="34" charset="0"/>
              <a:buChar char="•"/>
            </a:pPr>
            <a:r>
              <a:rPr lang="cs-CZ" dirty="0" smtClean="0"/>
              <a:t>Je čas na dobré věci a hlavně na dobré jídlo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smtClean="0"/>
              <a:t>Propagace – marketingová komunikace</a:t>
            </a:r>
            <a:endParaRPr lang="cs-CZ" dirty="0"/>
          </a:p>
        </p:txBody>
      </p:sp>
      <p:sp>
        <p:nvSpPr>
          <p:cNvPr id="5" name="Zástupný symbol pro obsah 4"/>
          <p:cNvSpPr>
            <a:spLocks noGrp="1"/>
          </p:cNvSpPr>
          <p:nvPr>
            <p:ph idx="1"/>
          </p:nvPr>
        </p:nvSpPr>
        <p:spPr/>
        <p:txBody>
          <a:bodyPr/>
          <a:lstStyle/>
          <a:p>
            <a:r>
              <a:rPr lang="cs-CZ" dirty="0" smtClean="0"/>
              <a:t>Komunikace firmy se současnými i potenciálními zákazníky</a:t>
            </a:r>
          </a:p>
          <a:p>
            <a:r>
              <a:rPr lang="cs-CZ" dirty="0" smtClean="0"/>
              <a:t>Nejvíce viditelná část marketingového mixu</a:t>
            </a:r>
          </a:p>
          <a:p>
            <a:r>
              <a:rPr lang="cs-CZ" dirty="0" smtClean="0"/>
              <a:t>Využívá celou řadu nástrojů</a:t>
            </a:r>
          </a:p>
          <a:p>
            <a:r>
              <a:rPr lang="cs-CZ" dirty="0" smtClean="0"/>
              <a:t>Cílem je:</a:t>
            </a:r>
          </a:p>
          <a:p>
            <a:pPr marL="781200" lvl="1" indent="-457200">
              <a:buFont typeface="+mj-lt"/>
              <a:buAutoNum type="arabicPeriod"/>
            </a:pPr>
            <a:r>
              <a:rPr lang="cs-CZ" dirty="0" smtClean="0"/>
              <a:t>Produkt VHODNĚ popsat</a:t>
            </a:r>
          </a:p>
          <a:p>
            <a:pPr marL="781200" lvl="1" indent="-457200">
              <a:buFont typeface="+mj-lt"/>
              <a:buAutoNum type="arabicPeriod"/>
            </a:pPr>
            <a:r>
              <a:rPr lang="cs-CZ" dirty="0" smtClean="0"/>
              <a:t>Oslovit cílový segment</a:t>
            </a:r>
          </a:p>
        </p:txBody>
      </p:sp>
      <p:pic>
        <p:nvPicPr>
          <p:cNvPr id="6" name="Obrázek 5" descr="Blog_Wallmarketing_Konica_Minolta_01-1080x600.jpg"/>
          <p:cNvPicPr>
            <a:picLocks noChangeAspect="1"/>
          </p:cNvPicPr>
          <p:nvPr/>
        </p:nvPicPr>
        <p:blipFill>
          <a:blip r:embed="rId3" cstate="print"/>
          <a:stretch>
            <a:fillRect/>
          </a:stretch>
        </p:blipFill>
        <p:spPr>
          <a:xfrm>
            <a:off x="6014186" y="3338986"/>
            <a:ext cx="6009372" cy="33385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dirty="0" smtClean="0"/>
              <a:t>Umisťování produktu</a:t>
            </a:r>
            <a:endParaRPr lang="cs-CZ" dirty="0"/>
          </a:p>
        </p:txBody>
      </p:sp>
      <p:sp>
        <p:nvSpPr>
          <p:cNvPr id="5" name="Zástupný symbol pro obsah 4"/>
          <p:cNvSpPr>
            <a:spLocks noGrp="1"/>
          </p:cNvSpPr>
          <p:nvPr>
            <p:ph idx="1"/>
          </p:nvPr>
        </p:nvSpPr>
        <p:spPr/>
        <p:txBody>
          <a:bodyPr/>
          <a:lstStyle/>
          <a:p>
            <a:r>
              <a:rPr lang="cs-CZ" dirty="0" smtClean="0"/>
              <a:t>Umisťování konkrétních výrobků, firem, míst do médií</a:t>
            </a:r>
          </a:p>
          <a:p>
            <a:r>
              <a:rPr lang="cs-CZ" dirty="0" smtClean="0"/>
              <a:t>Zejména do televize a rozhlasu, ale i v časopisech a na internetu</a:t>
            </a:r>
          </a:p>
          <a:p>
            <a:r>
              <a:rPr lang="cs-CZ" dirty="0" smtClean="0"/>
              <a:t>Výrobek je ukázán v „běžném životě“ včetně užitků a image</a:t>
            </a:r>
          </a:p>
          <a:p>
            <a:r>
              <a:rPr lang="cs-CZ" dirty="0" smtClean="0"/>
              <a:t>Příklady?</a:t>
            </a:r>
            <a:endParaRPr lang="cs-CZ" dirty="0"/>
          </a:p>
        </p:txBody>
      </p:sp>
      <p:pic>
        <p:nvPicPr>
          <p:cNvPr id="1026" name="Picture 2"/>
          <p:cNvPicPr>
            <a:picLocks noChangeAspect="1" noChangeArrowheads="1"/>
          </p:cNvPicPr>
          <p:nvPr/>
        </p:nvPicPr>
        <p:blipFill>
          <a:blip r:embed="rId3" cstate="print"/>
          <a:srcRect/>
          <a:stretch>
            <a:fillRect/>
          </a:stretch>
        </p:blipFill>
        <p:spPr bwMode="auto">
          <a:xfrm>
            <a:off x="1013126" y="4475018"/>
            <a:ext cx="2664824" cy="163527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331675" y="3837710"/>
            <a:ext cx="4288884" cy="2525424"/>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9318480" y="0"/>
            <a:ext cx="2873520" cy="1671227"/>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7" name="Zástupný symbol pro obsah 6" descr="Ordinace_ozn.jpg"/>
          <p:cNvPicPr>
            <a:picLocks noGrp="1" noChangeAspect="1"/>
          </p:cNvPicPr>
          <p:nvPr>
            <p:ph idx="1"/>
          </p:nvPr>
        </p:nvPicPr>
        <p:blipFill>
          <a:blip r:embed="rId2" cstate="print"/>
          <a:stretch>
            <a:fillRect/>
          </a:stretch>
        </p:blipFill>
        <p:spPr>
          <a:xfrm>
            <a:off x="0" y="0"/>
            <a:ext cx="7967972" cy="5140325"/>
          </a:xfrm>
        </p:spPr>
      </p:pic>
      <p:pic>
        <p:nvPicPr>
          <p:cNvPr id="8" name="Obrázek 7" descr="product-placement-10512.jpg"/>
          <p:cNvPicPr>
            <a:picLocks noChangeAspect="1"/>
          </p:cNvPicPr>
          <p:nvPr/>
        </p:nvPicPr>
        <p:blipFill>
          <a:blip r:embed="rId3" cstate="print"/>
          <a:stretch>
            <a:fillRect/>
          </a:stretch>
        </p:blipFill>
        <p:spPr>
          <a:xfrm>
            <a:off x="7837070" y="4267952"/>
            <a:ext cx="4075856" cy="2301291"/>
          </a:xfrm>
          <a:prstGeom prst="rect">
            <a:avLst/>
          </a:prstGeom>
        </p:spPr>
      </p:pic>
      <p:pic>
        <p:nvPicPr>
          <p:cNvPr id="9" name="Obrázek 8" descr="Zlatá-pecka.jpg"/>
          <p:cNvPicPr>
            <a:picLocks noChangeAspect="1"/>
          </p:cNvPicPr>
          <p:nvPr/>
        </p:nvPicPr>
        <p:blipFill>
          <a:blip r:embed="rId4" cstate="print"/>
          <a:srcRect l="21027" t="4912" r="28357" b="28421"/>
          <a:stretch>
            <a:fillRect/>
          </a:stretch>
        </p:blipFill>
        <p:spPr>
          <a:xfrm>
            <a:off x="8013031" y="228600"/>
            <a:ext cx="3814011" cy="37257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p:txBody>
          <a:bodyPr/>
          <a:lstStyle/>
          <a:p>
            <a:r>
              <a:rPr lang="cs-CZ" dirty="0" smtClean="0"/>
              <a:t>PR – vztahy s veřejností</a:t>
            </a:r>
            <a:endParaRPr lang="cs-CZ" dirty="0"/>
          </a:p>
        </p:txBody>
      </p:sp>
      <p:sp>
        <p:nvSpPr>
          <p:cNvPr id="5" name="Zástupný symbol pro obsah 4"/>
          <p:cNvSpPr>
            <a:spLocks noGrp="1"/>
          </p:cNvSpPr>
          <p:nvPr>
            <p:ph idx="1"/>
          </p:nvPr>
        </p:nvSpPr>
        <p:spPr>
          <a:xfrm>
            <a:off x="720000" y="1260764"/>
            <a:ext cx="11472000" cy="4571236"/>
          </a:xfrm>
        </p:spPr>
        <p:txBody>
          <a:bodyPr/>
          <a:lstStyle/>
          <a:p>
            <a:r>
              <a:rPr lang="cs-CZ" dirty="0" smtClean="0"/>
              <a:t>b</a:t>
            </a:r>
            <a:r>
              <a:rPr lang="cs-CZ" dirty="0" smtClean="0"/>
              <a:t>udování </a:t>
            </a:r>
            <a:r>
              <a:rPr lang="cs-CZ" dirty="0" smtClean="0"/>
              <a:t>a udržování dobrých vztahů s veřejností</a:t>
            </a:r>
          </a:p>
          <a:p>
            <a:r>
              <a:rPr lang="cs-CZ" dirty="0" smtClean="0"/>
              <a:t>budování dobrého jména společnosti, produktů, služeb</a:t>
            </a:r>
          </a:p>
          <a:p>
            <a:pPr lvl="1"/>
            <a:r>
              <a:rPr lang="cs-CZ" dirty="0" smtClean="0"/>
              <a:t>i odvrácení hrozby mediálního šíření nepříznivých domněnek, zpráv a událostí</a:t>
            </a:r>
          </a:p>
          <a:p>
            <a:r>
              <a:rPr lang="cs-CZ" dirty="0" smtClean="0"/>
              <a:t>z</a:t>
            </a:r>
            <a:r>
              <a:rPr lang="cs-CZ" dirty="0" smtClean="0"/>
              <a:t>abývá </a:t>
            </a:r>
            <a:r>
              <a:rPr lang="cs-CZ" dirty="0" smtClean="0"/>
              <a:t>se jím zvláštní oddělení firmy nebo externí PR agentury</a:t>
            </a:r>
          </a:p>
          <a:p>
            <a:r>
              <a:rPr lang="cs-CZ" dirty="0" smtClean="0"/>
              <a:t>neplacené PR články v týdennících a magazínech</a:t>
            </a:r>
          </a:p>
          <a:p>
            <a:pPr lvl="1"/>
            <a:r>
              <a:rPr lang="cs-CZ" dirty="0" smtClean="0"/>
              <a:t>n</a:t>
            </a:r>
            <a:r>
              <a:rPr lang="cs-CZ" dirty="0" smtClean="0"/>
              <a:t>a </a:t>
            </a:r>
            <a:r>
              <a:rPr lang="cs-CZ" dirty="0" smtClean="0"/>
              <a:t>první pohled nejsou obchodně orientované</a:t>
            </a:r>
          </a:p>
          <a:p>
            <a:pPr lvl="1"/>
            <a:r>
              <a:rPr lang="cs-CZ" dirty="0" smtClean="0"/>
              <a:t>v</a:t>
            </a:r>
            <a:r>
              <a:rPr lang="cs-CZ" dirty="0" smtClean="0"/>
              <a:t>eřejností </a:t>
            </a:r>
            <a:r>
              <a:rPr lang="cs-CZ" dirty="0" smtClean="0"/>
              <a:t>přijímány s větší důvěrou	</a:t>
            </a:r>
          </a:p>
          <a:p>
            <a:pPr lvl="1"/>
            <a:r>
              <a:rPr lang="cs-CZ" dirty="0" smtClean="0"/>
              <a:t>podání takových informací, </a:t>
            </a:r>
            <a:r>
              <a:rPr lang="cs-CZ" dirty="0" err="1" smtClean="0"/>
              <a:t>kt</a:t>
            </a:r>
            <a:r>
              <a:rPr lang="cs-CZ" dirty="0" smtClean="0"/>
              <a:t>. jsou zajímavé a užitečné pro uživatele médií</a:t>
            </a:r>
          </a:p>
          <a:p>
            <a:r>
              <a:rPr lang="cs-CZ" dirty="0" smtClean="0"/>
              <a:t>Projevy na různých událostech, charitativní dary, výroční zprávy, semináře, … </a:t>
            </a:r>
            <a:r>
              <a:rPr lang="cs-CZ" dirty="0" smtClean="0">
                <a:sym typeface="Wingdings" pitchFamily="2" charset="2"/>
              </a:rPr>
              <a:t> farmacie: kongresy, konference, semináře, sympozia</a:t>
            </a:r>
            <a:endParaRPr lang="cs-CZ" dirty="0" smtClean="0"/>
          </a:p>
        </p:txBody>
      </p:sp>
      <p:pic>
        <p:nvPicPr>
          <p:cNvPr id="6" name="Obrázek 5" descr="Media.png"/>
          <p:cNvPicPr>
            <a:picLocks noChangeAspect="1"/>
          </p:cNvPicPr>
          <p:nvPr/>
        </p:nvPicPr>
        <p:blipFill>
          <a:blip r:embed="rId3" cstate="print"/>
          <a:stretch>
            <a:fillRect/>
          </a:stretch>
        </p:blipFill>
        <p:spPr>
          <a:xfrm>
            <a:off x="8915400" y="0"/>
            <a:ext cx="3276600" cy="24526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492091" y="2865120"/>
            <a:ext cx="1699909" cy="3568065"/>
          </a:xfrm>
          <a:prstGeom prst="rect">
            <a:avLst/>
          </a:prstGeom>
          <a:noFill/>
          <a:ln w="9525">
            <a:noFill/>
            <a:miter lim="800000"/>
            <a:headEnd/>
            <a:tailEnd/>
          </a:ln>
          <a:effectLst/>
        </p:spPr>
      </p:pic>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p:txBody>
          <a:bodyPr/>
          <a:lstStyle/>
          <a:p>
            <a:r>
              <a:rPr lang="cs-CZ" dirty="0" smtClean="0"/>
              <a:t>Podpora prodeje</a:t>
            </a:r>
            <a:endParaRPr lang="cs-CZ" dirty="0"/>
          </a:p>
        </p:txBody>
      </p:sp>
      <p:sp>
        <p:nvSpPr>
          <p:cNvPr id="5" name="Zástupný symbol pro obsah 4"/>
          <p:cNvSpPr>
            <a:spLocks noGrp="1"/>
          </p:cNvSpPr>
          <p:nvPr>
            <p:ph idx="1"/>
          </p:nvPr>
        </p:nvSpPr>
        <p:spPr>
          <a:xfrm>
            <a:off x="720000" y="1343891"/>
            <a:ext cx="10753200" cy="4488109"/>
          </a:xfrm>
        </p:spPr>
        <p:txBody>
          <a:bodyPr/>
          <a:lstStyle/>
          <a:p>
            <a:r>
              <a:rPr lang="cs-CZ" dirty="0" smtClean="0"/>
              <a:t>krátkodobé cenové slevy</a:t>
            </a:r>
          </a:p>
          <a:p>
            <a:r>
              <a:rPr lang="cs-CZ" dirty="0" smtClean="0"/>
              <a:t>techniky a akce motivující zákazníky k rychlé koupi</a:t>
            </a:r>
          </a:p>
          <a:p>
            <a:pPr lvl="1"/>
            <a:r>
              <a:rPr lang="cs-CZ" dirty="0" smtClean="0"/>
              <a:t>Slevy, 3 za 2, kupony se slevou na další nákup, prémie, soutěže, výhry, dárkové předměty, </a:t>
            </a:r>
            <a:r>
              <a:rPr lang="cs-CZ" dirty="0" err="1" smtClean="0"/>
              <a:t>first</a:t>
            </a:r>
            <a:r>
              <a:rPr lang="cs-CZ" dirty="0" smtClean="0"/>
              <a:t> </a:t>
            </a:r>
            <a:r>
              <a:rPr lang="cs-CZ" dirty="0" err="1" smtClean="0"/>
              <a:t>minute</a:t>
            </a:r>
            <a:r>
              <a:rPr lang="cs-CZ" dirty="0" smtClean="0"/>
              <a:t>, last </a:t>
            </a:r>
            <a:r>
              <a:rPr lang="cs-CZ" dirty="0" err="1" smtClean="0"/>
              <a:t>minute</a:t>
            </a:r>
            <a:r>
              <a:rPr lang="cs-CZ" dirty="0" smtClean="0"/>
              <a:t>, dítě zdarma</a:t>
            </a:r>
          </a:p>
          <a:p>
            <a:r>
              <a:rPr lang="cs-CZ" dirty="0" smtClean="0"/>
              <a:t>dokážou jednorázově zvýšit prodeje</a:t>
            </a:r>
          </a:p>
          <a:p>
            <a:r>
              <a:rPr lang="cs-CZ" dirty="0" smtClean="0"/>
              <a:t>nadužívání vede ke snížení marží a snižuje preference značky</a:t>
            </a:r>
          </a:p>
          <a:p>
            <a:pPr lvl="1"/>
            <a:r>
              <a:rPr lang="cs-CZ" dirty="0" smtClean="0"/>
              <a:t>Zákazníci si počkají na vhodný termín nákupu</a:t>
            </a:r>
          </a:p>
          <a:p>
            <a:r>
              <a:rPr lang="cs-CZ" dirty="0" smtClean="0"/>
              <a:t>POS (point </a:t>
            </a:r>
            <a:r>
              <a:rPr lang="cs-CZ" dirty="0" err="1" smtClean="0"/>
              <a:t>of</a:t>
            </a:r>
            <a:r>
              <a:rPr lang="cs-CZ" dirty="0" smtClean="0"/>
              <a:t> </a:t>
            </a:r>
            <a:r>
              <a:rPr lang="cs-CZ" dirty="0" err="1" smtClean="0"/>
              <a:t>sale</a:t>
            </a:r>
            <a:r>
              <a:rPr lang="cs-CZ" dirty="0" smtClean="0"/>
              <a:t>) a POP (point </a:t>
            </a:r>
            <a:r>
              <a:rPr lang="cs-CZ" dirty="0" err="1" smtClean="0"/>
              <a:t>of</a:t>
            </a:r>
            <a:r>
              <a:rPr lang="cs-CZ" dirty="0" smtClean="0"/>
              <a:t> </a:t>
            </a:r>
            <a:r>
              <a:rPr lang="cs-CZ" dirty="0" err="1" smtClean="0"/>
              <a:t>purchase</a:t>
            </a:r>
            <a:r>
              <a:rPr lang="cs-CZ" dirty="0" smtClean="0"/>
              <a:t>) materiály</a:t>
            </a:r>
          </a:p>
          <a:p>
            <a:pPr lvl="1"/>
            <a:r>
              <a:rPr lang="cs-CZ" dirty="0" smtClean="0"/>
              <a:t>plakáty, letáky, třírozměrné poutač, stojany na letáky, LCD monitory </a:t>
            </a:r>
            <a:r>
              <a:rPr lang="cs-CZ" dirty="0" smtClean="0">
                <a:sym typeface="Wingdings" pitchFamily="2" charset="2"/>
              </a:rPr>
              <a:t> lékárny a čekárny</a:t>
            </a:r>
            <a:endParaRPr lang="cs-CZ" dirty="0" smtClean="0"/>
          </a:p>
          <a:p>
            <a:endParaRPr lang="cs-CZ" dirty="0"/>
          </a:p>
        </p:txBody>
      </p:sp>
      <p:pic>
        <p:nvPicPr>
          <p:cNvPr id="6" name="Obrázek 5" descr="9431085_091104_XS.jpg"/>
          <p:cNvPicPr>
            <a:picLocks noChangeAspect="1"/>
          </p:cNvPicPr>
          <p:nvPr/>
        </p:nvPicPr>
        <p:blipFill>
          <a:blip r:embed="rId3" cstate="print"/>
          <a:stretch>
            <a:fillRect/>
          </a:stretch>
        </p:blipFill>
        <p:spPr>
          <a:xfrm>
            <a:off x="10349345" y="0"/>
            <a:ext cx="1655504" cy="2110603"/>
          </a:xfrm>
          <a:prstGeom prst="rect">
            <a:avLst/>
          </a:prstGeom>
        </p:spPr>
      </p:pic>
      <p:pic>
        <p:nvPicPr>
          <p:cNvPr id="7" name="Obrázek 6" descr="Podpora prodeje.jpg"/>
          <p:cNvPicPr>
            <a:picLocks noChangeAspect="1"/>
          </p:cNvPicPr>
          <p:nvPr/>
        </p:nvPicPr>
        <p:blipFill>
          <a:blip r:embed="rId4" cstate="print"/>
          <a:stretch>
            <a:fillRect/>
          </a:stretch>
        </p:blipFill>
        <p:spPr>
          <a:xfrm>
            <a:off x="7620000" y="0"/>
            <a:ext cx="2396835" cy="1859390"/>
          </a:xfrm>
          <a:prstGeom prst="rect">
            <a:avLst/>
          </a:prstGeom>
        </p:spPr>
      </p:pic>
      <p:pic>
        <p:nvPicPr>
          <p:cNvPr id="4099" name="Picture 3"/>
          <p:cNvPicPr>
            <a:picLocks noChangeAspect="1" noChangeArrowheads="1"/>
          </p:cNvPicPr>
          <p:nvPr/>
        </p:nvPicPr>
        <p:blipFill>
          <a:blip r:embed="rId5" cstate="print"/>
          <a:srcRect/>
          <a:stretch>
            <a:fillRect/>
          </a:stretch>
        </p:blipFill>
        <p:spPr bwMode="auto">
          <a:xfrm>
            <a:off x="7284720" y="5882640"/>
            <a:ext cx="2557463" cy="975359"/>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p:txBody>
          <a:bodyPr/>
          <a:lstStyle/>
          <a:p>
            <a:r>
              <a:rPr lang="cs-CZ" dirty="0" smtClean="0"/>
              <a:t>Nekontrolovatelné komunikační nástroje</a:t>
            </a:r>
            <a:endParaRPr lang="cs-CZ" dirty="0"/>
          </a:p>
        </p:txBody>
      </p:sp>
      <p:sp>
        <p:nvSpPr>
          <p:cNvPr id="5" name="Zástupný symbol pro obsah 4"/>
          <p:cNvSpPr>
            <a:spLocks noGrp="1"/>
          </p:cNvSpPr>
          <p:nvPr>
            <p:ph idx="1"/>
          </p:nvPr>
        </p:nvSpPr>
        <p:spPr/>
        <p:txBody>
          <a:bodyPr/>
          <a:lstStyle/>
          <a:p>
            <a:r>
              <a:rPr lang="cs-CZ" dirty="0" smtClean="0"/>
              <a:t>reference</a:t>
            </a:r>
          </a:p>
          <a:p>
            <a:pPr lvl="1"/>
            <a:r>
              <a:rPr lang="cs-CZ" dirty="0" smtClean="0"/>
              <a:t>!negativní se šíří mnohem rychleji než pozitivní!</a:t>
            </a:r>
          </a:p>
          <a:p>
            <a:pPr lvl="1"/>
            <a:r>
              <a:rPr lang="cs-CZ" dirty="0" smtClean="0"/>
              <a:t>Subjektivní uživatelské komentáře</a:t>
            </a:r>
          </a:p>
          <a:p>
            <a:pPr lvl="2"/>
            <a:r>
              <a:rPr lang="cs-CZ" dirty="0" smtClean="0"/>
              <a:t>Hotely, restaurace, lékaři</a:t>
            </a:r>
          </a:p>
          <a:p>
            <a:pPr lvl="1"/>
            <a:r>
              <a:rPr lang="cs-CZ" dirty="0" err="1" smtClean="0"/>
              <a:t>Tripadvisor</a:t>
            </a:r>
            <a:r>
              <a:rPr lang="cs-CZ" dirty="0" smtClean="0"/>
              <a:t>, sociální sítě, diskuze, …</a:t>
            </a:r>
          </a:p>
          <a:p>
            <a:r>
              <a:rPr lang="cs-CZ" dirty="0" err="1" smtClean="0"/>
              <a:t>Guerrilla</a:t>
            </a:r>
            <a:r>
              <a:rPr lang="cs-CZ" dirty="0" smtClean="0"/>
              <a:t> marketing</a:t>
            </a:r>
          </a:p>
          <a:p>
            <a:pPr lvl="1"/>
            <a:r>
              <a:rPr lang="cs-CZ" dirty="0" smtClean="0"/>
              <a:t>nekonvenční forma propagace s cílem vzbuzení maximálního zájmu za použití omezeného rozpočtu</a:t>
            </a:r>
          </a:p>
          <a:p>
            <a:pPr lvl="1"/>
            <a:r>
              <a:rPr lang="cs-CZ" dirty="0" smtClean="0"/>
              <a:t>jednoduchost, využití práce s psychologií, schopnost na sebe poutat sekundární publicitu. Základem je tedy originální nápad, který je kreativně zpracován s použitím nekonvenčních nástrojů (např. medií, venkovních reklam).</a:t>
            </a:r>
          </a:p>
          <a:p>
            <a:pPr lvl="1"/>
            <a:r>
              <a:rPr lang="pt-BR" dirty="0" smtClean="0"/>
              <a:t>bývá často propojován s virálním marketingem</a:t>
            </a:r>
            <a:endParaRPr lang="cs-CZ" dirty="0"/>
          </a:p>
        </p:txBody>
      </p:sp>
      <p:pic>
        <p:nvPicPr>
          <p:cNvPr id="3074" name="Picture 2"/>
          <p:cNvPicPr>
            <a:picLocks noChangeAspect="1" noChangeArrowheads="1"/>
          </p:cNvPicPr>
          <p:nvPr/>
        </p:nvPicPr>
        <p:blipFill>
          <a:blip r:embed="rId3" cstate="print"/>
          <a:srcRect/>
          <a:stretch>
            <a:fillRect/>
          </a:stretch>
        </p:blipFill>
        <p:spPr bwMode="auto">
          <a:xfrm>
            <a:off x="7844086" y="1508760"/>
            <a:ext cx="3815467" cy="2031683"/>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7894319" y="5345118"/>
            <a:ext cx="2680335" cy="1512882"/>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p:txBody>
          <a:bodyPr/>
          <a:lstStyle/>
          <a:p>
            <a:r>
              <a:rPr lang="cs-CZ" dirty="0" smtClean="0"/>
              <a:t>Komunikační/propagační mix</a:t>
            </a:r>
            <a:endParaRPr lang="cs-CZ" dirty="0"/>
          </a:p>
        </p:txBody>
      </p:sp>
      <p:sp>
        <p:nvSpPr>
          <p:cNvPr id="5" name="Zástupný symbol pro obsah 4"/>
          <p:cNvSpPr>
            <a:spLocks noGrp="1"/>
          </p:cNvSpPr>
          <p:nvPr>
            <p:ph idx="1"/>
          </p:nvPr>
        </p:nvSpPr>
        <p:spPr/>
        <p:txBody>
          <a:bodyPr/>
          <a:lstStyle/>
          <a:p>
            <a:r>
              <a:rPr lang="cs-CZ" dirty="0" smtClean="0"/>
              <a:t>Konkrétní výběr komunikační/propagačních nástrojů u konkrétní firmy</a:t>
            </a:r>
          </a:p>
          <a:p>
            <a:pPr>
              <a:buNone/>
            </a:pPr>
            <a:r>
              <a:rPr lang="cs-CZ" dirty="0" smtClean="0"/>
              <a:t>X mediální mix = konkrétní výběr médií, které firma zvolila pro svou kampaň (TV, rozhlas, internet, …)</a:t>
            </a:r>
          </a:p>
          <a:p>
            <a:r>
              <a:rPr lang="cs-CZ" b="1" dirty="0" smtClean="0"/>
              <a:t>Cílem je co nejlépe představit svůj výrobek definovanému cílovému segmentu</a:t>
            </a:r>
            <a:endParaRPr lang="cs-CZ"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xiaoosocia.png"/>
          <p:cNvPicPr>
            <a:picLocks noChangeAspect="1"/>
          </p:cNvPicPr>
          <p:nvPr/>
        </p:nvPicPr>
        <p:blipFill>
          <a:blip r:embed="rId2" cstate="print"/>
          <a:stretch>
            <a:fillRect/>
          </a:stretch>
        </p:blipFill>
        <p:spPr>
          <a:xfrm>
            <a:off x="6290310" y="1125219"/>
            <a:ext cx="4773930" cy="2595059"/>
          </a:xfrm>
          <a:prstGeom prst="rect">
            <a:avLst/>
          </a:prstGeom>
        </p:spPr>
      </p:pic>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p:cNvSpPr>
            <a:spLocks noGrp="1"/>
          </p:cNvSpPr>
          <p:nvPr>
            <p:ph type="title"/>
          </p:nvPr>
        </p:nvSpPr>
        <p:spPr/>
        <p:txBody>
          <a:bodyPr/>
          <a:lstStyle/>
          <a:p>
            <a:r>
              <a:rPr lang="cs-CZ" dirty="0" smtClean="0"/>
              <a:t>Marketing na sociálních sítích</a:t>
            </a:r>
            <a:endParaRPr lang="cs-CZ" dirty="0"/>
          </a:p>
        </p:txBody>
      </p:sp>
      <p:sp>
        <p:nvSpPr>
          <p:cNvPr id="5" name="Zástupný symbol pro obsah 4"/>
          <p:cNvSpPr>
            <a:spLocks noGrp="1"/>
          </p:cNvSpPr>
          <p:nvPr>
            <p:ph idx="1"/>
          </p:nvPr>
        </p:nvSpPr>
        <p:spPr/>
        <p:txBody>
          <a:bodyPr/>
          <a:lstStyle/>
          <a:p>
            <a:r>
              <a:rPr lang="cs-CZ" dirty="0" smtClean="0"/>
              <a:t>čím dál dominantnější nástroj</a:t>
            </a:r>
          </a:p>
          <a:p>
            <a:r>
              <a:rPr lang="cs-CZ" dirty="0" smtClean="0"/>
              <a:t>sociální sítě dokážou:</a:t>
            </a:r>
          </a:p>
          <a:p>
            <a:pPr lvl="1"/>
            <a:r>
              <a:rPr lang="cs-CZ" dirty="0" smtClean="0"/>
              <a:t>prodat produkt, službu</a:t>
            </a:r>
          </a:p>
          <a:p>
            <a:pPr lvl="1"/>
            <a:r>
              <a:rPr lang="cs-CZ" dirty="0" smtClean="0"/>
              <a:t>poskytnout cenné informace</a:t>
            </a:r>
          </a:p>
          <a:p>
            <a:pPr lvl="1"/>
            <a:r>
              <a:rPr lang="cs-CZ" dirty="0" smtClean="0"/>
              <a:t>vydělat peníze</a:t>
            </a:r>
          </a:p>
          <a:p>
            <a:pPr lvl="1"/>
            <a:r>
              <a:rPr lang="cs-CZ" dirty="0" smtClean="0"/>
              <a:t>vytvořit image značky</a:t>
            </a:r>
          </a:p>
          <a:p>
            <a:pPr lvl="1"/>
            <a:r>
              <a:rPr lang="cs-CZ" dirty="0" smtClean="0"/>
              <a:t>…</a:t>
            </a:r>
          </a:p>
          <a:p>
            <a:r>
              <a:rPr lang="cs-CZ" dirty="0" smtClean="0"/>
              <a:t>každý uživatel má svůj profil</a:t>
            </a:r>
          </a:p>
          <a:p>
            <a:pPr lvl="1"/>
            <a:r>
              <a:rPr lang="cs-CZ" dirty="0" smtClean="0"/>
              <a:t>poskytuje zcela přesnou marketingovou identitu</a:t>
            </a:r>
          </a:p>
          <a:p>
            <a:pPr lvl="1"/>
            <a:r>
              <a:rPr lang="cs-CZ" dirty="0" smtClean="0"/>
              <a:t>obsah na míru každému uživateli</a:t>
            </a:r>
            <a:endParaRPr lang="cs-CZ" dirty="0"/>
          </a:p>
        </p:txBody>
      </p:sp>
      <p:pic>
        <p:nvPicPr>
          <p:cNvPr id="7" name="Obrázek 6" descr="social_media.jpg"/>
          <p:cNvPicPr>
            <a:picLocks noChangeAspect="1"/>
          </p:cNvPicPr>
          <p:nvPr/>
        </p:nvPicPr>
        <p:blipFill>
          <a:blip r:embed="rId3" cstate="print"/>
          <a:stretch>
            <a:fillRect/>
          </a:stretch>
        </p:blipFill>
        <p:spPr>
          <a:xfrm>
            <a:off x="8137624" y="4099559"/>
            <a:ext cx="3790215" cy="25317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p:cNvSpPr>
            <a:spLocks noGrp="1"/>
          </p:cNvSpPr>
          <p:nvPr>
            <p:ph type="title"/>
          </p:nvPr>
        </p:nvSpPr>
        <p:spPr/>
        <p:txBody>
          <a:bodyPr/>
          <a:lstStyle/>
          <a:p>
            <a:r>
              <a:rPr lang="cs-CZ" dirty="0" smtClean="0"/>
              <a:t>Druhy sociálních sítí</a:t>
            </a:r>
            <a:endParaRPr lang="cs-CZ" dirty="0"/>
          </a:p>
        </p:txBody>
      </p:sp>
      <p:sp>
        <p:nvSpPr>
          <p:cNvPr id="5" name="Zástupný symbol pro obsah 4"/>
          <p:cNvSpPr>
            <a:spLocks noGrp="1"/>
          </p:cNvSpPr>
          <p:nvPr>
            <p:ph idx="1"/>
          </p:nvPr>
        </p:nvSpPr>
        <p:spPr>
          <a:xfrm>
            <a:off x="720000" y="1432560"/>
            <a:ext cx="10753200" cy="4399440"/>
          </a:xfrm>
        </p:spPr>
        <p:txBody>
          <a:bodyPr/>
          <a:lstStyle/>
          <a:p>
            <a:r>
              <a:rPr lang="cs-CZ" dirty="0" err="1" smtClean="0"/>
              <a:t>Facebook</a:t>
            </a:r>
            <a:endParaRPr lang="cs-CZ" dirty="0" smtClean="0"/>
          </a:p>
          <a:p>
            <a:pPr lvl="1"/>
            <a:r>
              <a:rPr lang="cs-CZ" dirty="0" smtClean="0"/>
              <a:t>nejvíce obecná sociální síť</a:t>
            </a:r>
          </a:p>
          <a:p>
            <a:pPr lvl="1"/>
            <a:r>
              <a:rPr lang="cs-CZ" dirty="0" smtClean="0"/>
              <a:t>informace, zábava i aktuální dění</a:t>
            </a:r>
          </a:p>
          <a:p>
            <a:r>
              <a:rPr lang="cs-CZ" dirty="0" err="1" smtClean="0"/>
              <a:t>Instagram</a:t>
            </a:r>
            <a:endParaRPr lang="cs-CZ" dirty="0" smtClean="0"/>
          </a:p>
          <a:p>
            <a:pPr lvl="1"/>
            <a:r>
              <a:rPr lang="cs-CZ" dirty="0" err="1" smtClean="0"/>
              <a:t>designově</a:t>
            </a:r>
            <a:r>
              <a:rPr lang="cs-CZ" dirty="0" smtClean="0"/>
              <a:t> upravené a uspořádané profily </a:t>
            </a:r>
          </a:p>
          <a:p>
            <a:pPr lvl="1"/>
            <a:r>
              <a:rPr lang="cs-CZ" dirty="0" smtClean="0"/>
              <a:t>kvalitní a </a:t>
            </a:r>
            <a:r>
              <a:rPr lang="cs-CZ" dirty="0" err="1" smtClean="0"/>
              <a:t>a</a:t>
            </a:r>
            <a:r>
              <a:rPr lang="cs-CZ" dirty="0" smtClean="0"/>
              <a:t> krásné fotky které ladí s celým lookem profilu </a:t>
            </a:r>
          </a:p>
          <a:p>
            <a:r>
              <a:rPr lang="cs-CZ" dirty="0" err="1" smtClean="0"/>
              <a:t>Linkedin</a:t>
            </a:r>
            <a:endParaRPr lang="cs-CZ" dirty="0" smtClean="0"/>
          </a:p>
          <a:p>
            <a:pPr lvl="1"/>
            <a:r>
              <a:rPr lang="cs-CZ" dirty="0" smtClean="0"/>
              <a:t>uživatelé ho používají obvykle z profesionálních důvodů</a:t>
            </a:r>
          </a:p>
          <a:p>
            <a:pPr lvl="1"/>
            <a:r>
              <a:rPr lang="cs-CZ" dirty="0" smtClean="0"/>
              <a:t>hledání firem nebo osob z konkrétního odvětví, k předávání informací</a:t>
            </a:r>
          </a:p>
          <a:p>
            <a:r>
              <a:rPr lang="cs-CZ" dirty="0" err="1" smtClean="0"/>
              <a:t>Tiktok</a:t>
            </a:r>
            <a:endParaRPr lang="cs-CZ" dirty="0" smtClean="0"/>
          </a:p>
          <a:p>
            <a:pPr lvl="1"/>
            <a:r>
              <a:rPr lang="cs-CZ" dirty="0" smtClean="0"/>
              <a:t>pouze videa</a:t>
            </a:r>
            <a:endParaRPr lang="cs-CZ" dirty="0"/>
          </a:p>
        </p:txBody>
      </p:sp>
      <p:pic>
        <p:nvPicPr>
          <p:cNvPr id="6" name="Obrázek 5" descr="702300.png"/>
          <p:cNvPicPr>
            <a:picLocks noChangeAspect="1"/>
          </p:cNvPicPr>
          <p:nvPr/>
        </p:nvPicPr>
        <p:blipFill>
          <a:blip r:embed="rId2" cstate="print"/>
          <a:stretch>
            <a:fillRect/>
          </a:stretch>
        </p:blipFill>
        <p:spPr>
          <a:xfrm>
            <a:off x="9819234" y="4206240"/>
            <a:ext cx="1645920" cy="1645920"/>
          </a:xfrm>
          <a:prstGeom prst="rect">
            <a:avLst/>
          </a:prstGeom>
        </p:spPr>
      </p:pic>
      <p:pic>
        <p:nvPicPr>
          <p:cNvPr id="7" name="Obrázek 6" descr="Facebook_Logo_2023.png"/>
          <p:cNvPicPr>
            <a:picLocks noChangeAspect="1"/>
          </p:cNvPicPr>
          <p:nvPr/>
        </p:nvPicPr>
        <p:blipFill>
          <a:blip r:embed="rId3" cstate="print"/>
          <a:stretch>
            <a:fillRect/>
          </a:stretch>
        </p:blipFill>
        <p:spPr>
          <a:xfrm>
            <a:off x="5791200" y="1203960"/>
            <a:ext cx="1600200" cy="1600200"/>
          </a:xfrm>
          <a:prstGeom prst="rect">
            <a:avLst/>
          </a:prstGeom>
        </p:spPr>
      </p:pic>
      <p:pic>
        <p:nvPicPr>
          <p:cNvPr id="8" name="Obrázek 7" descr="png-transparent-tiktok-tiktok-logo-tiktok-icon-thumbnail.png"/>
          <p:cNvPicPr>
            <a:picLocks noChangeAspect="1"/>
          </p:cNvPicPr>
          <p:nvPr/>
        </p:nvPicPr>
        <p:blipFill>
          <a:blip r:embed="rId4" cstate="print"/>
          <a:stretch>
            <a:fillRect/>
          </a:stretch>
        </p:blipFill>
        <p:spPr>
          <a:xfrm>
            <a:off x="6263640" y="5181600"/>
            <a:ext cx="1676400" cy="1676400"/>
          </a:xfrm>
          <a:prstGeom prst="rect">
            <a:avLst/>
          </a:prstGeom>
        </p:spPr>
      </p:pic>
      <p:pic>
        <p:nvPicPr>
          <p:cNvPr id="9" name="Obrázek 8" descr="1000_F_320883393_q7ROQwEkFchU1WGGSfwxCG9X9CLUW0JD.jpg"/>
          <p:cNvPicPr>
            <a:picLocks noChangeAspect="1"/>
          </p:cNvPicPr>
          <p:nvPr/>
        </p:nvPicPr>
        <p:blipFill>
          <a:blip r:embed="rId5" cstate="print"/>
          <a:srcRect l="16000" t="19000" r="16500" b="16500"/>
          <a:stretch>
            <a:fillRect/>
          </a:stretch>
        </p:blipFill>
        <p:spPr>
          <a:xfrm>
            <a:off x="7993202" y="2697480"/>
            <a:ext cx="1547037" cy="14782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a:xfrm>
            <a:off x="720000" y="720000"/>
            <a:ext cx="3181440" cy="4492080"/>
          </a:xfrm>
        </p:spPr>
        <p:txBody>
          <a:bodyPr/>
          <a:lstStyle/>
          <a:p>
            <a:r>
              <a:rPr lang="cs-CZ" dirty="0" smtClean="0"/>
              <a:t>Počet globálních uživatelů sociálních sítí</a:t>
            </a:r>
            <a:endParaRPr lang="cs-CZ" dirty="0"/>
          </a:p>
        </p:txBody>
      </p:sp>
      <p:pic>
        <p:nvPicPr>
          <p:cNvPr id="6" name="Zástupný symbol pro obsah 5" descr="celosvetove-nejpopularnejsi-socialni-platformy-na-internetu-v-roce-2023.png"/>
          <p:cNvPicPr>
            <a:picLocks noGrp="1" noChangeAspect="1"/>
          </p:cNvPicPr>
          <p:nvPr>
            <p:ph idx="1"/>
          </p:nvPr>
        </p:nvPicPr>
        <p:blipFill>
          <a:blip r:embed="rId2" cstate="print"/>
          <a:srcRect t="1221" r="14411" b="19397"/>
          <a:stretch>
            <a:fillRect/>
          </a:stretch>
        </p:blipFill>
        <p:spPr>
          <a:xfrm>
            <a:off x="4693920" y="0"/>
            <a:ext cx="7025640" cy="685118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p:txBody>
          <a:bodyPr/>
          <a:lstStyle/>
          <a:p>
            <a:r>
              <a:rPr lang="cs-CZ" dirty="0" smtClean="0"/>
              <a:t>Tipy jak zaujmout uživatele na sociálních sítích</a:t>
            </a:r>
            <a:endParaRPr lang="cs-CZ" dirty="0"/>
          </a:p>
        </p:txBody>
      </p:sp>
      <p:sp>
        <p:nvSpPr>
          <p:cNvPr id="5" name="Zástupný symbol pro obsah 4"/>
          <p:cNvSpPr>
            <a:spLocks noGrp="1"/>
          </p:cNvSpPr>
          <p:nvPr>
            <p:ph idx="1"/>
          </p:nvPr>
        </p:nvSpPr>
        <p:spPr/>
        <p:txBody>
          <a:bodyPr/>
          <a:lstStyle/>
          <a:p>
            <a:r>
              <a:rPr lang="cs-CZ" dirty="0" smtClean="0"/>
              <a:t>Doporučení</a:t>
            </a:r>
          </a:p>
          <a:p>
            <a:pPr lvl="1"/>
            <a:r>
              <a:rPr lang="cs-CZ" dirty="0" smtClean="0"/>
              <a:t>-&gt; sdílení, recenze, komentáře</a:t>
            </a:r>
          </a:p>
          <a:p>
            <a:r>
              <a:rPr lang="cs-CZ" dirty="0" smtClean="0"/>
              <a:t>Pohled do zákulisí</a:t>
            </a:r>
          </a:p>
          <a:p>
            <a:pPr lvl="1"/>
            <a:r>
              <a:rPr lang="cs-CZ" dirty="0" smtClean="0"/>
              <a:t>-&gt; jak fungují schůzky, porady, balení zboží, komunikace se zákazníky</a:t>
            </a:r>
          </a:p>
          <a:p>
            <a:r>
              <a:rPr lang="cs-CZ" dirty="0" smtClean="0"/>
              <a:t>Originalita</a:t>
            </a:r>
          </a:p>
          <a:p>
            <a:pPr lvl="1"/>
            <a:r>
              <a:rPr lang="cs-CZ" dirty="0" smtClean="0"/>
              <a:t>-&gt; ukázat odlišnosti od konkurence</a:t>
            </a:r>
          </a:p>
          <a:p>
            <a:r>
              <a:rPr lang="cs-CZ" dirty="0" smtClean="0"/>
              <a:t>Významné dny</a:t>
            </a:r>
          </a:p>
          <a:p>
            <a:pPr lvl="1"/>
            <a:r>
              <a:rPr lang="cs-CZ" dirty="0" smtClean="0"/>
              <a:t>-&gt; slavte, co se dá: svátky, narozeniny, výročí, …</a:t>
            </a:r>
          </a:p>
          <a:p>
            <a:r>
              <a:rPr lang="cs-CZ" dirty="0" smtClean="0"/>
              <a:t>Soutěže</a:t>
            </a:r>
          </a:p>
          <a:p>
            <a:pPr lvl="1"/>
            <a:r>
              <a:rPr lang="cs-CZ" dirty="0" smtClean="0"/>
              <a:t>-&gt;zapojení publika</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pic>
        <p:nvPicPr>
          <p:cNvPr id="7" name="Zástupný symbol pro obsah 6" descr="IMG_4188 (1).jpg"/>
          <p:cNvPicPr>
            <a:picLocks noGrp="1" noChangeAspect="1"/>
          </p:cNvPicPr>
          <p:nvPr>
            <p:ph idx="1"/>
          </p:nvPr>
        </p:nvPicPr>
        <p:blipFill>
          <a:blip r:embed="rId2" cstate="print">
            <a:grayscl/>
            <a:lum bright="10000" contrast="40000"/>
          </a:blip>
          <a:stretch>
            <a:fillRect/>
          </a:stretch>
        </p:blipFill>
        <p:spPr>
          <a:xfrm>
            <a:off x="2064120" y="383540"/>
            <a:ext cx="7834260" cy="587569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a:xfrm>
            <a:off x="207382" y="248945"/>
            <a:ext cx="10753200" cy="451576"/>
          </a:xfrm>
        </p:spPr>
        <p:txBody>
          <a:bodyPr/>
          <a:lstStyle/>
          <a:p>
            <a:r>
              <a:rPr lang="cs-CZ" dirty="0" smtClean="0"/>
              <a:t>Reklama léčivých přípravků</a:t>
            </a:r>
            <a:endParaRPr lang="cs-CZ" dirty="0"/>
          </a:p>
        </p:txBody>
      </p:sp>
      <p:sp>
        <p:nvSpPr>
          <p:cNvPr id="5" name="Zástupný symbol pro obsah 4"/>
          <p:cNvSpPr>
            <a:spLocks noGrp="1"/>
          </p:cNvSpPr>
          <p:nvPr>
            <p:ph idx="1"/>
          </p:nvPr>
        </p:nvSpPr>
        <p:spPr>
          <a:xfrm>
            <a:off x="401782" y="831273"/>
            <a:ext cx="11071418" cy="5000727"/>
          </a:xfrm>
        </p:spPr>
        <p:txBody>
          <a:bodyPr/>
          <a:lstStyle/>
          <a:p>
            <a:r>
              <a:rPr lang="cs-CZ" dirty="0" smtClean="0">
                <a:hlinkClick r:id="rId2"/>
              </a:rPr>
              <a:t>Zákon č. 40/1995 Sb.</a:t>
            </a:r>
            <a:endParaRPr lang="cs-CZ" dirty="0" smtClean="0"/>
          </a:p>
          <a:p>
            <a:pPr lvl="1"/>
            <a:r>
              <a:rPr lang="cs-CZ" i="1" dirty="0" smtClean="0"/>
              <a:t>Zákon o regulaci reklamy a o změně a doplnění zákona č. 468/1991 Sb., o provozování rozhlasového a televizního vysílání, ve znění pozdějších předpisů</a:t>
            </a:r>
            <a:endParaRPr lang="cs-CZ" dirty="0" smtClean="0"/>
          </a:p>
          <a:p>
            <a:pPr lvl="1"/>
            <a:r>
              <a:rPr lang="cs-CZ" dirty="0" smtClean="0"/>
              <a:t>„Reklamou se rozumí oznámení, předvedení či jiná prezentace šířené zejména komunikačními médii, mající za cíl podporu podnikatelské činnosti, zejména podporu spotřeby nebo prodeje zboží, výstavby, pronájmu nebo prodeje nemovitostí, prodeje nebo využití práv nebo závazků, podporu poskytování služeb, propagaci ochranné známky.“</a:t>
            </a:r>
          </a:p>
          <a:p>
            <a:pPr lvl="1"/>
            <a:r>
              <a:rPr lang="cs-CZ" dirty="0" smtClean="0"/>
              <a:t>Za reklamu na humánní léčivé přípravky se považují také všechny informace, přesvědčování nebo pobídky určené k podpoře předepisování, dodávání, prodeje, výdeje nebo spotřeby humánních léčivých přípravků. Jedná se zejména o</a:t>
            </a:r>
          </a:p>
          <a:p>
            <a:pPr lvl="2"/>
            <a:r>
              <a:rPr lang="cs-CZ" b="1" dirty="0" smtClean="0"/>
              <a:t>a)</a:t>
            </a:r>
            <a:r>
              <a:rPr lang="cs-CZ" dirty="0" smtClean="0"/>
              <a:t> návštěvy obchodních zástupců s humánními léčivými přípravky u osob oprávněných je předepisovat, dodávat nebo vydávat,</a:t>
            </a:r>
          </a:p>
          <a:p>
            <a:pPr lvl="2"/>
            <a:r>
              <a:rPr lang="cs-CZ" b="1" dirty="0" smtClean="0"/>
              <a:t>b)</a:t>
            </a:r>
            <a:r>
              <a:rPr lang="cs-CZ" dirty="0" smtClean="0"/>
              <a:t> dodávání vzorků humánních léčivých přípravků,</a:t>
            </a:r>
          </a:p>
          <a:p>
            <a:pPr lvl="2"/>
            <a:r>
              <a:rPr lang="cs-CZ" b="1" dirty="0" smtClean="0"/>
              <a:t>c)</a:t>
            </a:r>
            <a:r>
              <a:rPr lang="cs-CZ" dirty="0" smtClean="0"/>
              <a:t> podporu předepisování, výdeje a prodeje humánních léčivých přípravků pomocí daru, spotřebitelské soutěže a nabídkou nebo příslibem jakéhokoli prospěchu nebo finanční či věcné odměny,</a:t>
            </a:r>
          </a:p>
          <a:p>
            <a:pPr lvl="2"/>
            <a:r>
              <a:rPr lang="cs-CZ" b="1" dirty="0" smtClean="0"/>
              <a:t>d)</a:t>
            </a:r>
            <a:r>
              <a:rPr lang="cs-CZ" dirty="0" smtClean="0"/>
              <a:t> sponzorování setkání konaných za účelem podpory předepisování, prodeje, výdeje nebo spotřeby humánních léčivých přípravků a navštěvovaných odborníky,</a:t>
            </a:r>
          </a:p>
          <a:p>
            <a:pPr lvl="2"/>
            <a:r>
              <a:rPr lang="cs-CZ" b="1" dirty="0" smtClean="0"/>
              <a:t>e)</a:t>
            </a:r>
            <a:r>
              <a:rPr lang="cs-CZ" dirty="0" smtClean="0"/>
              <a:t> sponzorování vědeckých kongresů s účastí odborníků a úhrada nákladů na cestovné a ubytování souvisejících s jejich účastí.</a:t>
            </a:r>
          </a:p>
          <a:p>
            <a:pPr lvl="1"/>
            <a:endParaRPr lang="cs-CZ"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p:txBody>
          <a:bodyPr/>
          <a:lstStyle/>
          <a:p>
            <a:r>
              <a:rPr lang="cs-CZ" dirty="0" smtClean="0"/>
              <a:t>Ustanovení zákona se nevztahují na</a:t>
            </a:r>
            <a:endParaRPr lang="cs-CZ" dirty="0"/>
          </a:p>
        </p:txBody>
      </p:sp>
      <p:sp>
        <p:nvSpPr>
          <p:cNvPr id="5" name="Zástupný symbol pro obsah 4"/>
          <p:cNvSpPr>
            <a:spLocks noGrp="1"/>
          </p:cNvSpPr>
          <p:nvPr>
            <p:ph idx="1"/>
          </p:nvPr>
        </p:nvSpPr>
        <p:spPr/>
        <p:txBody>
          <a:bodyPr/>
          <a:lstStyle/>
          <a:p>
            <a:pPr lvl="1"/>
            <a:r>
              <a:rPr lang="cs-CZ" b="1" dirty="0" smtClean="0"/>
              <a:t>a)</a:t>
            </a:r>
            <a:r>
              <a:rPr lang="cs-CZ" dirty="0" smtClean="0"/>
              <a:t> označování humánních léčivých přípravků a na příbalové informace podle zvláštních právních předpisů,</a:t>
            </a:r>
          </a:p>
          <a:p>
            <a:pPr lvl="1"/>
            <a:r>
              <a:rPr lang="cs-CZ" b="1" dirty="0" smtClean="0"/>
              <a:t>b)</a:t>
            </a:r>
            <a:r>
              <a:rPr lang="cs-CZ" dirty="0" smtClean="0"/>
              <a:t> korespondenci nutnou k zodpovězení specifických dotazů na konkrétní humánní léčivý přípravek a případné doprovodné materiály nereklamní povahy,</a:t>
            </a:r>
          </a:p>
          <a:p>
            <a:pPr lvl="1"/>
            <a:r>
              <a:rPr lang="cs-CZ" b="1" dirty="0" smtClean="0"/>
              <a:t>c)</a:t>
            </a:r>
            <a:r>
              <a:rPr lang="cs-CZ" dirty="0" smtClean="0"/>
              <a:t> prodejní katalogy a ceníky, pokud neobsahují popis vlastností humánních léčivých přípravků, dále na oznámení, upozornění a poskytnutí informací, týkajících se například změn balení, varování před nežádoucími účinky humánního léčivého přípravku,</a:t>
            </a:r>
          </a:p>
          <a:p>
            <a:pPr lvl="1"/>
            <a:r>
              <a:rPr lang="cs-CZ" b="1" dirty="0" smtClean="0"/>
              <a:t>d)</a:t>
            </a:r>
            <a:r>
              <a:rPr lang="cs-CZ" dirty="0" smtClean="0"/>
              <a:t> údaje o lidském zdraví nebo onemocněních, pokud neobsahují žádný odkaz, a to ani nepřímý, na humánní léčivý přípravek.</a:t>
            </a:r>
          </a:p>
          <a:p>
            <a:pPr lvl="1"/>
            <a:endParaRPr lang="cs-CZ"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p:cNvSpPr>
            <a:spLocks noGrp="1"/>
          </p:cNvSpPr>
          <p:nvPr>
            <p:ph type="title"/>
          </p:nvPr>
        </p:nvSpPr>
        <p:spPr/>
        <p:txBody>
          <a:bodyPr/>
          <a:lstStyle/>
          <a:p>
            <a:r>
              <a:rPr lang="cs-CZ" dirty="0" smtClean="0"/>
              <a:t>Reklama léčivých přípravků dle zákona</a:t>
            </a:r>
            <a:endParaRPr lang="cs-CZ" dirty="0"/>
          </a:p>
        </p:txBody>
      </p:sp>
      <p:sp>
        <p:nvSpPr>
          <p:cNvPr id="5" name="Zástupný symbol pro obsah 4"/>
          <p:cNvSpPr>
            <a:spLocks noGrp="1"/>
          </p:cNvSpPr>
          <p:nvPr>
            <p:ph idx="1"/>
          </p:nvPr>
        </p:nvSpPr>
        <p:spPr/>
        <p:txBody>
          <a:bodyPr/>
          <a:lstStyle/>
          <a:p>
            <a:r>
              <a:rPr lang="cs-CZ" dirty="0" smtClean="0"/>
              <a:t>Zákon upravuje 3 oblasti:</a:t>
            </a:r>
          </a:p>
          <a:p>
            <a:pPr marL="781200" lvl="1" indent="-457200">
              <a:buFont typeface="+mj-lt"/>
              <a:buAutoNum type="arabicPeriod"/>
            </a:pPr>
            <a:r>
              <a:rPr lang="cs-CZ" dirty="0" smtClean="0"/>
              <a:t>Obecná ustanovení</a:t>
            </a:r>
          </a:p>
          <a:p>
            <a:pPr marL="781200" lvl="1" indent="-457200">
              <a:buFont typeface="+mj-lt"/>
              <a:buAutoNum type="arabicPeriod"/>
            </a:pPr>
            <a:r>
              <a:rPr lang="cs-CZ" dirty="0" smtClean="0"/>
              <a:t>reklamu zaměřenou na širokou veřejnost</a:t>
            </a:r>
          </a:p>
          <a:p>
            <a:pPr marL="781200" lvl="1" indent="-457200">
              <a:buFont typeface="+mj-lt"/>
              <a:buAutoNum type="arabicPeriod"/>
            </a:pPr>
            <a:r>
              <a:rPr lang="cs-CZ" dirty="0" smtClean="0"/>
              <a:t>reklamu zaměřenou na  odborníky</a:t>
            </a:r>
          </a:p>
          <a:p>
            <a:pPr marL="781200" lvl="1" indent="-457200">
              <a:buFont typeface="+mj-lt"/>
              <a:buAutoNum type="arabicPeriod"/>
            </a:pPr>
            <a:endParaRPr lang="cs-CZ" dirty="0" smtClean="0"/>
          </a:p>
          <a:p>
            <a:pPr marL="529200" indent="-457200"/>
            <a:r>
              <a:rPr lang="cs-CZ" dirty="0" smtClean="0"/>
              <a:t>Obecná ustanovení</a:t>
            </a:r>
          </a:p>
          <a:p>
            <a:pPr lvl="1"/>
            <a:r>
              <a:rPr lang="cs-CZ" dirty="0" smtClean="0"/>
              <a:t>Předmětem reklamy může být pouze humánní léčivý přípravek registrovaný podle zvláštního právního předpisu.</a:t>
            </a:r>
          </a:p>
          <a:p>
            <a:pPr lvl="1"/>
            <a:r>
              <a:rPr lang="cs-CZ" dirty="0" smtClean="0"/>
              <a:t>Jakékoliv informace obsažené v reklamě na humánní léčivý přípravek musí odpovídat údajům uvedeným v souhrnu údajů tohoto přípravku.</a:t>
            </a:r>
          </a:p>
          <a:p>
            <a:r>
              <a:rPr lang="cs-CZ" dirty="0" smtClean="0"/>
              <a:t>Reklama na humánní léčivý přípravek musí podporovat jeho racionální používání objektivním představením tohoto přípravku bez přehánění jeho vlastností.</a:t>
            </a:r>
          </a:p>
          <a:p>
            <a:pPr marL="781200" lvl="1" indent="-457200"/>
            <a:endParaRPr lang="cs-CZ"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a:xfrm>
            <a:off x="720000" y="255543"/>
            <a:ext cx="10753200" cy="451576"/>
          </a:xfrm>
        </p:spPr>
        <p:txBody>
          <a:bodyPr/>
          <a:lstStyle/>
          <a:p>
            <a:r>
              <a:rPr lang="cs-CZ" dirty="0" smtClean="0"/>
              <a:t>Reklama na humánní léčivé přípravky zaměřená na širokou veřejnost</a:t>
            </a:r>
            <a:br>
              <a:rPr lang="cs-CZ" dirty="0" smtClean="0"/>
            </a:br>
            <a:r>
              <a:rPr lang="cs-CZ" dirty="0" smtClean="0"/>
              <a:t/>
            </a:r>
            <a:br>
              <a:rPr lang="cs-CZ" dirty="0" smtClean="0"/>
            </a:br>
            <a:endParaRPr lang="cs-CZ" dirty="0"/>
          </a:p>
        </p:txBody>
      </p:sp>
      <p:sp>
        <p:nvSpPr>
          <p:cNvPr id="5" name="Zástupný symbol pro obsah 4"/>
          <p:cNvSpPr>
            <a:spLocks noGrp="1"/>
          </p:cNvSpPr>
          <p:nvPr>
            <p:ph idx="1"/>
          </p:nvPr>
        </p:nvSpPr>
        <p:spPr>
          <a:xfrm>
            <a:off x="720000" y="1291771"/>
            <a:ext cx="10753200" cy="4540229"/>
          </a:xfrm>
        </p:spPr>
        <p:txBody>
          <a:bodyPr/>
          <a:lstStyle/>
          <a:p>
            <a:r>
              <a:rPr lang="cs-CZ" dirty="0" smtClean="0"/>
              <a:t>Předmětem reklamy určené široké veřejnosti mohou být humánní léčivé přípravky, které jsou podle svého složení a účelu uzpůsobeny a koncipovány tak, že </a:t>
            </a:r>
            <a:r>
              <a:rPr lang="cs-CZ" b="1" dirty="0" smtClean="0"/>
              <a:t>mohou být použity bez stanovení diagnózy, předpisu nebo léčení </a:t>
            </a:r>
            <a:r>
              <a:rPr lang="cs-CZ" dirty="0" smtClean="0"/>
              <a:t>praktickým lékařem, popřípadě na radu lékárníka.</a:t>
            </a:r>
          </a:p>
          <a:p>
            <a:r>
              <a:rPr lang="cs-CZ" dirty="0" smtClean="0"/>
              <a:t>Předmětem reklamy zaměřené na širokou veřejnost nesmí být</a:t>
            </a:r>
          </a:p>
          <a:p>
            <a:pPr lvl="1"/>
            <a:r>
              <a:rPr lang="cs-CZ" b="1" dirty="0" smtClean="0"/>
              <a:t>a)</a:t>
            </a:r>
            <a:r>
              <a:rPr lang="cs-CZ" dirty="0" smtClean="0"/>
              <a:t> humánní léčivé přípravky, jejichž výdej je vázán pouze na lékařský předpis,</a:t>
            </a:r>
          </a:p>
          <a:p>
            <a:pPr lvl="1"/>
            <a:r>
              <a:rPr lang="cs-CZ" b="1" dirty="0" smtClean="0"/>
              <a:t>b)</a:t>
            </a:r>
            <a:r>
              <a:rPr lang="cs-CZ" dirty="0" smtClean="0"/>
              <a:t> humánní léčivé přípravky obsahující omamné nebo psychotropní látky.</a:t>
            </a:r>
          </a:p>
          <a:p>
            <a:pPr lvl="1"/>
            <a:r>
              <a:rPr lang="cs-CZ" dirty="0" smtClean="0"/>
              <a:t>nevztahuje na humánní léčivé přípravky použité v rámci vakcinační akce schválené Ministerstvem zdravotnictví</a:t>
            </a:r>
          </a:p>
          <a:p>
            <a:endParaRPr lang="cs-CZ"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p:cNvSpPr>
            <a:spLocks noGrp="1"/>
          </p:cNvSpPr>
          <p:nvPr>
            <p:ph type="title"/>
          </p:nvPr>
        </p:nvSpPr>
        <p:spPr>
          <a:xfrm>
            <a:off x="719999" y="720000"/>
            <a:ext cx="11109143" cy="451576"/>
          </a:xfrm>
        </p:spPr>
        <p:txBody>
          <a:bodyPr/>
          <a:lstStyle/>
          <a:p>
            <a:r>
              <a:rPr lang="cs-CZ" dirty="0" smtClean="0"/>
              <a:t>Reklama zaměřená na širokou veřejnost musí</a:t>
            </a:r>
            <a:br>
              <a:rPr lang="cs-CZ" dirty="0" smtClean="0"/>
            </a:br>
            <a:endParaRPr lang="cs-CZ" dirty="0"/>
          </a:p>
        </p:txBody>
      </p:sp>
      <p:sp>
        <p:nvSpPr>
          <p:cNvPr id="5" name="Zástupný symbol pro obsah 4"/>
          <p:cNvSpPr>
            <a:spLocks noGrp="1"/>
          </p:cNvSpPr>
          <p:nvPr>
            <p:ph idx="1"/>
          </p:nvPr>
        </p:nvSpPr>
        <p:spPr>
          <a:xfrm>
            <a:off x="720000" y="1233714"/>
            <a:ext cx="10753200" cy="4598286"/>
          </a:xfrm>
        </p:spPr>
        <p:txBody>
          <a:bodyPr/>
          <a:lstStyle/>
          <a:p>
            <a:r>
              <a:rPr lang="cs-CZ" sz="2400" b="1" dirty="0" smtClean="0"/>
              <a:t>a)</a:t>
            </a:r>
            <a:r>
              <a:rPr lang="cs-CZ" sz="2400" dirty="0" smtClean="0"/>
              <a:t> být formulována tak, aby bylo zřejmé, že výrobek je humánním léčivým přípravkem,</a:t>
            </a:r>
          </a:p>
          <a:p>
            <a:r>
              <a:rPr lang="cs-CZ" sz="2400" b="1" dirty="0" smtClean="0"/>
              <a:t>b)</a:t>
            </a:r>
            <a:r>
              <a:rPr lang="cs-CZ" sz="2400" dirty="0" smtClean="0"/>
              <a:t> obsahovat název humánního léčivého přípravku tak, jak je uveden v rozhodnutí o registraci. Pokud humánní léčivý přípravek obsahuje jen jednu léčivou látku, musí reklama obsahovat i běžný název tohoto humánního léčivého přípravku,</a:t>
            </a:r>
          </a:p>
          <a:p>
            <a:r>
              <a:rPr lang="cs-CZ" sz="2400" b="1" dirty="0" smtClean="0"/>
              <a:t>c)</a:t>
            </a:r>
            <a:r>
              <a:rPr lang="cs-CZ" sz="2400" dirty="0" smtClean="0"/>
              <a:t> obsahovat informace nezbytné pro správné použití humánního léčivého přípravku,</a:t>
            </a:r>
          </a:p>
          <a:p>
            <a:r>
              <a:rPr lang="cs-CZ" sz="2400" b="1" dirty="0" smtClean="0"/>
              <a:t>d)</a:t>
            </a:r>
            <a:r>
              <a:rPr lang="cs-CZ" sz="2400" dirty="0" smtClean="0"/>
              <a:t> obsahovat zřetelnou, v případě tištěné reklamy dobře čitelnou, výzvu k pečlivému pročtení příbalové informace.</a:t>
            </a:r>
          </a:p>
          <a:p>
            <a:endParaRPr lang="cs-CZ"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p:cNvSpPr>
            <a:spLocks noGrp="1"/>
          </p:cNvSpPr>
          <p:nvPr>
            <p:ph type="title"/>
          </p:nvPr>
        </p:nvSpPr>
        <p:spPr>
          <a:xfrm>
            <a:off x="174171" y="720000"/>
            <a:ext cx="11807029" cy="451576"/>
          </a:xfrm>
        </p:spPr>
        <p:txBody>
          <a:bodyPr/>
          <a:lstStyle/>
          <a:p>
            <a:r>
              <a:rPr lang="cs-CZ" dirty="0" smtClean="0"/>
              <a:t>Reklama zaměřená na širokou veřejnost nesmí</a:t>
            </a:r>
            <a:endParaRPr lang="cs-CZ" dirty="0"/>
          </a:p>
        </p:txBody>
      </p:sp>
      <p:sp>
        <p:nvSpPr>
          <p:cNvPr id="5" name="Zástupný symbol pro obsah 4"/>
          <p:cNvSpPr>
            <a:spLocks noGrp="1"/>
          </p:cNvSpPr>
          <p:nvPr>
            <p:ph idx="1"/>
          </p:nvPr>
        </p:nvSpPr>
        <p:spPr>
          <a:xfrm>
            <a:off x="720000" y="1233714"/>
            <a:ext cx="10753200" cy="4598286"/>
          </a:xfrm>
        </p:spPr>
        <p:txBody>
          <a:bodyPr/>
          <a:lstStyle/>
          <a:p>
            <a:r>
              <a:rPr lang="cs-CZ" sz="1400" b="1" dirty="0" smtClean="0"/>
              <a:t>a)</a:t>
            </a:r>
            <a:r>
              <a:rPr lang="cs-CZ" sz="1400" dirty="0" smtClean="0"/>
              <a:t> vyvolávat dojem, že porada s lékařem, lékařský zákrok nebo léčba nejsou potřebné, zvláště nabídkou stanovení diagnózy nebo nabídkou léčby na dálku,</a:t>
            </a:r>
          </a:p>
          <a:p>
            <a:r>
              <a:rPr lang="cs-CZ" sz="1400" b="1" dirty="0" smtClean="0"/>
              <a:t>b)</a:t>
            </a:r>
            <a:r>
              <a:rPr lang="cs-CZ" sz="1400" dirty="0" smtClean="0"/>
              <a:t> naznačovat, že účinky podávání humánního léčivého přípravku jsou zaručené, nejsou spojeny s nežádoucími účinky nebo jsou lepší či rovnocenné účinkům jiné léčby nebo jiného humánního léčivého přípravku,</a:t>
            </a:r>
          </a:p>
          <a:p>
            <a:r>
              <a:rPr lang="cs-CZ" sz="1400" b="1" dirty="0" smtClean="0"/>
              <a:t>c)</a:t>
            </a:r>
            <a:r>
              <a:rPr lang="cs-CZ" sz="1400" dirty="0" smtClean="0"/>
              <a:t> naznačovat, že používáním humánního léčivého přípravku se zlepší zdraví toho, kdo jej užívá,</a:t>
            </a:r>
          </a:p>
          <a:p>
            <a:r>
              <a:rPr lang="cs-CZ" sz="1400" b="1" dirty="0" smtClean="0"/>
              <a:t>d)</a:t>
            </a:r>
            <a:r>
              <a:rPr lang="cs-CZ" sz="1400" dirty="0" smtClean="0"/>
              <a:t> naznačovat, že nepoužitím humánního léčivého přípravku může být nepříznivě ovlivněn zdravotní stav osob, s výjimkou vakcinačních akcí schválených Ministerstvem zdravotnictví,</a:t>
            </a:r>
          </a:p>
          <a:p>
            <a:r>
              <a:rPr lang="cs-CZ" sz="1400" b="1" dirty="0" smtClean="0"/>
              <a:t>e)</a:t>
            </a:r>
            <a:r>
              <a:rPr lang="cs-CZ" sz="1400" dirty="0" smtClean="0"/>
              <a:t> být zaměřena výhradně na osoby mladší 15 let,</a:t>
            </a:r>
          </a:p>
          <a:p>
            <a:r>
              <a:rPr lang="cs-CZ" sz="1400" b="1" dirty="0" smtClean="0"/>
              <a:t>f)</a:t>
            </a:r>
            <a:r>
              <a:rPr lang="cs-CZ" sz="1400" dirty="0" smtClean="0"/>
              <a:t> doporučovat humánní léčivý přípravek s odvoláním na doporučení vědců, zdravotnických odborníků nebo osob, které jimi nejsou, ale které by díky svému skutečnému nebo předpokládanému společenskému postavení mohly podpořit spotřebu humánních léčivých přípravků,</a:t>
            </a:r>
          </a:p>
          <a:p>
            <a:r>
              <a:rPr lang="cs-CZ" sz="1400" b="1" dirty="0" smtClean="0"/>
              <a:t>g)</a:t>
            </a:r>
            <a:r>
              <a:rPr lang="cs-CZ" sz="1400" dirty="0" smtClean="0"/>
              <a:t> naznačovat, že humánní léčivý přípravek je potravinou nebo kosmetickým přípravkem nebo jiným spotřebním zbožím,</a:t>
            </a:r>
          </a:p>
          <a:p>
            <a:r>
              <a:rPr lang="cs-CZ" sz="1400" b="1" dirty="0" smtClean="0"/>
              <a:t>h)</a:t>
            </a:r>
            <a:r>
              <a:rPr lang="cs-CZ" sz="1400" dirty="0" smtClean="0"/>
              <a:t> naznačovat, že bezpečnost či účinnost humánního léčivého přípravku je zaručena pouze tím, že je přírodního původu,</a:t>
            </a:r>
          </a:p>
          <a:p>
            <a:r>
              <a:rPr lang="cs-CZ" sz="1400" b="1" dirty="0" smtClean="0"/>
              <a:t>i)</a:t>
            </a:r>
            <a:r>
              <a:rPr lang="cs-CZ" sz="1400" dirty="0" smtClean="0"/>
              <a:t> popisem nebo podrobným vylíčením konkrétního průběhu určitého případu vést k možnému chybnému stanovení vlastní diagnózy,</a:t>
            </a:r>
          </a:p>
          <a:p>
            <a:r>
              <a:rPr lang="cs-CZ" sz="1400" b="1" dirty="0" smtClean="0"/>
              <a:t>j)</a:t>
            </a:r>
            <a:r>
              <a:rPr lang="cs-CZ" sz="1400" dirty="0" smtClean="0"/>
              <a:t> poukazovat nevhodným, přehnaným nebo zavádějícím způsobem na možnost uzdravení,</a:t>
            </a:r>
          </a:p>
          <a:p>
            <a:r>
              <a:rPr lang="cs-CZ" sz="1400" b="1" dirty="0" smtClean="0"/>
              <a:t>k)</a:t>
            </a:r>
            <a:r>
              <a:rPr lang="cs-CZ" sz="1400" dirty="0" smtClean="0"/>
              <a:t> používat nevhodným, přehnaným nebo zavádějícím způsobem vyobrazení změn na lidském těle způsobených nemocí či úrazem nebo působení humánního léčivého přípravku na lidské tělo nebo jeho části.</a:t>
            </a:r>
          </a:p>
          <a:p>
            <a:endParaRPr lang="cs-CZ"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p:cNvSpPr>
            <a:spLocks noGrp="1"/>
          </p:cNvSpPr>
          <p:nvPr>
            <p:ph type="title"/>
          </p:nvPr>
        </p:nvSpPr>
        <p:spPr/>
        <p:txBody>
          <a:bodyPr/>
          <a:lstStyle/>
          <a:p>
            <a:r>
              <a:rPr lang="cs-CZ" dirty="0" smtClean="0"/>
              <a:t>Lékaři v české reklamě</a:t>
            </a:r>
            <a:endParaRPr lang="cs-CZ" dirty="0"/>
          </a:p>
        </p:txBody>
      </p:sp>
      <p:sp>
        <p:nvSpPr>
          <p:cNvPr id="5" name="Zástupný symbol pro obsah 4"/>
          <p:cNvSpPr>
            <a:spLocks noGrp="1"/>
          </p:cNvSpPr>
          <p:nvPr>
            <p:ph idx="1"/>
          </p:nvPr>
        </p:nvSpPr>
        <p:spPr/>
        <p:txBody>
          <a:bodyPr/>
          <a:lstStyle/>
          <a:p>
            <a:r>
              <a:rPr lang="cs-CZ" dirty="0" smtClean="0"/>
              <a:t>vystupování reálných a nebo fiktivních lékařů v reklamě</a:t>
            </a:r>
          </a:p>
          <a:p>
            <a:r>
              <a:rPr lang="cs-CZ" dirty="0" smtClean="0"/>
              <a:t>nesmí vystupovat v reklamě na léčivé přípravky</a:t>
            </a:r>
          </a:p>
          <a:p>
            <a:r>
              <a:rPr lang="cs-CZ" dirty="0" smtClean="0"/>
              <a:t>smí vystupovat v reklamě na kosmetiku, jogurty, zubní pasty, doplňky stravy</a:t>
            </a:r>
          </a:p>
          <a:p>
            <a:r>
              <a:rPr lang="cs-CZ" dirty="0" smtClean="0"/>
              <a:t>příklady:</a:t>
            </a:r>
          </a:p>
          <a:p>
            <a:pPr lvl="1"/>
            <a:r>
              <a:rPr lang="cs-CZ" dirty="0" smtClean="0"/>
              <a:t>kloubní výživa </a:t>
            </a:r>
            <a:r>
              <a:rPr lang="cs-CZ" dirty="0" err="1" smtClean="0">
                <a:hlinkClick r:id="rId2"/>
              </a:rPr>
              <a:t>Proenzi</a:t>
            </a:r>
            <a:r>
              <a:rPr lang="cs-CZ" dirty="0" smtClean="0">
                <a:hlinkClick r:id="rId2"/>
              </a:rPr>
              <a:t> </a:t>
            </a:r>
            <a:r>
              <a:rPr lang="cs-CZ" dirty="0" smtClean="0"/>
              <a:t>= potravinový doplněk – Ladislav Chudík („primář Sova“)</a:t>
            </a:r>
          </a:p>
          <a:p>
            <a:pPr lvl="1"/>
            <a:r>
              <a:rPr lang="cs-CZ" dirty="0" smtClean="0"/>
              <a:t>léčivý přípravek </a:t>
            </a:r>
            <a:r>
              <a:rPr lang="cs-CZ" dirty="0" err="1" smtClean="0"/>
              <a:t>Wobenzym</a:t>
            </a:r>
            <a:r>
              <a:rPr lang="cs-CZ" dirty="0" smtClean="0"/>
              <a:t> – Pavel Kříž („Štěpán Šafránek“) -&gt; konflikt se zákonem</a:t>
            </a:r>
            <a:endParaRPr lang="cs-C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p:cNvSpPr>
            <a:spLocks noGrp="1"/>
          </p:cNvSpPr>
          <p:nvPr>
            <p:ph type="title"/>
          </p:nvPr>
        </p:nvSpPr>
        <p:spPr/>
        <p:txBody>
          <a:bodyPr/>
          <a:lstStyle/>
          <a:p>
            <a:r>
              <a:rPr lang="cs-CZ" dirty="0" smtClean="0"/>
              <a:t>Reklama na humánní léčivé přípravky zaměřená na odborníky</a:t>
            </a:r>
            <a:br>
              <a:rPr lang="cs-CZ" dirty="0" smtClean="0"/>
            </a:br>
            <a:r>
              <a:rPr lang="cs-CZ" dirty="0" smtClean="0"/>
              <a:t/>
            </a:r>
            <a:br>
              <a:rPr lang="cs-CZ" dirty="0" smtClean="0"/>
            </a:br>
            <a:endParaRPr lang="cs-CZ" dirty="0"/>
          </a:p>
        </p:txBody>
      </p:sp>
      <p:sp>
        <p:nvSpPr>
          <p:cNvPr id="5" name="Zástupný symbol pro obsah 4"/>
          <p:cNvSpPr>
            <a:spLocks noGrp="1"/>
          </p:cNvSpPr>
          <p:nvPr>
            <p:ph idx="1"/>
          </p:nvPr>
        </p:nvSpPr>
        <p:spPr/>
        <p:txBody>
          <a:bodyPr/>
          <a:lstStyle/>
          <a:p>
            <a:r>
              <a:rPr lang="cs-CZ" dirty="0" smtClean="0"/>
              <a:t>Reklama na humánní léčivé přípravky zaměřená na odborníky může být šířena pouze prostřednictvím komunikačních prostředků určených převážně pro tyto odborníky (například odborných neperiodických publikací, odborného periodického tisku, odborných audiovizuálních pořadů).</a:t>
            </a:r>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p:cNvSpPr>
            <a:spLocks noGrp="1"/>
          </p:cNvSpPr>
          <p:nvPr>
            <p:ph type="title"/>
          </p:nvPr>
        </p:nvSpPr>
        <p:spPr/>
        <p:txBody>
          <a:bodyPr/>
          <a:lstStyle/>
          <a:p>
            <a:r>
              <a:rPr lang="pl-PL" dirty="0" smtClean="0"/>
              <a:t>Reklama pro odborníky musí obsahovat</a:t>
            </a:r>
            <a:endParaRPr lang="cs-CZ" dirty="0"/>
          </a:p>
        </p:txBody>
      </p:sp>
      <p:sp>
        <p:nvSpPr>
          <p:cNvPr id="5" name="Zástupný symbol pro obsah 4"/>
          <p:cNvSpPr>
            <a:spLocks noGrp="1"/>
          </p:cNvSpPr>
          <p:nvPr>
            <p:ph idx="1"/>
          </p:nvPr>
        </p:nvSpPr>
        <p:spPr>
          <a:xfrm>
            <a:off x="720000" y="1741714"/>
            <a:ext cx="10753200" cy="4090286"/>
          </a:xfrm>
        </p:spPr>
        <p:txBody>
          <a:bodyPr/>
          <a:lstStyle/>
          <a:p>
            <a:r>
              <a:rPr lang="cs-CZ" sz="2000" b="1" dirty="0" smtClean="0"/>
              <a:t>a)</a:t>
            </a:r>
            <a:r>
              <a:rPr lang="cs-CZ" sz="2000" dirty="0" smtClean="0"/>
              <a:t> přesné, aktuální, prokazatelné a dostatečně úplné údaje umožňující odborníkům vytvořit si vlastní názor o terapeutické hodnotě humánního léčivého přípravku. Údaje převzaté z odborných publikací nebo z odborného tisku musí být přesně reprodukovány a musí být uveden jejich zdroj,</a:t>
            </a:r>
          </a:p>
          <a:p>
            <a:r>
              <a:rPr lang="cs-CZ" sz="2000" b="1" dirty="0" smtClean="0"/>
              <a:t>b)</a:t>
            </a:r>
            <a:r>
              <a:rPr lang="cs-CZ" sz="2000" dirty="0" smtClean="0"/>
              <a:t> základní informace podle schváleného souhrnu údajů o přípravku, včetně data schválení nebo poslední revize,</a:t>
            </a:r>
          </a:p>
          <a:p>
            <a:r>
              <a:rPr lang="cs-CZ" sz="2000" b="1" dirty="0" smtClean="0"/>
              <a:t>c)</a:t>
            </a:r>
            <a:r>
              <a:rPr lang="cs-CZ" sz="2000" dirty="0" smtClean="0"/>
              <a:t> informaci o způsobu výdeje humánního léčivého přípravku podle rozhodnutí o registraci,</a:t>
            </a:r>
          </a:p>
          <a:p>
            <a:r>
              <a:rPr lang="cs-CZ" sz="2000" b="1" dirty="0" smtClean="0"/>
              <a:t>d)</a:t>
            </a:r>
            <a:r>
              <a:rPr lang="cs-CZ" sz="2000" dirty="0" smtClean="0"/>
              <a:t> informaci o způsobu hrazení z prostředků veřejného zdravotního pojištění.</a:t>
            </a:r>
          </a:p>
          <a:p>
            <a:endParaRPr lang="cs-CZ"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p:cNvSpPr>
            <a:spLocks noGrp="1"/>
          </p:cNvSpPr>
          <p:nvPr>
            <p:ph type="title"/>
          </p:nvPr>
        </p:nvSpPr>
        <p:spPr/>
        <p:txBody>
          <a:bodyPr/>
          <a:lstStyle/>
          <a:p>
            <a:r>
              <a:rPr lang="cs-CZ" dirty="0" smtClean="0"/>
              <a:t>Návštěva odborníka obchodním zástupcem</a:t>
            </a:r>
            <a:endParaRPr lang="cs-CZ" dirty="0"/>
          </a:p>
        </p:txBody>
      </p:sp>
      <p:sp>
        <p:nvSpPr>
          <p:cNvPr id="5" name="Zástupný symbol pro obsah 4"/>
          <p:cNvSpPr>
            <a:spLocks noGrp="1"/>
          </p:cNvSpPr>
          <p:nvPr>
            <p:ph idx="1"/>
          </p:nvPr>
        </p:nvSpPr>
        <p:spPr/>
        <p:txBody>
          <a:bodyPr/>
          <a:lstStyle/>
          <a:p>
            <a:r>
              <a:rPr lang="cs-CZ" dirty="0" smtClean="0"/>
              <a:t>Obchodní zástupce</a:t>
            </a:r>
            <a:r>
              <a:rPr lang="cs-CZ" b="1" baseline="30000" dirty="0" smtClean="0"/>
              <a:t> </a:t>
            </a:r>
            <a:r>
              <a:rPr lang="cs-CZ" dirty="0" smtClean="0"/>
              <a:t>musí </a:t>
            </a:r>
          </a:p>
          <a:p>
            <a:pPr lvl="1"/>
            <a:r>
              <a:rPr lang="cs-CZ" dirty="0" smtClean="0"/>
              <a:t>při každé návštěvě provedené za účelem reklamy humánního léčivého přípravku předat navštívenému odborníkovi souhrn údajů o každém humánním léčivém přípravku, který je předmětem reklamy, a informaci o způsobu hrazení těchto humánních léčivých přípravků. </a:t>
            </a:r>
          </a:p>
          <a:p>
            <a:pPr lvl="1"/>
            <a:r>
              <a:rPr lang="cs-CZ" dirty="0" smtClean="0"/>
              <a:t>bez zbytečného odkladu předávat příslušnému držiteli rozhodnutí o registraci informace o významných skutečnostech, o kterých se při výkonu své činnosti dozví, týkajících se použití léčivého přípravku, pro který provádí reklamu, a to zejména o všech nežádoucích účincích jemu ohlášených navštívenými osobami.</a:t>
            </a:r>
          </a:p>
          <a:p>
            <a:pPr>
              <a:lnSpc>
                <a:spcPct val="100000"/>
              </a:lnSpc>
            </a:pPr>
            <a:r>
              <a:rPr lang="cs-CZ" dirty="0" smtClean="0"/>
              <a:t>V souvislosti s reklamou na humánní léčivé přípravky zaměřenou na odborníky se zakazuje jim nabízet, slibovat nebo poskytovat dary nebo jiný prospěch, </a:t>
            </a:r>
            <a:r>
              <a:rPr lang="cs-CZ" b="1" dirty="0" smtClean="0"/>
              <a:t>ledaže jsou nepatrné hodnoty a mají vztah k jimi vykonávané odborné činnosti.</a:t>
            </a:r>
          </a:p>
          <a:p>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3" name="Zástupný symbol pro číslo snímku 2"/>
          <p:cNvSpPr>
            <a:spLocks noGrp="1"/>
          </p:cNvSpPr>
          <p:nvPr>
            <p:ph type="sldNum" sz="quarter" idx="11"/>
          </p:nvPr>
        </p:nvSpPr>
        <p:spPr/>
        <p:txBody>
          <a:bodyPr/>
          <a:lstStyle/>
          <a:p>
            <a:fld id="{D6D6C118-631F-4A80-9886-907009361577}" type="slidenum">
              <a:rPr lang="cs-CZ" altLang="cs-CZ" smtClean="0"/>
              <a:pPr/>
              <a:t>4</a:t>
            </a:fld>
            <a:endParaRPr lang="cs-CZ" altLang="cs-CZ" dirty="0"/>
          </a:p>
        </p:txBody>
      </p:sp>
      <p:sp>
        <p:nvSpPr>
          <p:cNvPr id="5" name="Nadpis 4"/>
          <p:cNvSpPr>
            <a:spLocks noGrp="1"/>
          </p:cNvSpPr>
          <p:nvPr>
            <p:ph type="title"/>
          </p:nvPr>
        </p:nvSpPr>
        <p:spPr/>
        <p:txBody>
          <a:bodyPr/>
          <a:lstStyle/>
          <a:p>
            <a:r>
              <a:rPr lang="cs-CZ" dirty="0" smtClean="0"/>
              <a:t>Stádia odpovědi spotřebitele na marketingovou komunikaci</a:t>
            </a:r>
            <a:endParaRPr lang="cs-CZ" dirty="0"/>
          </a:p>
        </p:txBody>
      </p:sp>
      <p:sp>
        <p:nvSpPr>
          <p:cNvPr id="6" name="Zástupný symbol pro obsah 5"/>
          <p:cNvSpPr>
            <a:spLocks noGrp="1"/>
          </p:cNvSpPr>
          <p:nvPr>
            <p:ph idx="1"/>
          </p:nvPr>
        </p:nvSpPr>
        <p:spPr/>
        <p:txBody>
          <a:bodyPr/>
          <a:lstStyle/>
          <a:p>
            <a:pPr>
              <a:buNone/>
            </a:pPr>
            <a:r>
              <a:rPr lang="cs-CZ" dirty="0" smtClean="0"/>
              <a:t>Model AIDA</a:t>
            </a:r>
          </a:p>
          <a:p>
            <a:pPr>
              <a:buNone/>
            </a:pPr>
            <a:r>
              <a:rPr lang="cs-CZ" dirty="0" smtClean="0"/>
              <a:t>A – </a:t>
            </a:r>
            <a:r>
              <a:rPr lang="cs-CZ" dirty="0" err="1" smtClean="0"/>
              <a:t>Awareness</a:t>
            </a:r>
            <a:r>
              <a:rPr lang="cs-CZ" dirty="0" smtClean="0"/>
              <a:t> – upoutání pozornosti</a:t>
            </a:r>
          </a:p>
          <a:p>
            <a:pPr>
              <a:buNone/>
            </a:pPr>
            <a:r>
              <a:rPr lang="cs-CZ" dirty="0" smtClean="0"/>
              <a:t>I – </a:t>
            </a:r>
            <a:r>
              <a:rPr lang="cs-CZ" dirty="0" err="1" smtClean="0"/>
              <a:t>Interest</a:t>
            </a:r>
            <a:r>
              <a:rPr lang="cs-CZ" dirty="0" smtClean="0"/>
              <a:t> – seznámení s výrobkem a vzbuzení zájmu</a:t>
            </a:r>
          </a:p>
          <a:p>
            <a:pPr>
              <a:buNone/>
            </a:pPr>
            <a:r>
              <a:rPr lang="cs-CZ" dirty="0" smtClean="0"/>
              <a:t>D – </a:t>
            </a:r>
            <a:r>
              <a:rPr lang="cs-CZ" dirty="0" err="1" smtClean="0"/>
              <a:t>Desire</a:t>
            </a:r>
            <a:r>
              <a:rPr lang="cs-CZ" dirty="0" smtClean="0"/>
              <a:t> – vyvolání přání zákazníka ke koupi</a:t>
            </a:r>
          </a:p>
          <a:p>
            <a:pPr>
              <a:buNone/>
            </a:pPr>
            <a:r>
              <a:rPr lang="cs-CZ" dirty="0" smtClean="0"/>
              <a:t>A – </a:t>
            </a:r>
            <a:r>
              <a:rPr lang="cs-CZ" dirty="0" err="1" smtClean="0"/>
              <a:t>Action</a:t>
            </a:r>
            <a:r>
              <a:rPr lang="cs-CZ" dirty="0" smtClean="0"/>
              <a:t> – přesvědčení o koupi</a:t>
            </a:r>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pic>
        <p:nvPicPr>
          <p:cNvPr id="7" name="Zástupný symbol pro obsah 6" descr="6db2c51c8cd37d003030b8fc66d7d49a.png"/>
          <p:cNvPicPr>
            <a:picLocks noGrp="1" noChangeAspect="1"/>
          </p:cNvPicPr>
          <p:nvPr>
            <p:ph idx="1"/>
          </p:nvPr>
        </p:nvPicPr>
        <p:blipFill>
          <a:blip r:embed="rId2" cstate="print"/>
          <a:srcRect b="8605"/>
          <a:stretch>
            <a:fillRect/>
          </a:stretch>
        </p:blipFill>
        <p:spPr>
          <a:xfrm>
            <a:off x="1945630" y="210887"/>
            <a:ext cx="8077894" cy="597334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dirty="0" smtClean="0"/>
              <a:t>Přímé propagační nástroje</a:t>
            </a:r>
            <a:endParaRPr lang="cs-CZ" dirty="0"/>
          </a:p>
        </p:txBody>
      </p:sp>
      <p:sp>
        <p:nvSpPr>
          <p:cNvPr id="5" name="Zástupný symbol pro obsah 4"/>
          <p:cNvSpPr>
            <a:spLocks noGrp="1"/>
          </p:cNvSpPr>
          <p:nvPr>
            <p:ph idx="1"/>
          </p:nvPr>
        </p:nvSpPr>
        <p:spPr/>
        <p:txBody>
          <a:bodyPr/>
          <a:lstStyle/>
          <a:p>
            <a:r>
              <a:rPr lang="cs-CZ" dirty="0" smtClean="0"/>
              <a:t>zahrnuje propagační nástroje umožňující měřit odezvu zákazníků</a:t>
            </a:r>
          </a:p>
          <a:p>
            <a:pPr lvl="1"/>
            <a:r>
              <a:rPr lang="cs-CZ" dirty="0" smtClean="0"/>
              <a:t>Osobní prodej (ústní konverzace)</a:t>
            </a:r>
          </a:p>
          <a:p>
            <a:pPr lvl="1"/>
            <a:r>
              <a:rPr lang="cs-CZ" dirty="0" smtClean="0"/>
              <a:t>Přímý marketing (databázový marketing)/</a:t>
            </a:r>
            <a:r>
              <a:rPr lang="cs-CZ" dirty="0" err="1" smtClean="0"/>
              <a:t>direct</a:t>
            </a:r>
            <a:r>
              <a:rPr lang="cs-CZ" dirty="0" smtClean="0"/>
              <a:t> marketing</a:t>
            </a:r>
          </a:p>
          <a:p>
            <a:pPr lvl="1"/>
            <a:r>
              <a:rPr lang="cs-CZ" dirty="0" smtClean="0"/>
              <a:t>Telemarketing, teleshopping</a:t>
            </a:r>
          </a:p>
          <a:p>
            <a:pPr lvl="1"/>
            <a:r>
              <a:rPr lang="cs-CZ" dirty="0" err="1" smtClean="0"/>
              <a:t>Virální</a:t>
            </a:r>
            <a:r>
              <a:rPr lang="cs-CZ" dirty="0" smtClean="0"/>
              <a:t> marketing</a:t>
            </a:r>
            <a:endParaRPr 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01781" y="221236"/>
            <a:ext cx="10753200" cy="451576"/>
          </a:xfrm>
        </p:spPr>
        <p:txBody>
          <a:bodyPr/>
          <a:lstStyle/>
          <a:p>
            <a:r>
              <a:rPr lang="cs-CZ" dirty="0" smtClean="0"/>
              <a:t>Osobní prodej</a:t>
            </a:r>
            <a:endParaRPr lang="cs-CZ" dirty="0"/>
          </a:p>
        </p:txBody>
      </p:sp>
      <p:sp>
        <p:nvSpPr>
          <p:cNvPr id="5" name="Zástupný symbol pro obsah 4"/>
          <p:cNvSpPr>
            <a:spLocks noGrp="1"/>
          </p:cNvSpPr>
          <p:nvPr>
            <p:ph idx="1"/>
          </p:nvPr>
        </p:nvSpPr>
        <p:spPr>
          <a:xfrm>
            <a:off x="345927" y="665018"/>
            <a:ext cx="10753200" cy="5070000"/>
          </a:xfrm>
        </p:spPr>
        <p:txBody>
          <a:bodyPr/>
          <a:lstStyle/>
          <a:p>
            <a:r>
              <a:rPr lang="cs-CZ" dirty="0" smtClean="0"/>
              <a:t>osobní prezentace zástupce společnosti s cílem:</a:t>
            </a:r>
          </a:p>
          <a:p>
            <a:pPr lvl="1"/>
            <a:r>
              <a:rPr lang="cs-CZ" dirty="0" smtClean="0"/>
              <a:t>prodat</a:t>
            </a:r>
          </a:p>
          <a:p>
            <a:pPr lvl="1"/>
            <a:r>
              <a:rPr lang="cs-CZ" dirty="0" smtClean="0"/>
              <a:t>vytvořit podmínky pro prodej</a:t>
            </a:r>
          </a:p>
          <a:p>
            <a:pPr lvl="1"/>
            <a:r>
              <a:rPr lang="cs-CZ" dirty="0" smtClean="0"/>
              <a:t>vybudovat dlouhodobé vztahy se zákazníkem</a:t>
            </a:r>
          </a:p>
          <a:p>
            <a:r>
              <a:rPr lang="cs-CZ" dirty="0" smtClean="0"/>
              <a:t>Telefonická nebo přímý osobní kontakt (rozhovor)</a:t>
            </a:r>
          </a:p>
          <a:p>
            <a:r>
              <a:rPr lang="cs-CZ" dirty="0" smtClean="0"/>
              <a:t>nejpřesvědčivější nástroj pro realizaci prodeje</a:t>
            </a:r>
          </a:p>
          <a:p>
            <a:r>
              <a:rPr lang="cs-CZ" dirty="0" smtClean="0"/>
              <a:t>Vysoké náklady na prodejce (většinou placený z provize)</a:t>
            </a:r>
          </a:p>
          <a:p>
            <a:r>
              <a:rPr lang="cs-CZ" dirty="0" smtClean="0"/>
              <a:t>V ČR špatné zkušenosti</a:t>
            </a:r>
          </a:p>
          <a:p>
            <a:pPr lvl="1"/>
            <a:r>
              <a:rPr lang="cs-CZ" dirty="0" smtClean="0"/>
              <a:t>Podvodní prodejci, agresivní techniky, tlak na podpis smlouvy ihned</a:t>
            </a:r>
          </a:p>
          <a:p>
            <a:r>
              <a:rPr lang="cs-CZ" dirty="0" smtClean="0"/>
              <a:t>Ve farmacii = klíčový nástroj</a:t>
            </a:r>
          </a:p>
          <a:p>
            <a:pPr lvl="1"/>
            <a:r>
              <a:rPr lang="cs-CZ" dirty="0" smtClean="0"/>
              <a:t>Nutnost kvalifikovaně obeznámit odbornou veřejnost s léčivými přípravky</a:t>
            </a:r>
          </a:p>
          <a:p>
            <a:r>
              <a:rPr lang="cs-CZ" dirty="0" smtClean="0"/>
              <a:t>Řadíme sem i oslovování zákazníků na veletrzích, výstavách,…</a:t>
            </a:r>
            <a:endParaRPr lang="cs-CZ" dirty="0"/>
          </a:p>
        </p:txBody>
      </p:sp>
      <p:pic>
        <p:nvPicPr>
          <p:cNvPr id="6" name="Obrázek 5" descr="thumbnail-2384.jpg"/>
          <p:cNvPicPr>
            <a:picLocks noChangeAspect="1"/>
          </p:cNvPicPr>
          <p:nvPr/>
        </p:nvPicPr>
        <p:blipFill>
          <a:blip r:embed="rId2" cstate="print"/>
          <a:stretch>
            <a:fillRect/>
          </a:stretch>
        </p:blipFill>
        <p:spPr>
          <a:xfrm>
            <a:off x="9115261" y="216568"/>
            <a:ext cx="2860171" cy="2237874"/>
          </a:xfrm>
          <a:prstGeom prst="rect">
            <a:avLst/>
          </a:prstGeom>
        </p:spPr>
      </p:pic>
      <p:pic>
        <p:nvPicPr>
          <p:cNvPr id="7" name="Obrázek 6" descr="csm_cz_Kobold_Online_Magazine_Nejsme_smejdi_aneb_pravidla_fair_play_osobniho_prodeje_img-1_9a7ae37807.jpg"/>
          <p:cNvPicPr>
            <a:picLocks noChangeAspect="1"/>
          </p:cNvPicPr>
          <p:nvPr/>
        </p:nvPicPr>
        <p:blipFill>
          <a:blip r:embed="rId3" cstate="print"/>
          <a:srcRect l="8545" r="37866"/>
          <a:stretch>
            <a:fillRect/>
          </a:stretch>
        </p:blipFill>
        <p:spPr>
          <a:xfrm>
            <a:off x="9864436" y="2509777"/>
            <a:ext cx="2327564" cy="20726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cs-CZ" dirty="0" smtClean="0"/>
              <a:t>Prodejní rozhovor</a:t>
            </a:r>
            <a:endParaRPr lang="cs-CZ" dirty="0"/>
          </a:p>
        </p:txBody>
      </p:sp>
      <p:sp>
        <p:nvSpPr>
          <p:cNvPr id="5" name="Zástupný symbol pro obsah 4"/>
          <p:cNvSpPr>
            <a:spLocks noGrp="1"/>
          </p:cNvSpPr>
          <p:nvPr>
            <p:ph idx="1"/>
          </p:nvPr>
        </p:nvSpPr>
        <p:spPr/>
        <p:txBody>
          <a:bodyPr/>
          <a:lstStyle/>
          <a:p>
            <a:r>
              <a:rPr lang="cs-CZ" dirty="0" smtClean="0">
                <a:hlinkClick r:id="rId2"/>
              </a:rPr>
              <a:t>Karel Heřmánek prodává </a:t>
            </a:r>
            <a:r>
              <a:rPr lang="cs-CZ" dirty="0" smtClean="0"/>
              <a:t>(Smrt krásných srnců)</a:t>
            </a:r>
            <a:endParaRPr lang="cs-CZ" dirty="0"/>
          </a:p>
        </p:txBody>
      </p:sp>
      <p:pic>
        <p:nvPicPr>
          <p:cNvPr id="1026" name="Picture 2"/>
          <p:cNvPicPr>
            <a:picLocks noChangeAspect="1" noChangeArrowheads="1"/>
          </p:cNvPicPr>
          <p:nvPr/>
        </p:nvPicPr>
        <p:blipFill>
          <a:blip r:embed="rId3" cstate="print"/>
          <a:srcRect/>
          <a:stretch>
            <a:fillRect/>
          </a:stretch>
        </p:blipFill>
        <p:spPr bwMode="auto">
          <a:xfrm>
            <a:off x="3131127" y="2544467"/>
            <a:ext cx="5263429" cy="3429873"/>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a:xfrm>
            <a:off x="553746" y="235091"/>
            <a:ext cx="10753200" cy="451576"/>
          </a:xfrm>
        </p:spPr>
        <p:txBody>
          <a:bodyPr/>
          <a:lstStyle/>
          <a:p>
            <a:r>
              <a:rPr lang="cs-CZ" dirty="0" smtClean="0"/>
              <a:t>Přímý marketing</a:t>
            </a:r>
            <a:endParaRPr lang="cs-CZ" dirty="0"/>
          </a:p>
        </p:txBody>
      </p:sp>
      <p:sp>
        <p:nvSpPr>
          <p:cNvPr id="5" name="Zástupný symbol pro obsah 4"/>
          <p:cNvSpPr>
            <a:spLocks noGrp="1"/>
          </p:cNvSpPr>
          <p:nvPr>
            <p:ph idx="1"/>
          </p:nvPr>
        </p:nvSpPr>
        <p:spPr>
          <a:xfrm>
            <a:off x="720000" y="665018"/>
            <a:ext cx="10753200" cy="5166982"/>
          </a:xfrm>
        </p:spPr>
        <p:txBody>
          <a:bodyPr/>
          <a:lstStyle/>
          <a:p>
            <a:r>
              <a:rPr lang="cs-CZ" dirty="0" smtClean="0"/>
              <a:t>Adresné oslovení potenciálního zákazníka</a:t>
            </a:r>
          </a:p>
          <a:p>
            <a:pPr lvl="1"/>
            <a:r>
              <a:rPr lang="cs-CZ" dirty="0" smtClean="0"/>
              <a:t>získání rychlé reakce </a:t>
            </a:r>
          </a:p>
          <a:p>
            <a:pPr lvl="1"/>
            <a:r>
              <a:rPr lang="cs-CZ" dirty="0" smtClean="0"/>
              <a:t>vytvoření dlouhodobého osobního vztahu </a:t>
            </a:r>
            <a:r>
              <a:rPr lang="cs-CZ" dirty="0" smtClean="0">
                <a:sym typeface="Wingdings" pitchFamily="2" charset="2"/>
              </a:rPr>
              <a:t> loajalita zákazníka</a:t>
            </a:r>
            <a:endParaRPr lang="cs-CZ" dirty="0" smtClean="0"/>
          </a:p>
          <a:p>
            <a:r>
              <a:rPr lang="cs-CZ" dirty="0" smtClean="0"/>
              <a:t>Různé formy:</a:t>
            </a:r>
          </a:p>
          <a:p>
            <a:pPr lvl="1"/>
            <a:r>
              <a:rPr lang="cs-CZ" dirty="0" smtClean="0"/>
              <a:t>Poštou nebo e-mailem, další elektronická média</a:t>
            </a:r>
          </a:p>
          <a:p>
            <a:pPr lvl="1"/>
            <a:r>
              <a:rPr lang="cs-CZ" dirty="0" smtClean="0"/>
              <a:t>Slevy za opakované využití služeb, prospekty, katalogy, zákaznické časopisy, dopisy, …</a:t>
            </a:r>
          </a:p>
          <a:p>
            <a:pPr lvl="1"/>
            <a:r>
              <a:rPr lang="cs-CZ" dirty="0" smtClean="0"/>
              <a:t>Personalizace nabídky, oslovení jménem, věrnostní programy, věrnostní karty</a:t>
            </a:r>
          </a:p>
          <a:p>
            <a:r>
              <a:rPr lang="cs-CZ" dirty="0" smtClean="0"/>
              <a:t>Vysoké náklady v případě pošty</a:t>
            </a:r>
          </a:p>
          <a:p>
            <a:r>
              <a:rPr lang="cs-CZ" dirty="0" smtClean="0"/>
              <a:t>SPAM v případě mailu</a:t>
            </a:r>
          </a:p>
          <a:p>
            <a:r>
              <a:rPr lang="cs-CZ" dirty="0" smtClean="0"/>
              <a:t>Reakce zákazníků</a:t>
            </a:r>
          </a:p>
          <a:p>
            <a:pPr lvl="1"/>
            <a:r>
              <a:rPr lang="cs-CZ" dirty="0" smtClean="0"/>
              <a:t>vyžádání dodatečných informací, podněty ke zlepšení produktů a služeb, zakoupení produktu</a:t>
            </a:r>
          </a:p>
          <a:p>
            <a:pPr lvl="1"/>
            <a:r>
              <a:rPr lang="cs-CZ" dirty="0" smtClean="0"/>
              <a:t>př.: lékař – vyžádání vzorku léčivého přípravku, žádost o návštěvu reprezentanta</a:t>
            </a:r>
            <a:endParaRPr lang="cs-CZ" dirty="0"/>
          </a:p>
        </p:txBody>
      </p:sp>
    </p:spTree>
  </p:cSld>
  <p:clrMapOvr>
    <a:masterClrMapping/>
  </p:clrMapOvr>
</p:sld>
</file>

<file path=ppt/theme/theme1.xml><?xml version="1.0" encoding="utf-8"?>
<a:theme xmlns:a="http://schemas.openxmlformats.org/drawingml/2006/main" name="prezentace-edu-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zentace-EDU-CZ.potx" id="{8FD1629D-3839-4F88-8028-8A89168F1D21}" vid="{6F6C369B-0563-478E-9F77-48BCECFDEE8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prezentace-edu-cz</Template>
  <TotalTime>1731</TotalTime>
  <Words>1849</Words>
  <Application>Microsoft Office PowerPoint</Application>
  <PresentationFormat>Vlastní</PresentationFormat>
  <Paragraphs>361</Paragraphs>
  <Slides>39</Slides>
  <Notes>8</Notes>
  <HiddenSlides>0</HiddenSlides>
  <MMClips>0</MMClips>
  <ScaleCrop>false</ScaleCrop>
  <HeadingPairs>
    <vt:vector size="4" baseType="variant">
      <vt:variant>
        <vt:lpstr>Motiv</vt:lpstr>
      </vt:variant>
      <vt:variant>
        <vt:i4>1</vt:i4>
      </vt:variant>
      <vt:variant>
        <vt:lpstr>Nadpisy snímků</vt:lpstr>
      </vt:variant>
      <vt:variant>
        <vt:i4>39</vt:i4>
      </vt:variant>
    </vt:vector>
  </HeadingPairs>
  <TitlesOfParts>
    <vt:vector size="40" baseType="lpstr">
      <vt:lpstr>prezentace-edu-cz</vt:lpstr>
      <vt:lpstr>Propagace</vt:lpstr>
      <vt:lpstr>Propagace – marketingová komunikace</vt:lpstr>
      <vt:lpstr>Snímek 3</vt:lpstr>
      <vt:lpstr>Stádia odpovědi spotřebitele na marketingovou komunikaci</vt:lpstr>
      <vt:lpstr>Snímek 5</vt:lpstr>
      <vt:lpstr>Přímé propagační nástroje</vt:lpstr>
      <vt:lpstr>Osobní prodej</vt:lpstr>
      <vt:lpstr>Prodejní rozhovor</vt:lpstr>
      <vt:lpstr>Přímý marketing</vt:lpstr>
      <vt:lpstr>Snímek 10</vt:lpstr>
      <vt:lpstr>Telemarketing, teleshopping </vt:lpstr>
      <vt:lpstr>Virální marketing </vt:lpstr>
      <vt:lpstr>Příklady nejlepších virálních kampaní</vt:lpstr>
      <vt:lpstr>Snímek 14</vt:lpstr>
      <vt:lpstr>Snímek 15</vt:lpstr>
      <vt:lpstr>Nepřímé propagační nástroje</vt:lpstr>
      <vt:lpstr>Reklama = mediální reklama</vt:lpstr>
      <vt:lpstr>Nejlepší reklamy 2023</vt:lpstr>
      <vt:lpstr>Rohlik.cz 2020 – „mistrovský kus“</vt:lpstr>
      <vt:lpstr>Umisťování produktu</vt:lpstr>
      <vt:lpstr>Snímek 21</vt:lpstr>
      <vt:lpstr>PR – vztahy s veřejností</vt:lpstr>
      <vt:lpstr>Podpora prodeje</vt:lpstr>
      <vt:lpstr>Nekontrolovatelné komunikační nástroje</vt:lpstr>
      <vt:lpstr>Komunikační/propagační mix</vt:lpstr>
      <vt:lpstr>Marketing na sociálních sítích</vt:lpstr>
      <vt:lpstr>Druhy sociálních sítí</vt:lpstr>
      <vt:lpstr>Počet globálních uživatelů sociálních sítí</vt:lpstr>
      <vt:lpstr>Tipy jak zaujmout uživatele na sociálních sítích</vt:lpstr>
      <vt:lpstr>Reklama léčivých přípravků</vt:lpstr>
      <vt:lpstr>Ustanovení zákona se nevztahují na</vt:lpstr>
      <vt:lpstr>Reklama léčivých přípravků dle zákona</vt:lpstr>
      <vt:lpstr>Reklama na humánní léčivé přípravky zaměřená na širokou veřejnost  </vt:lpstr>
      <vt:lpstr>Reklama zaměřená na širokou veřejnost musí </vt:lpstr>
      <vt:lpstr>Reklama zaměřená na širokou veřejnost nesmí</vt:lpstr>
      <vt:lpstr>Lékaři v české reklamě</vt:lpstr>
      <vt:lpstr>Reklama na humánní léčivé přípravky zaměřená na odborníky  </vt:lpstr>
      <vt:lpstr>Reklama pro odborníky musí obsahovat</vt:lpstr>
      <vt:lpstr>Návštěva odborníka obchodním zástupcem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Lenovo</dc:creator>
  <cp:lastModifiedBy>Admin</cp:lastModifiedBy>
  <cp:revision>62</cp:revision>
  <cp:lastPrinted>1601-01-01T00:00:00Z</cp:lastPrinted>
  <dcterms:created xsi:type="dcterms:W3CDTF">2019-06-11T20:19:30Z</dcterms:created>
  <dcterms:modified xsi:type="dcterms:W3CDTF">2024-05-15T09:03:57Z</dcterms:modified>
</cp:coreProperties>
</file>