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8" r:id="rId22"/>
    <p:sldId id="271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316" autoAdjust="0"/>
    <p:restoredTop sz="69310" autoAdjust="0"/>
  </p:normalViewPr>
  <p:slideViewPr>
    <p:cSldViewPr snapToGrid="0">
      <p:cViewPr varScale="1">
        <p:scale>
          <a:sx n="42" d="100"/>
          <a:sy n="42" d="100"/>
        </p:scale>
        <p:origin x="-100" y="-88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Hierarchi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Ergonomie" TargetMode="External"/><Relationship Id="rId5" Type="http://schemas.openxmlformats.org/officeDocument/2006/relationships/hyperlink" Target="https://cs.wikipedia.org/wiki/Norma" TargetMode="External"/><Relationship Id="rId4" Type="http://schemas.openxmlformats.org/officeDocument/2006/relationships/hyperlink" Target="https://cs.wikipedia.org/wiki/Technokracie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Vznik managementu spojován</a:t>
            </a:r>
            <a:r>
              <a:rPr lang="cs-CZ" baseline="0" dirty="0" smtClean="0"/>
              <a:t> se jménem F. W </a:t>
            </a:r>
            <a:r>
              <a:rPr lang="cs-CZ" baseline="0" dirty="0" err="1" smtClean="0"/>
              <a:t>Taylora</a:t>
            </a:r>
            <a:r>
              <a:rPr lang="cs-CZ" baseline="0" dirty="0" smtClean="0"/>
              <a:t> – v NY v r. 1903 vydal publikaci „</a:t>
            </a:r>
            <a:r>
              <a:rPr lang="cs-CZ" baseline="0" dirty="0" err="1" smtClean="0"/>
              <a:t>Shop</a:t>
            </a:r>
            <a:r>
              <a:rPr lang="cs-CZ" baseline="0" dirty="0" smtClean="0"/>
              <a:t> management“ a v r. 1911 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„Principy vědeckého řízení“</a:t>
            </a:r>
            <a:endParaRPr lang="cs-CZ" baseline="0" dirty="0" smtClean="0"/>
          </a:p>
          <a:p>
            <a:r>
              <a:rPr lang="cs-CZ" baseline="0" dirty="0" smtClean="0"/>
              <a:t>Management = znalost toho, co chceme, aby lidé dělali a péči o to, aby to dělali nejlepším a nejlevnějším způsobem.</a:t>
            </a:r>
          </a:p>
          <a:p>
            <a:endParaRPr lang="cs-CZ" baseline="0" dirty="0" smtClean="0"/>
          </a:p>
          <a:p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Teorie „vědeckého řízení výroby“</a:t>
            </a:r>
          </a:p>
          <a:p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Hlásil se k proudu klasického řízení (tj. vertikálního, </a:t>
            </a:r>
            <a:r>
              <a:rPr kumimoji="1" lang="cs-CZ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3" tooltip="Hierarchie"/>
              </a:rPr>
              <a:t>hierarchicky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uspořádaného) a uplatňoval </a:t>
            </a:r>
            <a:r>
              <a:rPr kumimoji="1" lang="cs-CZ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4" tooltip="Technokracie"/>
              </a:rPr>
              <a:t>technokratické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přístupy. Snažil se u dělníků v hromadné výrobě eliminovat všechny zbytné pohyby a nalézt ty nejefektivnější. Velký důraz kladl na </a:t>
            </a:r>
            <a:r>
              <a:rPr kumimoji="1" lang="cs-CZ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5" tooltip="Norma"/>
              </a:rPr>
              <a:t>normování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a </a:t>
            </a:r>
            <a:r>
              <a:rPr kumimoji="1" lang="cs-CZ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6" tooltip="Ergonomie"/>
              </a:rPr>
              <a:t>ergonomii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pracovních pohybů. Pro stanovení normy nepoužíval průměrnou hodnotu, ale nejlepší výkon. 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Tvrdil, že dělník musí jasně znát, co a jak dělat, a mít při tom normalizované pomůcky a materiál. Jen tak lze trvale zachovat vysoký výkon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Iniciativa dělníků na změnách je podle </a:t>
            </a:r>
            <a:r>
              <a:rPr kumimoji="1" lang="cs-CZ" sz="1200" b="1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Taylora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nežádoucí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Koncepce</a:t>
            </a:r>
            <a:r>
              <a:rPr lang="cs-CZ" baseline="0" dirty="0" smtClean="0"/>
              <a:t> schopností – dobrým vedoucím se člověk musí narodit (stanovovat reálné cíle, umět spolupracovat, efektivně pracovat pod stresem, objektivně hodnotit, přijímat vítězství i porážky, …)</a:t>
            </a:r>
          </a:p>
          <a:p>
            <a:r>
              <a:rPr lang="cs-CZ" baseline="0" dirty="0" smtClean="0"/>
              <a:t>Koncepce dovedností – výkony manažera se mohou vyvíjet a zdokonalovat (koncepční </a:t>
            </a:r>
            <a:r>
              <a:rPr lang="cs-CZ" baseline="0" dirty="0" err="1" smtClean="0"/>
              <a:t>dovedenosti</a:t>
            </a:r>
            <a:r>
              <a:rPr lang="cs-CZ" baseline="0" dirty="0" smtClean="0"/>
              <a:t> – strategie a vize, sociální – mezilidské vztahy, technicko-administrativní)</a:t>
            </a:r>
          </a:p>
          <a:p>
            <a:r>
              <a:rPr lang="cs-CZ" baseline="0" dirty="0" smtClean="0"/>
              <a:t>Koncepce úspěchu a neúspěchu – musí chtít, musí umět, musí moci – vycházejí z </a:t>
            </a:r>
            <a:r>
              <a:rPr lang="cs-CZ" baseline="0" smtClean="0"/>
              <a:t>teorie motivace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Management je specifický</a:t>
            </a:r>
            <a:r>
              <a:rPr lang="cs-CZ" baseline="0" dirty="0" smtClean="0"/>
              <a:t> americký pojem, který se obtížně překládá do jiných jazyků.</a:t>
            </a:r>
          </a:p>
          <a:p>
            <a:r>
              <a:rPr lang="cs-CZ" baseline="0" dirty="0" smtClean="0"/>
              <a:t>Různí autoři (</a:t>
            </a:r>
            <a:r>
              <a:rPr lang="cs-CZ" baseline="0" dirty="0" err="1" smtClean="0"/>
              <a:t>Taylor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Drucker</a:t>
            </a:r>
            <a:r>
              <a:rPr lang="cs-CZ" baseline="0" dirty="0" smtClean="0"/>
              <a:t>, Armstrong, </a:t>
            </a:r>
            <a:r>
              <a:rPr lang="cs-CZ" baseline="0" dirty="0" err="1" smtClean="0"/>
              <a:t>Veber</a:t>
            </a:r>
            <a:r>
              <a:rPr lang="cs-CZ" baseline="0" dirty="0" smtClean="0"/>
              <a:t>) definují management různě.</a:t>
            </a:r>
          </a:p>
          <a:p>
            <a:r>
              <a:rPr lang="cs-CZ" baseline="0" dirty="0" err="1" smtClean="0"/>
              <a:t>Taylor</a:t>
            </a:r>
            <a:r>
              <a:rPr lang="cs-CZ" baseline="0" dirty="0" smtClean="0"/>
              <a:t>:</a:t>
            </a:r>
          </a:p>
          <a:p>
            <a:r>
              <a:rPr lang="cs-CZ" baseline="0" dirty="0" smtClean="0"/>
              <a:t>Management je přesná znalost toho, co chceme, aby lidé dělali a péče o to, aby to dělali nejlepším způsobem.</a:t>
            </a:r>
          </a:p>
          <a:p>
            <a:r>
              <a:rPr lang="cs-CZ" baseline="0" dirty="0" err="1" smtClean="0"/>
              <a:t>Drucker</a:t>
            </a:r>
            <a:r>
              <a:rPr lang="cs-CZ" baseline="0" dirty="0" smtClean="0"/>
              <a:t>:</a:t>
            </a:r>
          </a:p>
          <a:p>
            <a:r>
              <a:rPr lang="cs-CZ" baseline="0" dirty="0" smtClean="0"/>
              <a:t>Management je nauka o obsahu, metodách a technikách řízení organizací. Je to vědní obor, praktická činnost i umění zároveň.</a:t>
            </a:r>
          </a:p>
          <a:p>
            <a:r>
              <a:rPr lang="cs-CZ" baseline="0" dirty="0" smtClean="0"/>
              <a:t>Armstrong:</a:t>
            </a:r>
          </a:p>
          <a:p>
            <a:r>
              <a:rPr lang="cs-CZ" baseline="0" dirty="0" smtClean="0"/>
              <a:t>Management je rozhodování o tom, co udělat a uskutečnit to prostřednictvím efektivního využití zdrojů, přičemž nejdůležitější část řízení bude spočívat v přenesení úkolů na jiné lidi.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Řídící subjekt = vláda, vlastník, představenstvo, ředitel, výrobní manažer, učitel</a:t>
            </a:r>
          </a:p>
          <a:p>
            <a:r>
              <a:rPr lang="cs-CZ" dirty="0" smtClean="0"/>
              <a:t>Řízený</a:t>
            </a:r>
            <a:r>
              <a:rPr lang="cs-CZ" baseline="0" dirty="0" smtClean="0"/>
              <a:t> objekt = podnik, vnitropodniková jednotka, výrobní proces, pracovní skupina, škola, třída, skupina žáků, výchovně-vzdělávací proces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Ziskové organizace = podniky = podnikání je systematická činnost prováděná podnikatelem vlastním jménem, na vlastní zodpovědnost a za účelem dosažení zisku (VNIK A ROZVOJ MANAGEMENTU</a:t>
            </a:r>
            <a:r>
              <a:rPr lang="cs-CZ" baseline="0" dirty="0" smtClean="0"/>
              <a:t> JE ÚZCE SPOJEN S ROZVOJEM PODNIKÁNÍ)</a:t>
            </a:r>
          </a:p>
          <a:p>
            <a:r>
              <a:rPr lang="cs-CZ" baseline="0" dirty="0" smtClean="0"/>
              <a:t>Neziskové organizace = sociální, zdravotní, vzdělávací organizace (jejich cílem není primárně zisk)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Management je: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baseline="0" dirty="0" smtClean="0"/>
              <a:t>Vědní obor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baseline="0" dirty="0" smtClean="0"/>
              <a:t>Praktická činnost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baseline="0" dirty="0" smtClean="0"/>
              <a:t>I umění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Proč potřebují organizace (i ty neziskové) manažery (ředitele, učitele)?</a:t>
            </a:r>
          </a:p>
          <a:p>
            <a:pPr>
              <a:buFontTx/>
              <a:buChar char="-"/>
            </a:pPr>
            <a:r>
              <a:rPr lang="cs-CZ" dirty="0" smtClean="0"/>
              <a:t>Zajišťují efektivní plnění cílů organizace </a:t>
            </a:r>
          </a:p>
          <a:p>
            <a:pPr>
              <a:buFontTx/>
              <a:buChar char="-"/>
            </a:pPr>
            <a:r>
              <a:rPr lang="cs-CZ" dirty="0" smtClean="0"/>
              <a:t>Navrhují, organizují, udržují procesy a stabilitu organizace</a:t>
            </a:r>
          </a:p>
          <a:p>
            <a:pPr>
              <a:buFontTx/>
              <a:buChar char="-"/>
            </a:pPr>
            <a:r>
              <a:rPr lang="cs-CZ" dirty="0" smtClean="0"/>
              <a:t>Reagují na změny vnějšího prostředí (vypracovávají strategie</a:t>
            </a:r>
            <a:r>
              <a:rPr lang="cs-CZ" baseline="0" dirty="0" smtClean="0"/>
              <a:t> a adaptace organizace na tyto změny)</a:t>
            </a:r>
          </a:p>
          <a:p>
            <a:pPr>
              <a:buFontTx/>
              <a:buChar char="-"/>
            </a:pPr>
            <a:r>
              <a:rPr lang="cs-CZ" baseline="0" dirty="0" smtClean="0"/>
              <a:t>Kontrolují průběh procesů a kontrolují lidi v organizaci</a:t>
            </a:r>
          </a:p>
          <a:p>
            <a:pPr>
              <a:buFontTx/>
              <a:buChar char="-"/>
            </a:pPr>
            <a:r>
              <a:rPr lang="cs-CZ" baseline="0" dirty="0" smtClean="0"/>
              <a:t>Zprostředkovávají výměnu informací mezi organizací a vnějším prostředí</a:t>
            </a:r>
          </a:p>
          <a:p>
            <a:pPr>
              <a:buFontTx/>
              <a:buChar char="-"/>
            </a:pPr>
            <a:r>
              <a:rPr lang="cs-CZ" baseline="0" dirty="0" smtClean="0"/>
              <a:t>Vytvářejí vnitropodnikový systém organizace a 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POSDCORB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planning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organizing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staffing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directing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coordinating</a:t>
            </a:r>
            <a:r>
              <a:rPr lang="cs-CZ" baseline="0" dirty="0" smtClean="0"/>
              <a:t>, reporting, </a:t>
            </a:r>
            <a:r>
              <a:rPr lang="cs-CZ" baseline="0" dirty="0" err="1" smtClean="0"/>
              <a:t>budgeting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Manažerský řídící okruh – zákl. manažerské </a:t>
            </a:r>
            <a:r>
              <a:rPr lang="cs-CZ" baseline="0" dirty="0" err="1" smtClean="0"/>
              <a:t>fce</a:t>
            </a:r>
            <a:r>
              <a:rPr lang="cs-CZ" baseline="0" dirty="0" smtClean="0"/>
              <a:t> = stanovení cílů, plánování, rozhodování, realizace (zahrnující organizování, vedení, kontrolu)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Ad 1. člověk se během života stává</a:t>
            </a:r>
            <a:r>
              <a:rPr lang="cs-CZ" baseline="0" dirty="0" smtClean="0"/>
              <a:t> členem různých sociálních skupin a každá vyžaduje a očekává určité chování.</a:t>
            </a:r>
          </a:p>
          <a:p>
            <a:r>
              <a:rPr lang="cs-CZ" baseline="0" dirty="0" smtClean="0"/>
              <a:t>	neexistuje člověk bez rolí, neboť neexistuje člověk bez lidí</a:t>
            </a:r>
          </a:p>
          <a:p>
            <a:r>
              <a:rPr lang="cs-CZ" baseline="0" dirty="0" smtClean="0"/>
              <a:t>- Role dané (vyplívající z věku, pohlaví, zdravotního stavu) a role volitelné (svobodny x ženatý/vdaná, profese učitele x profese lékaře, bezdětný x rodič, </a:t>
            </a:r>
            <a:r>
              <a:rPr lang="cs-CZ" baseline="0" dirty="0" err="1" smtClean="0"/>
              <a:t>zahradkář</a:t>
            </a:r>
            <a:r>
              <a:rPr lang="cs-CZ" baseline="0" dirty="0" smtClean="0"/>
              <a:t> x cyklista)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Nejznámější a nejčastěji citovaná charakteristika</a:t>
            </a:r>
            <a:r>
              <a:rPr lang="cs-CZ" baseline="0" dirty="0" smtClean="0"/>
              <a:t> manažerských rolí.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="" xmlns:a16="http://schemas.microsoft.com/office/drawing/2014/main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="" xmlns:a16="http://schemas.microsoft.com/office/drawing/2014/main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www.idnes.cz/brno/zpravy/rozhovor-jiri-harasta-kosmetika-saloos.A150622_2172087_brno-zpravy_tr/foto/TR5c1f86_saloos_02.jpg" TargetMode="External"/><Relationship Id="rId7" Type="http://schemas.openxmlformats.org/officeDocument/2006/relationships/hyperlink" Target="https://www.idnes.cz/brno/zpravy/rozhovor-jiri-harasta-kosmetika-saloos.A150622_2172087_brno-zpravy_tr/foto/TR5c1f83_saloos_01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idnes.cz/brno/zpravy/rozhovor-jiri-harasta-kosmetika-saloos.A150622_2172087_brno-zpravy_tr/foto/TR5c1f8a_saloos_05.jpg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brnensky.denik.cz/galerie/bione-cosmetics-jaroslav-sandera.html?back=3320149112-2249-50&amp;photo=4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s://petramikulaskova.cz/wp-content/uploads/2014/07/bione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nensky.denik.cz/galerie/bione-cosmetics-jaroslav-sandera.html?back=3320149112-2249-50&amp;photo=3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petramikulaskova.cz/wp-content/uploads/2014/07/bione-3.jpg" TargetMode="External"/><Relationship Id="rId9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Pojetí managementu a osobnost manažera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Nikola Straková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Odborné funkce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Rozdělují se na: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Funkce odborně – technické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Personální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Administrativní</a:t>
            </a:r>
          </a:p>
          <a:p>
            <a:pPr marL="586350" indent="-5143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Manažerské role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Bývají charakterizovány ze 2 hledisek: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Sociologické hledisko</a:t>
            </a:r>
          </a:p>
          <a:p>
            <a:pPr marL="838350" lvl="1" indent="-514350"/>
            <a:r>
              <a:rPr lang="cs-CZ" dirty="0" smtClean="0"/>
              <a:t>Normativní a tolerované chování s ohledem na věk, pohlaví, sociální status, společenskou nebo pracovní funkci, …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Hledisko managementu</a:t>
            </a:r>
          </a:p>
          <a:p>
            <a:pPr marL="838350" lvl="1" indent="-514350"/>
            <a:r>
              <a:rPr lang="cs-CZ" dirty="0" smtClean="0"/>
              <a:t>Specifické formy chování potřebné k vykonání určitého úkolu nebo skupiny úkolů daného pracovního místa nebo práce</a:t>
            </a:r>
          </a:p>
          <a:p>
            <a:pPr marL="838350" lvl="1" indent="-514350"/>
            <a:r>
              <a:rPr lang="cs-CZ" dirty="0" smtClean="0"/>
              <a:t>Očekávaný standard chování a jednání manažera při vykonávání určité pracovní funkce</a:t>
            </a:r>
          </a:p>
          <a:p>
            <a:pPr marL="838350" lvl="1" indent="-514350"/>
            <a:r>
              <a:rPr lang="cs-CZ" dirty="0" smtClean="0"/>
              <a:t>Role ve vztahu k spolupracovníkům, nadřízeným, podřízeným, vlastníkům, zákazníkům, …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rolí manažera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560" y="1223372"/>
            <a:ext cx="10753200" cy="41399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Podle míry explicitnosti pravidel</a:t>
            </a:r>
          </a:p>
          <a:p>
            <a:pPr marL="838350" lvl="1" indent="-514350"/>
            <a:r>
              <a:rPr lang="cs-CZ" dirty="0" smtClean="0"/>
              <a:t>Formální (role nadřízeného, podřízeného, spolupracovníka) x neformální (vyplývají z osobních vztahů mezi lidmi, nemají přesná pravidla a povinnosti)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Podle modelu tří kruhů</a:t>
            </a:r>
          </a:p>
          <a:p>
            <a:pPr marL="838350" lvl="1" indent="-514350"/>
            <a:r>
              <a:rPr lang="cs-CZ" dirty="0" smtClean="0"/>
              <a:t>Role vedoucího pracovníka spočívá ve splnění společného úkolu, udržení skupiny/týmu jako celku, stimulování rozvoje jedince (poznání jeho individuálních potřeb)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Podle </a:t>
            </a:r>
            <a:r>
              <a:rPr lang="cs-CZ" dirty="0" err="1" smtClean="0"/>
              <a:t>Mintzberga</a:t>
            </a:r>
            <a:endParaRPr lang="cs-CZ" dirty="0" smtClean="0"/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Podle stadia vývoje organizace </a:t>
            </a:r>
            <a:r>
              <a:rPr lang="cs-CZ" sz="2000" dirty="0" smtClean="0"/>
              <a:t>(od založení přes růst, zralost až po pokles)</a:t>
            </a:r>
            <a:endParaRPr lang="cs-CZ" dirty="0" smtClean="0"/>
          </a:p>
          <a:p>
            <a:pPr marL="838350" lvl="1" indent="-514350"/>
            <a:r>
              <a:rPr lang="cs-CZ" dirty="0" smtClean="0"/>
              <a:t>Zakladatel, investor -&gt; organizátor, plánovač -&gt; vynálezce, realizátor -&gt; správce, organizátor -&gt; následník, reorganizátor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Podle vztahu k manažerským kompetencím</a:t>
            </a:r>
          </a:p>
          <a:p>
            <a:pPr marL="838350" lvl="1" indent="-514350"/>
            <a:r>
              <a:rPr lang="cs-CZ" dirty="0" smtClean="0"/>
              <a:t>Role komunikačního manažera, </a:t>
            </a:r>
            <a:r>
              <a:rPr lang="cs-CZ" dirty="0" err="1" smtClean="0"/>
              <a:t>manažera</a:t>
            </a:r>
            <a:r>
              <a:rPr lang="cs-CZ" dirty="0" smtClean="0"/>
              <a:t> času, manažera cílů, manažera změn</a:t>
            </a:r>
            <a:endParaRPr lang="cs-CZ" dirty="0"/>
          </a:p>
        </p:txBody>
      </p:sp>
      <p:sp>
        <p:nvSpPr>
          <p:cNvPr id="6" name="Elipsa 5"/>
          <p:cNvSpPr/>
          <p:nvPr/>
        </p:nvSpPr>
        <p:spPr bwMode="auto">
          <a:xfrm>
            <a:off x="8147184" y="3026544"/>
            <a:ext cx="662940" cy="4114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Elipsa 6"/>
          <p:cNvSpPr/>
          <p:nvPr/>
        </p:nvSpPr>
        <p:spPr bwMode="auto">
          <a:xfrm>
            <a:off x="9678403" y="3079082"/>
            <a:ext cx="933450" cy="4191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Elipsa 7"/>
          <p:cNvSpPr/>
          <p:nvPr/>
        </p:nvSpPr>
        <p:spPr bwMode="auto">
          <a:xfrm>
            <a:off x="4893644" y="3380673"/>
            <a:ext cx="933450" cy="4191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Manažerské role podle </a:t>
            </a:r>
            <a:r>
              <a:rPr lang="cs-CZ" dirty="0" err="1" smtClean="0"/>
              <a:t>Mintzberga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2850" y="1223372"/>
            <a:ext cx="10753200" cy="4628788"/>
          </a:xfrm>
        </p:spPr>
        <p:txBody>
          <a:bodyPr numCol="2"/>
          <a:lstStyle/>
          <a:p>
            <a:r>
              <a:rPr lang="cs-CZ" dirty="0" smtClean="0"/>
              <a:t>Celkem stanovil 10 druhů rolí </a:t>
            </a:r>
          </a:p>
          <a:p>
            <a:r>
              <a:rPr lang="cs-CZ" dirty="0" smtClean="0"/>
              <a:t>Ve 3 skupinách takto: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Interpersonální role: </a:t>
            </a:r>
          </a:p>
          <a:p>
            <a:pPr lvl="1"/>
            <a:r>
              <a:rPr lang="cs-CZ" dirty="0" smtClean="0"/>
              <a:t>Reprezentant </a:t>
            </a:r>
          </a:p>
          <a:p>
            <a:pPr lvl="1"/>
            <a:r>
              <a:rPr lang="cs-CZ" dirty="0" smtClean="0"/>
              <a:t>Vůdce/lídr </a:t>
            </a:r>
          </a:p>
          <a:p>
            <a:pPr lvl="1"/>
            <a:r>
              <a:rPr lang="cs-CZ" dirty="0" smtClean="0"/>
              <a:t>Spojovací článek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Informační role: </a:t>
            </a:r>
          </a:p>
          <a:p>
            <a:pPr lvl="1"/>
            <a:r>
              <a:rPr lang="cs-CZ" dirty="0" smtClean="0"/>
              <a:t>Sběrač podnětů </a:t>
            </a:r>
          </a:p>
          <a:p>
            <a:pPr lvl="1"/>
            <a:r>
              <a:rPr lang="cs-CZ" dirty="0" smtClean="0"/>
              <a:t>Šiřitel podnětů </a:t>
            </a:r>
          </a:p>
          <a:p>
            <a:pPr lvl="1"/>
            <a:r>
              <a:rPr lang="cs-CZ" dirty="0" smtClean="0"/>
              <a:t>Mluvčí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Rozhodovací role: </a:t>
            </a:r>
          </a:p>
          <a:p>
            <a:pPr lvl="1"/>
            <a:r>
              <a:rPr lang="cs-CZ" dirty="0" smtClean="0"/>
              <a:t>Podnikatel/tvůrce změn </a:t>
            </a:r>
          </a:p>
          <a:p>
            <a:pPr lvl="1"/>
            <a:r>
              <a:rPr lang="cs-CZ" dirty="0" smtClean="0"/>
              <a:t>Řešitel poruch </a:t>
            </a:r>
          </a:p>
          <a:p>
            <a:pPr lvl="1"/>
            <a:r>
              <a:rPr lang="cs-CZ" dirty="0" err="1" smtClean="0"/>
              <a:t>Přidělovatel</a:t>
            </a:r>
            <a:r>
              <a:rPr lang="cs-CZ" dirty="0" smtClean="0"/>
              <a:t> zdrojů </a:t>
            </a:r>
          </a:p>
          <a:p>
            <a:pPr lvl="1"/>
            <a:r>
              <a:rPr lang="cs-CZ" dirty="0" smtClean="0"/>
              <a:t>Vyjednavač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rolí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Manažer vystupuje v určitých situacích ve více rolích</a:t>
            </a:r>
          </a:p>
          <a:p>
            <a:pPr lvl="1"/>
            <a:r>
              <a:rPr lang="cs-CZ" dirty="0" smtClean="0"/>
              <a:t>Vedoucí + spolupracovník, podřízený + člen rodiny =&gt; konflikty</a:t>
            </a:r>
          </a:p>
          <a:p>
            <a:r>
              <a:rPr lang="cs-CZ" dirty="0" smtClean="0"/>
              <a:t>Konflikt rolí = střet dvou nebo více protichůdných rolí přibližně stejně silných sil při plnění cíle</a:t>
            </a:r>
          </a:p>
          <a:p>
            <a:r>
              <a:rPr lang="cs-CZ" dirty="0" smtClean="0"/>
              <a:t>Konflikty mohou být jednou z příčin frustrací manažerů, jejich nejistoty, nedostatku sebedůvěry, podrážděnosti, nespokojenosti s prací, nedůvěry v kolegy, zhoršení pracovní morálky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rolí (</a:t>
            </a:r>
            <a:r>
              <a:rPr lang="cs-CZ" dirty="0" err="1" smtClean="0"/>
              <a:t>Tyson</a:t>
            </a:r>
            <a:r>
              <a:rPr lang="cs-CZ" dirty="0" smtClean="0"/>
              <a:t> a Jackson, 1997 + </a:t>
            </a:r>
            <a:r>
              <a:rPr lang="cs-CZ" dirty="0" err="1" smtClean="0"/>
              <a:t>Adair</a:t>
            </a:r>
            <a:r>
              <a:rPr lang="cs-CZ" dirty="0" smtClean="0"/>
              <a:t>, 1993)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Konflikty mezi rolemi</a:t>
            </a:r>
          </a:p>
          <a:p>
            <a:pPr marL="838350" lvl="1" indent="-514350"/>
            <a:r>
              <a:rPr lang="cs-CZ" dirty="0" smtClean="0"/>
              <a:t>Neslučitelné chování  dvou a více rolí vykonávaných současně</a:t>
            </a:r>
          </a:p>
          <a:p>
            <a:pPr marL="838350" lvl="1" indent="-514350">
              <a:buFont typeface="Arial" pitchFamily="34" charset="0"/>
              <a:buChar char="•"/>
            </a:pPr>
            <a:r>
              <a:rPr lang="cs-CZ" b="1" dirty="0" smtClean="0"/>
              <a:t>Přetížení rolemi </a:t>
            </a:r>
            <a:r>
              <a:rPr lang="cs-CZ" dirty="0" smtClean="0"/>
              <a:t>-&gt; přerozdělit role na více manažerů</a:t>
            </a:r>
          </a:p>
          <a:p>
            <a:pPr marL="838350" lvl="1" indent="-514350">
              <a:buFont typeface="Arial" pitchFamily="34" charset="0"/>
              <a:buChar char="•"/>
            </a:pPr>
            <a:r>
              <a:rPr lang="cs-CZ" b="1" dirty="0" smtClean="0"/>
              <a:t>Nevytížení rolí </a:t>
            </a:r>
            <a:r>
              <a:rPr lang="cs-CZ" dirty="0" smtClean="0"/>
              <a:t>-&gt; manažer využije svých schopností k rozvinutí role nebo převezme roli další</a:t>
            </a:r>
          </a:p>
          <a:p>
            <a:pPr marL="838350" lvl="1" indent="-514350">
              <a:buFont typeface="Arial" pitchFamily="34" charset="0"/>
              <a:buChar char="•"/>
            </a:pPr>
            <a:r>
              <a:rPr lang="cs-CZ" b="1" dirty="0" smtClean="0"/>
              <a:t>Mnohoznačnost rolí </a:t>
            </a:r>
            <a:r>
              <a:rPr lang="cs-CZ" dirty="0" smtClean="0"/>
              <a:t>-&gt; vyjasnění a projednání rolí se zainteresovanými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Konflikty uvnitř rolí</a:t>
            </a:r>
          </a:p>
          <a:p>
            <a:pPr marL="838350" lvl="1" indent="-514350"/>
            <a:r>
              <a:rPr lang="cs-CZ" dirty="0" smtClean="0"/>
              <a:t>Manažer klade rozdílné/protichůdné požadavky na jednu roli</a:t>
            </a:r>
          </a:p>
          <a:p>
            <a:pPr marL="838350" lvl="1" indent="-514350">
              <a:buFont typeface="Arial" pitchFamily="34" charset="0"/>
              <a:buChar char="•"/>
            </a:pPr>
            <a:r>
              <a:rPr lang="cs-CZ" b="1" dirty="0" smtClean="0"/>
              <a:t>Nekompatibilita rolí </a:t>
            </a:r>
            <a:r>
              <a:rPr lang="cs-CZ" dirty="0" smtClean="0"/>
              <a:t>= protichůdná očekávání (nadřízeného, podřízených ke splnění úkolu) ve vztahu k 1 roli -&gt; splní se očekávání důležitější strany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„Lídři“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64596"/>
            <a:ext cx="10753200" cy="4567404"/>
          </a:xfrm>
        </p:spPr>
        <p:txBody>
          <a:bodyPr/>
          <a:lstStyle/>
          <a:p>
            <a:r>
              <a:rPr lang="cs-CZ" dirty="0" smtClean="0"/>
              <a:t>válečníci (Napoleon, Alexandr Veliký)</a:t>
            </a:r>
          </a:p>
          <a:p>
            <a:r>
              <a:rPr lang="cs-CZ" dirty="0" smtClean="0"/>
              <a:t>reformátoři (Jack </a:t>
            </a:r>
            <a:r>
              <a:rPr lang="cs-CZ" dirty="0" err="1" smtClean="0"/>
              <a:t>Welch</a:t>
            </a:r>
            <a:r>
              <a:rPr lang="cs-CZ" dirty="0" smtClean="0"/>
              <a:t>)</a:t>
            </a:r>
          </a:p>
          <a:p>
            <a:r>
              <a:rPr lang="cs-CZ" dirty="0" smtClean="0"/>
              <a:t>vůdci v době nesnází (Winston </a:t>
            </a:r>
            <a:r>
              <a:rPr lang="cs-CZ" dirty="0" err="1" smtClean="0"/>
              <a:t>Churchill</a:t>
            </a:r>
            <a:r>
              <a:rPr lang="cs-CZ" dirty="0" smtClean="0"/>
              <a:t>, Abraham Lincoln)</a:t>
            </a:r>
          </a:p>
          <a:p>
            <a:r>
              <a:rPr lang="cs-CZ" dirty="0" smtClean="0"/>
              <a:t>ohromili velké davy lidí (Mahátma </a:t>
            </a:r>
            <a:r>
              <a:rPr lang="cs-CZ" dirty="0" err="1" smtClean="0"/>
              <a:t>Gándhí</a:t>
            </a:r>
            <a:r>
              <a:rPr lang="cs-CZ" dirty="0" smtClean="0"/>
              <a:t>, Nelson </a:t>
            </a:r>
            <a:r>
              <a:rPr lang="cs-CZ" dirty="0" err="1" smtClean="0"/>
              <a:t>Mandela</a:t>
            </a:r>
            <a:r>
              <a:rPr lang="cs-CZ" dirty="0" smtClean="0"/>
              <a:t>) </a:t>
            </a:r>
          </a:p>
          <a:p>
            <a:r>
              <a:rPr lang="cs-CZ" dirty="0" smtClean="0"/>
              <a:t>dokázali názorově sjednocovat (</a:t>
            </a:r>
            <a:r>
              <a:rPr lang="cs-CZ" dirty="0" err="1" smtClean="0"/>
              <a:t>Bill</a:t>
            </a:r>
            <a:r>
              <a:rPr lang="cs-CZ" dirty="0" smtClean="0"/>
              <a:t> Clinton)</a:t>
            </a:r>
          </a:p>
          <a:p>
            <a:r>
              <a:rPr lang="cs-CZ" dirty="0" smtClean="0"/>
              <a:t>podnikatelé, vizionáři (</a:t>
            </a:r>
            <a:r>
              <a:rPr lang="cs-CZ" dirty="0" err="1" smtClean="0"/>
              <a:t>Steve</a:t>
            </a:r>
            <a:r>
              <a:rPr lang="cs-CZ" dirty="0" smtClean="0"/>
              <a:t> </a:t>
            </a:r>
            <a:r>
              <a:rPr lang="cs-CZ" dirty="0" err="1" smtClean="0"/>
              <a:t>Jobs</a:t>
            </a:r>
            <a:r>
              <a:rPr lang="cs-CZ" dirty="0" smtClean="0"/>
              <a:t>, </a:t>
            </a:r>
            <a:r>
              <a:rPr lang="cs-CZ" dirty="0" err="1" smtClean="0"/>
              <a:t>Elon</a:t>
            </a:r>
            <a:r>
              <a:rPr lang="cs-CZ" dirty="0" smtClean="0"/>
              <a:t> </a:t>
            </a:r>
            <a:r>
              <a:rPr lang="cs-CZ" dirty="0" err="1" smtClean="0"/>
              <a:t>Musk</a:t>
            </a:r>
            <a:r>
              <a:rPr lang="cs-CZ" dirty="0" smtClean="0"/>
              <a:t>)</a:t>
            </a:r>
          </a:p>
          <a:p>
            <a:r>
              <a:rPr lang="cs-CZ" dirty="0" smtClean="0"/>
              <a:t>Čeští lídři?</a:t>
            </a:r>
          </a:p>
          <a:p>
            <a:endParaRPr lang="cs-CZ" dirty="0"/>
          </a:p>
        </p:txBody>
      </p:sp>
      <p:pic>
        <p:nvPicPr>
          <p:cNvPr id="6" name="Obrázek 5" descr="200px-Churchill_portrait_NYP_45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95170" y="374211"/>
            <a:ext cx="1905000" cy="2257425"/>
          </a:xfrm>
          <a:prstGeom prst="rect">
            <a:avLst/>
          </a:prstGeom>
        </p:spPr>
      </p:pic>
      <p:pic>
        <p:nvPicPr>
          <p:cNvPr id="7" name="Obrázek 6" descr="Napole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3476" y="0"/>
            <a:ext cx="1525297" cy="2542162"/>
          </a:xfrm>
          <a:prstGeom prst="rect">
            <a:avLst/>
          </a:prstGeom>
        </p:spPr>
      </p:pic>
      <p:pic>
        <p:nvPicPr>
          <p:cNvPr id="8" name="Obrázek 7" descr="elon_musk_tesla_3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45" y="5128098"/>
            <a:ext cx="1729902" cy="1729902"/>
          </a:xfrm>
          <a:prstGeom prst="rect">
            <a:avLst/>
          </a:prstGeom>
        </p:spPr>
      </p:pic>
      <p:pic>
        <p:nvPicPr>
          <p:cNvPr id="9" name="Obrázek 8" descr="Steve_Jobs_Headshot_2010-CROP_(cropped_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5202" y="5311303"/>
            <a:ext cx="1597919" cy="1546697"/>
          </a:xfrm>
          <a:prstGeom prst="rect">
            <a:avLst/>
          </a:prstGeom>
        </p:spPr>
      </p:pic>
      <p:pic>
        <p:nvPicPr>
          <p:cNvPr id="10" name="Obrázek 9" descr="Nelson_Mandela-2008_(edit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51945" y="4182893"/>
            <a:ext cx="2017907" cy="23895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České kosmetické značky a jejich manažeři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 err="1" smtClean="0"/>
              <a:t>Dermacol</a:t>
            </a:r>
            <a:r>
              <a:rPr lang="cs-CZ" dirty="0" smtClean="0"/>
              <a:t> – Věra Komárková</a:t>
            </a:r>
          </a:p>
          <a:p>
            <a:r>
              <a:rPr lang="cs-CZ" dirty="0" err="1" smtClean="0"/>
              <a:t>Saloos</a:t>
            </a:r>
            <a:r>
              <a:rPr lang="cs-CZ" dirty="0" smtClean="0"/>
              <a:t> – Jiří </a:t>
            </a:r>
            <a:r>
              <a:rPr lang="cs-CZ" dirty="0" err="1" smtClean="0"/>
              <a:t>Harašta</a:t>
            </a:r>
            <a:endParaRPr lang="cs-CZ" dirty="0" smtClean="0"/>
          </a:p>
          <a:p>
            <a:r>
              <a:rPr lang="cs-CZ" dirty="0" err="1" smtClean="0"/>
              <a:t>Ryor</a:t>
            </a:r>
            <a:r>
              <a:rPr lang="cs-CZ" dirty="0" smtClean="0"/>
              <a:t> – Eva Štěpánková</a:t>
            </a:r>
          </a:p>
          <a:p>
            <a:r>
              <a:rPr lang="cs-CZ" dirty="0" err="1" smtClean="0"/>
              <a:t>Bione</a:t>
            </a:r>
            <a:r>
              <a:rPr lang="cs-CZ" dirty="0" smtClean="0"/>
              <a:t> – Jaroslav Šandera</a:t>
            </a:r>
          </a:p>
          <a:p>
            <a:r>
              <a:rPr lang="cs-CZ" dirty="0" err="1" smtClean="0"/>
              <a:t>Syncare</a:t>
            </a:r>
            <a:endParaRPr lang="cs-CZ" dirty="0" smtClean="0"/>
          </a:p>
          <a:p>
            <a:r>
              <a:rPr lang="cs-CZ" dirty="0" err="1" smtClean="0"/>
              <a:t>Renovality</a:t>
            </a:r>
            <a:endParaRPr lang="cs-CZ" dirty="0" smtClean="0"/>
          </a:p>
          <a:p>
            <a:r>
              <a:rPr lang="cs-CZ" dirty="0" smtClean="0"/>
              <a:t>Regina</a:t>
            </a:r>
          </a:p>
          <a:p>
            <a:r>
              <a:rPr lang="cs-CZ" dirty="0" err="1" smtClean="0"/>
              <a:t>Purity</a:t>
            </a:r>
            <a:r>
              <a:rPr lang="cs-CZ" dirty="0" smtClean="0"/>
              <a:t> Vision</a:t>
            </a:r>
          </a:p>
          <a:p>
            <a:r>
              <a:rPr lang="cs-CZ" dirty="0" err="1" smtClean="0"/>
              <a:t>Topvet</a:t>
            </a:r>
            <a:endParaRPr lang="cs-CZ" dirty="0" smtClean="0"/>
          </a:p>
          <a:p>
            <a:r>
              <a:rPr lang="cs-CZ" dirty="0" smtClean="0"/>
              <a:t>….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Dermacol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95400"/>
            <a:ext cx="10753200" cy="4536600"/>
          </a:xfrm>
        </p:spPr>
        <p:txBody>
          <a:bodyPr/>
          <a:lstStyle/>
          <a:p>
            <a:r>
              <a:rPr lang="cs-CZ" dirty="0" smtClean="0"/>
              <a:t>1. přípravek v roce 1966</a:t>
            </a:r>
          </a:p>
          <a:p>
            <a:r>
              <a:rPr lang="cs-CZ" dirty="0" smtClean="0"/>
              <a:t>1. Lady </a:t>
            </a:r>
            <a:r>
              <a:rPr lang="cs-CZ" dirty="0" err="1" smtClean="0"/>
              <a:t>Dermacol</a:t>
            </a:r>
            <a:r>
              <a:rPr lang="cs-CZ" dirty="0" smtClean="0"/>
              <a:t> Olga </a:t>
            </a:r>
            <a:r>
              <a:rPr lang="cs-CZ" dirty="0" err="1" smtClean="0"/>
              <a:t>Knoblochová</a:t>
            </a:r>
            <a:endParaRPr lang="cs-CZ" dirty="0" smtClean="0"/>
          </a:p>
          <a:p>
            <a:pPr lvl="1"/>
            <a:r>
              <a:rPr lang="cs-CZ" dirty="0" smtClean="0"/>
              <a:t>Socialistické ženy mají hlavně pracovat, a ne myslet na parádu a krásu, a tak do ústavu přicházeli hlavně lidé s kožními problémy, často přímo na obličeji, například s mateřskými znaménky či pigmentovými skvrnami. Tehdejší lékaři si s nimi poradit nedokázali, a tak se hledaly vhodné krycí krémy k jejich zamaskování.</a:t>
            </a:r>
          </a:p>
          <a:p>
            <a:r>
              <a:rPr lang="cs-CZ" dirty="0" smtClean="0"/>
              <a:t>aktuální Lady </a:t>
            </a:r>
            <a:r>
              <a:rPr lang="cs-CZ" dirty="0" err="1" smtClean="0"/>
              <a:t>Dermacol</a:t>
            </a:r>
            <a:r>
              <a:rPr lang="cs-CZ" dirty="0" smtClean="0"/>
              <a:t> Věra </a:t>
            </a:r>
            <a:r>
              <a:rPr lang="cs-CZ" dirty="0" smtClean="0"/>
              <a:t>Komárová</a:t>
            </a:r>
            <a:endParaRPr lang="cs-CZ" dirty="0" smtClean="0"/>
          </a:p>
          <a:p>
            <a:pPr lvl="1"/>
            <a:r>
              <a:rPr lang="cs-CZ" dirty="0" smtClean="0"/>
              <a:t>věděla, že produkty jsou kvalitní</a:t>
            </a:r>
          </a:p>
          <a:p>
            <a:pPr lvl="1"/>
            <a:r>
              <a:rPr lang="cs-CZ" dirty="0" smtClean="0"/>
              <a:t>zaměřila se na propagaci (hl. make-upy)</a:t>
            </a:r>
          </a:p>
          <a:p>
            <a:pPr lvl="1"/>
            <a:r>
              <a:rPr lang="cs-CZ" dirty="0" smtClean="0"/>
              <a:t>obraty: 2002 – 50 mil -&gt; 2021 – 500 mil. -&gt; 2022 – 600 mil a zisk 100 mil.</a:t>
            </a:r>
          </a:p>
          <a:p>
            <a:pPr lvl="1"/>
            <a:r>
              <a:rPr lang="cs-CZ" dirty="0" smtClean="0"/>
              <a:t>vlastní obchody (Praha, Ostrava, Slovensko)</a:t>
            </a:r>
          </a:p>
          <a:p>
            <a:pPr lvl="1"/>
            <a:r>
              <a:rPr lang="cs-CZ" dirty="0" smtClean="0"/>
              <a:t>celosvětová působnost</a:t>
            </a:r>
          </a:p>
          <a:p>
            <a:pPr lvl="1"/>
            <a:r>
              <a:rPr lang="cs-CZ" dirty="0" smtClean="0"/>
              <a:t>vyrábí v Brně </a:t>
            </a:r>
            <a:r>
              <a:rPr lang="cs-CZ" dirty="0" smtClean="0">
                <a:sym typeface="Wingdings" pitchFamily="2" charset="2"/>
              </a:rPr>
              <a:t>, ale i v Německu, Itálii a Francii</a:t>
            </a:r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6" name="Obrázek 5" descr="vera-komarova-foto_optim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24160" y="0"/>
            <a:ext cx="1767840" cy="24998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345680" y="247063"/>
            <a:ext cx="4526279" cy="661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Saloos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certifikovaná přírodní biokosmetika se sídlem v Břeclavi od r. 1993</a:t>
            </a:r>
          </a:p>
          <a:p>
            <a:r>
              <a:rPr lang="cs-CZ" dirty="0" smtClean="0"/>
              <a:t>zakladatel Jiří </a:t>
            </a:r>
            <a:r>
              <a:rPr lang="cs-CZ" dirty="0" err="1" smtClean="0"/>
              <a:t>Harašta</a:t>
            </a:r>
            <a:endParaRPr lang="cs-CZ" dirty="0" smtClean="0"/>
          </a:p>
          <a:p>
            <a:pPr lvl="1"/>
            <a:r>
              <a:rPr lang="cs-CZ" dirty="0" smtClean="0"/>
              <a:t>kapacita v oboru esenciálních olejů a vonných látek, vystudoval chemickou průmyslovku</a:t>
            </a:r>
          </a:p>
          <a:p>
            <a:pPr lvl="1"/>
            <a:r>
              <a:rPr lang="cs-CZ" dirty="0" smtClean="0"/>
              <a:t>už při studiu ho velmi zajímala organická chemie</a:t>
            </a:r>
          </a:p>
          <a:p>
            <a:pPr lvl="1"/>
            <a:r>
              <a:rPr lang="cs-CZ" dirty="0" smtClean="0"/>
              <a:t>řadu let pracoval v zemědělské laboratoři</a:t>
            </a:r>
          </a:p>
          <a:p>
            <a:pPr lvl="1"/>
            <a:r>
              <a:rPr lang="cs-CZ" dirty="0" smtClean="0"/>
              <a:t>„Naučili jsme lidi mazat se“</a:t>
            </a:r>
          </a:p>
          <a:p>
            <a:pPr lvl="1"/>
            <a:r>
              <a:rPr lang="cs-CZ" dirty="0" smtClean="0"/>
              <a:t>produkty vyváží do více než 15 zemí světa</a:t>
            </a:r>
          </a:p>
          <a:p>
            <a:pPr lvl="1"/>
            <a:r>
              <a:rPr lang="cs-CZ" dirty="0" smtClean="0"/>
              <a:t>důraz na kvalitu, původ surovin a bio zpracování</a:t>
            </a:r>
            <a:endParaRPr lang="cs-CZ" dirty="0"/>
          </a:p>
        </p:txBody>
      </p:sp>
      <p:pic>
        <p:nvPicPr>
          <p:cNvPr id="9" name="Obrázek 8" descr="Firma Saloos vyrábí certifikovanou přírodní kosmetiku. Na trh vstoupila v roce...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0559" y="1"/>
            <a:ext cx="2529205" cy="16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Firma Saloos vyrábí certifikovanou přírodní kosmetiku. Na trh vstoupila v roce...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105" y="4946967"/>
            <a:ext cx="2190750" cy="123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Firma Saloos vyrábí certifikovanou přírodní kosmetiku. Na trh vstoupila v roce...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12945" y="5038407"/>
            <a:ext cx="2190750" cy="123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Pojetí managementu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3 možné významy: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Řízení (řídit, vést)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Vedení podniku/organizace (skupina osob, které řídí podnik)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Vědní disciplína (obor studia)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Ryor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česká rodinná firma vyrábějící kosmetiku s přírodními extrakty</a:t>
            </a:r>
          </a:p>
          <a:p>
            <a:r>
              <a:rPr lang="cs-CZ" dirty="0" smtClean="0"/>
              <a:t>založena v r. 1991 v Praze</a:t>
            </a:r>
          </a:p>
          <a:p>
            <a:pPr lvl="1"/>
            <a:r>
              <a:rPr lang="cs-CZ" dirty="0" smtClean="0"/>
              <a:t>cíl vyrábět pouze profesionální produkty pro kosmetičky a uživit 4-6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ců</a:t>
            </a:r>
            <a:r>
              <a:rPr lang="cs-CZ" dirty="0" smtClean="0"/>
              <a:t> -&gt; nyní maloobchod i </a:t>
            </a:r>
            <a:r>
              <a:rPr lang="cs-CZ" dirty="0" err="1" smtClean="0"/>
              <a:t>profionální</a:t>
            </a:r>
            <a:r>
              <a:rPr lang="cs-CZ" dirty="0" smtClean="0"/>
              <a:t> řada a více než 80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ců</a:t>
            </a:r>
            <a:endParaRPr lang="cs-CZ" dirty="0" smtClean="0"/>
          </a:p>
          <a:p>
            <a:r>
              <a:rPr lang="cs-CZ" dirty="0" smtClean="0"/>
              <a:t>zakladatelka Eva Štěpánková</a:t>
            </a:r>
          </a:p>
          <a:p>
            <a:pPr lvl="1"/>
            <a:r>
              <a:rPr lang="cs-CZ" dirty="0" smtClean="0"/>
              <a:t>cíl – vytvářet kvalitní produkty za přijatelnou cenu</a:t>
            </a:r>
          </a:p>
          <a:p>
            <a:pPr lvl="1"/>
            <a:r>
              <a:rPr lang="cs-CZ" dirty="0" smtClean="0"/>
              <a:t>důraz na spokojenost zákazníka</a:t>
            </a:r>
          </a:p>
          <a:p>
            <a:pPr lvl="1"/>
            <a:r>
              <a:rPr lang="cs-CZ" dirty="0" smtClean="0"/>
              <a:t>vystudovala Vysokou školu chemicko-technologickou</a:t>
            </a:r>
          </a:p>
          <a:p>
            <a:pPr lvl="1"/>
            <a:r>
              <a:rPr lang="cs-CZ" dirty="0" smtClean="0"/>
              <a:t>pracovala jako vedoucí výroby v Ústavu lékařské kosmetiky</a:t>
            </a:r>
          </a:p>
          <a:p>
            <a:pPr lvl="1"/>
            <a:r>
              <a:rPr lang="cs-CZ" dirty="0" smtClean="0"/>
              <a:t>firmy </a:t>
            </a:r>
            <a:r>
              <a:rPr lang="cs-CZ" dirty="0" err="1" smtClean="0"/>
              <a:t>Ryor</a:t>
            </a:r>
            <a:r>
              <a:rPr lang="cs-CZ" dirty="0" smtClean="0"/>
              <a:t> vymyslela na RD</a:t>
            </a:r>
          </a:p>
          <a:p>
            <a:pPr lvl="1"/>
            <a:r>
              <a:rPr lang="cs-CZ" dirty="0" smtClean="0"/>
              <a:t>dnes vyrábí přes 200 produktů</a:t>
            </a:r>
          </a:p>
          <a:p>
            <a:pPr lvl="1"/>
            <a:r>
              <a:rPr lang="cs-CZ" dirty="0" smtClean="0"/>
              <a:t>vyváží do více než 20 zemí světa</a:t>
            </a:r>
            <a:endParaRPr lang="cs-CZ" dirty="0"/>
          </a:p>
        </p:txBody>
      </p:sp>
      <p:pic>
        <p:nvPicPr>
          <p:cNvPr id="6" name="Obrázek 5" descr="Ing. Eva Štěpánková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6775" y="0"/>
            <a:ext cx="2675225" cy="178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Eva Štěpánková, Jana Stránská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9208" y="3475309"/>
            <a:ext cx="2832792" cy="188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jjj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3235" y="4811395"/>
            <a:ext cx="2818765" cy="20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Bione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ryze česká přírodní kosmetika</a:t>
            </a:r>
          </a:p>
          <a:p>
            <a:pPr lvl="1"/>
            <a:r>
              <a:rPr lang="cs-CZ" dirty="0" smtClean="0"/>
              <a:t>40 zaměstnanců, více jak 1000 odběratelských prodejen, meziroční růst e-</a:t>
            </a:r>
            <a:r>
              <a:rPr lang="cs-CZ" dirty="0" err="1" smtClean="0"/>
              <a:t>shopu</a:t>
            </a:r>
            <a:r>
              <a:rPr lang="cs-CZ" dirty="0" smtClean="0"/>
              <a:t> o více jak 100%, plánovaná výstavba nové výrobní haly (2014)</a:t>
            </a:r>
          </a:p>
          <a:p>
            <a:pPr lvl="1"/>
            <a:r>
              <a:rPr lang="cs-CZ" dirty="0" smtClean="0"/>
              <a:t>výroba v Brně a distribuce v Ivančicích</a:t>
            </a:r>
          </a:p>
          <a:p>
            <a:r>
              <a:rPr lang="cs-CZ" dirty="0" smtClean="0"/>
              <a:t>vedoucí a majitel výroby a distribuce značky Jaroslav Šandera</a:t>
            </a:r>
          </a:p>
          <a:p>
            <a:pPr lvl="1"/>
            <a:r>
              <a:rPr lang="cs-CZ" dirty="0" smtClean="0"/>
              <a:t>důraz nejen na kvalitu ale i na servis</a:t>
            </a:r>
          </a:p>
          <a:p>
            <a:pPr lvl="1"/>
            <a:r>
              <a:rPr lang="cs-CZ" dirty="0" smtClean="0"/>
              <a:t>distribuce pomocí zprostředkovatelů ( cca 1000 prodejen a obchodní řetězce)</a:t>
            </a:r>
          </a:p>
          <a:p>
            <a:pPr lvl="1"/>
            <a:r>
              <a:rPr lang="cs-CZ" dirty="0" smtClean="0"/>
              <a:t>vývozy do zahraničí (Slovensko, Nizozemí, Belgie, Německo, Ukrajina, …)</a:t>
            </a:r>
          </a:p>
          <a:p>
            <a:pPr lvl="1"/>
            <a:r>
              <a:rPr lang="cs-CZ" dirty="0" smtClean="0"/>
              <a:t>e-</a:t>
            </a:r>
            <a:r>
              <a:rPr lang="cs-CZ" dirty="0" err="1" smtClean="0"/>
              <a:t>shop</a:t>
            </a:r>
            <a:r>
              <a:rPr lang="cs-CZ" dirty="0" smtClean="0"/>
              <a:t>, využívání sociálních sítí (FB), e-mailing, pobídkové akce</a:t>
            </a:r>
          </a:p>
          <a:p>
            <a:pPr lvl="1"/>
            <a:r>
              <a:rPr lang="cs-CZ" dirty="0" smtClean="0"/>
              <a:t>nejlépe prodávané výrobky – </a:t>
            </a:r>
            <a:r>
              <a:rPr lang="cs-CZ" dirty="0" err="1" smtClean="0"/>
              <a:t>cannabis</a:t>
            </a:r>
            <a:r>
              <a:rPr lang="cs-CZ" dirty="0" smtClean="0"/>
              <a:t> -&gt; zákazníci věří, že to funguje </a:t>
            </a:r>
          </a:p>
          <a:p>
            <a:pPr lvl="1">
              <a:buNone/>
            </a:pPr>
            <a:r>
              <a:rPr lang="cs-CZ" dirty="0" smtClean="0"/>
              <a:t>a láká je, že kupují něco zakázaného</a:t>
            </a:r>
          </a:p>
          <a:p>
            <a:pPr lvl="1"/>
            <a:endParaRPr lang="cs-CZ" dirty="0"/>
          </a:p>
        </p:txBody>
      </p:sp>
      <p:pic>
        <p:nvPicPr>
          <p:cNvPr id="6" name="Obrázek 5" descr="jkjjkk">
            <a:hlinkClick r:id="rId4"/>
          </p:cNvPr>
          <p:cNvPicPr/>
          <p:nvPr/>
        </p:nvPicPr>
        <p:blipFill>
          <a:blip r:embed="rId5" cstate="print"/>
          <a:srcRect l="56573" t="24299" r="9133" b="24661"/>
          <a:stretch>
            <a:fillRect/>
          </a:stretch>
        </p:blipFill>
        <p:spPr bwMode="auto">
          <a:xfrm>
            <a:off x="10363200" y="0"/>
            <a:ext cx="1828800" cy="21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Zvětšit fotografii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9440" y="5532121"/>
            <a:ext cx="2452687" cy="132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Zvětšit fotografii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9040" y="271462"/>
            <a:ext cx="2666047" cy="164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Kvalitní manažer? Úspěšný manažer?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vlastnosti by měl mít dobrý manažer?</a:t>
            </a:r>
          </a:p>
          <a:p>
            <a:r>
              <a:rPr lang="cs-CZ" dirty="0" smtClean="0"/>
              <a:t>Jakého současného manažera obdivujete? Co na něm obdivujete? Jaká byla jeho cesta k úspěchu?</a:t>
            </a:r>
          </a:p>
        </p:txBody>
      </p:sp>
      <p:pic>
        <p:nvPicPr>
          <p:cNvPr id="10" name="Obrázek 9" descr="Mana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112" y="3891063"/>
            <a:ext cx="2846690" cy="1890712"/>
          </a:xfrm>
          <a:prstGeom prst="rect">
            <a:avLst/>
          </a:prstGeom>
        </p:spPr>
      </p:pic>
      <p:pic>
        <p:nvPicPr>
          <p:cNvPr id="11" name="Obrázek 10" descr="manaž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69809" y="3402995"/>
            <a:ext cx="2584704" cy="1725168"/>
          </a:xfrm>
          <a:prstGeom prst="rect">
            <a:avLst/>
          </a:prstGeom>
        </p:spPr>
      </p:pic>
      <p:pic>
        <p:nvPicPr>
          <p:cNvPr id="12" name="Obrázek 11" descr="Manaž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8169" y="3780886"/>
            <a:ext cx="3799056" cy="24776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Management ve smyslu řízení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08570" y="1246232"/>
            <a:ext cx="10753200" cy="4139998"/>
          </a:xfrm>
        </p:spPr>
        <p:txBody>
          <a:bodyPr/>
          <a:lstStyle/>
          <a:p>
            <a:r>
              <a:rPr lang="cs-CZ" dirty="0" smtClean="0"/>
              <a:t>Proces rozhodování a prosazování vůle řídícího subjektu vůči řízenému objektu</a:t>
            </a:r>
          </a:p>
          <a:p>
            <a:pPr lvl="1"/>
            <a:r>
              <a:rPr lang="cs-CZ" dirty="0" smtClean="0"/>
              <a:t>Kdo může být řídící subjekt?</a:t>
            </a:r>
          </a:p>
          <a:p>
            <a:pPr lvl="1"/>
            <a:r>
              <a:rPr lang="cs-CZ" dirty="0" smtClean="0"/>
              <a:t>Kdo může být řízený objekt?</a:t>
            </a:r>
          </a:p>
          <a:p>
            <a:r>
              <a:rPr lang="cs-CZ" dirty="0" smtClean="0"/>
              <a:t>Systematický proces plánování, organizování, vedení a kontrolování využití zdrojů, zaměřený na zajišťování funkce a plnění cílů organizace.</a:t>
            </a:r>
          </a:p>
          <a:p>
            <a:r>
              <a:rPr lang="cs-CZ" dirty="0" smtClean="0"/>
              <a:t>Proces transformace vstupů na výstupy, zdrojů na výsledky, schopností a znalostí lidí na výkony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Management ve smyslu vedení organizace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Management =</a:t>
            </a:r>
          </a:p>
          <a:p>
            <a:pPr lvl="1"/>
            <a:r>
              <a:rPr lang="cs-CZ" dirty="0" smtClean="0"/>
              <a:t>Jednotlivé osoby (manažeři)</a:t>
            </a:r>
          </a:p>
          <a:p>
            <a:pPr lvl="1"/>
            <a:r>
              <a:rPr lang="cs-CZ" dirty="0" smtClean="0"/>
              <a:t>Skupiny osob (orgány řízení)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Management ve smyslu vědní disciplíny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Management = nauka o obsahu, metodách a technikách řízení organizací (ziskových i neziskových)</a:t>
            </a:r>
          </a:p>
          <a:p>
            <a:r>
              <a:rPr lang="cs-CZ" dirty="0" smtClean="0"/>
              <a:t>Čerpá poznatky z ekonomie, matematiky, psychologie, sociologie, statistiky, …</a:t>
            </a:r>
          </a:p>
          <a:p>
            <a:r>
              <a:rPr lang="cs-CZ" dirty="0" smtClean="0"/>
              <a:t>Manažerské umění – individuální schopnosti manažerů</a:t>
            </a:r>
          </a:p>
          <a:p>
            <a:pPr lvl="1"/>
            <a:r>
              <a:rPr lang="cs-CZ" dirty="0" smtClean="0"/>
              <a:t>Organizační schopnosti, umění jednat s lidmi, vystupování, schopnost kvalifikovaného rozhodování, 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Manažer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Osoba, která řídí část nebo veškerou práci jiných zaměstnanců a která zodpovídá za chod částí nebo celé organizace.</a:t>
            </a:r>
          </a:p>
          <a:p>
            <a:endParaRPr lang="cs-CZ" dirty="0" smtClean="0"/>
          </a:p>
          <a:p>
            <a:r>
              <a:rPr lang="cs-CZ" dirty="0" smtClean="0"/>
              <a:t>Proč potřebují organizace (i ty neziskové) manažery?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práce manažera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Obsah a náplň práce jednotlivých manažerů je velmi variabilní a závisí zejména na:</a:t>
            </a:r>
          </a:p>
          <a:p>
            <a:pPr lvl="1"/>
            <a:r>
              <a:rPr lang="cs-CZ" dirty="0" smtClean="0"/>
              <a:t>Druhu, velikosti, organizační kultuře a cílech organizace</a:t>
            </a:r>
          </a:p>
          <a:p>
            <a:pPr lvl="1"/>
            <a:r>
              <a:rPr lang="cs-CZ" dirty="0" smtClean="0"/>
              <a:t>Typu organizační a řídící struktury a na řídícím stupni, na kterém manažer plní úkoly</a:t>
            </a:r>
          </a:p>
          <a:p>
            <a:pPr lvl="1"/>
            <a:r>
              <a:rPr lang="cs-CZ" dirty="0" smtClean="0"/>
              <a:t>Profesním zaměření manažera (výrobní, marketingový, finanční, …)</a:t>
            </a:r>
          </a:p>
          <a:p>
            <a:pPr lvl="1"/>
            <a:r>
              <a:rPr lang="cs-CZ" dirty="0" smtClean="0"/>
              <a:t>Technické a technologické úrovni procesů v organizaci</a:t>
            </a:r>
          </a:p>
          <a:p>
            <a:pPr lvl="1"/>
            <a:r>
              <a:rPr lang="cs-CZ" dirty="0" smtClean="0"/>
              <a:t>Počtu a kvalifikaci spolupracovníků a podřízených pracovníků</a:t>
            </a:r>
          </a:p>
          <a:p>
            <a:pPr lvl="1"/>
            <a:r>
              <a:rPr lang="cs-CZ" dirty="0" smtClean="0"/>
              <a:t>Stádiu rozvoje odvětví, konkurenci v odvětví a na situaci ve vnějším prostředí</a:t>
            </a:r>
          </a:p>
          <a:p>
            <a:r>
              <a:rPr lang="cs-CZ" dirty="0" smtClean="0"/>
              <a:t>Pro bližší charakteristiku a klasifikaci obsahu práce manažera rozlišujeme </a:t>
            </a:r>
            <a:r>
              <a:rPr lang="cs-CZ" b="1" dirty="0" smtClean="0"/>
              <a:t>manažerské funkce a manažerské role</a:t>
            </a:r>
            <a:endParaRPr lang="cs-CZ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Manažerské funkce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= hlavní skupiny činností každého manažera</a:t>
            </a:r>
          </a:p>
          <a:p>
            <a:r>
              <a:rPr lang="cs-CZ" dirty="0" smtClean="0"/>
              <a:t>Rozlišujeme funkce:</a:t>
            </a:r>
          </a:p>
          <a:p>
            <a:pPr marL="781200" lvl="1" indent="-457200">
              <a:buFont typeface="+mj-lt"/>
              <a:buAutoNum type="alphaLcParenR"/>
            </a:pPr>
            <a:r>
              <a:rPr lang="cs-CZ" dirty="0" smtClean="0"/>
              <a:t>Základní</a:t>
            </a:r>
          </a:p>
          <a:p>
            <a:pPr marL="781200" lvl="1" indent="-457200">
              <a:buFont typeface="+mj-lt"/>
              <a:buAutoNum type="alphaLcParenR"/>
            </a:pPr>
            <a:r>
              <a:rPr lang="cs-CZ" dirty="0" smtClean="0"/>
              <a:t>Odborné</a:t>
            </a:r>
          </a:p>
          <a:p>
            <a:pPr marL="529200" indent="-457200"/>
            <a:r>
              <a:rPr lang="cs-CZ" dirty="0" smtClean="0"/>
              <a:t>Mnoho autorů se zabývalo klasifikací manažerských funkcí</a:t>
            </a:r>
          </a:p>
          <a:p>
            <a:pPr marL="781200" lvl="1" indent="-457200"/>
            <a:r>
              <a:rPr lang="cs-CZ" dirty="0" smtClean="0"/>
              <a:t>Zjednodušené (4 </a:t>
            </a:r>
            <a:r>
              <a:rPr lang="cs-CZ" dirty="0" err="1" smtClean="0"/>
              <a:t>fce</a:t>
            </a:r>
            <a:r>
              <a:rPr lang="cs-CZ" dirty="0" smtClean="0"/>
              <a:t>) -&gt; velmi podrobné (19 </a:t>
            </a:r>
            <a:r>
              <a:rPr lang="cs-CZ" dirty="0" err="1" smtClean="0"/>
              <a:t>fcí</a:t>
            </a:r>
            <a:r>
              <a:rPr lang="cs-CZ" dirty="0" smtClean="0"/>
              <a:t>)</a:t>
            </a:r>
          </a:p>
          <a:p>
            <a:pPr marL="781200" lvl="1" indent="-457200"/>
            <a:r>
              <a:rPr lang="cs-CZ" dirty="0" smtClean="0"/>
              <a:t>Např.: </a:t>
            </a:r>
          </a:p>
          <a:p>
            <a:pPr marL="1191600" lvl="2" indent="-457200"/>
            <a:r>
              <a:rPr lang="cs-CZ" dirty="0" err="1" smtClean="0"/>
              <a:t>Gulick</a:t>
            </a:r>
            <a:r>
              <a:rPr lang="cs-CZ" dirty="0" smtClean="0"/>
              <a:t> (1937) – POSDCORB, </a:t>
            </a:r>
          </a:p>
          <a:p>
            <a:pPr marL="1191600" lvl="2" indent="-457200"/>
            <a:r>
              <a:rPr lang="cs-CZ" b="1" dirty="0" err="1" smtClean="0"/>
              <a:t>Koontz</a:t>
            </a:r>
            <a:r>
              <a:rPr lang="cs-CZ" b="1" dirty="0" smtClean="0"/>
              <a:t> a </a:t>
            </a:r>
            <a:r>
              <a:rPr lang="cs-CZ" b="1" dirty="0" err="1" smtClean="0"/>
              <a:t>Weihrich</a:t>
            </a:r>
            <a:r>
              <a:rPr lang="cs-CZ" b="1" dirty="0" smtClean="0"/>
              <a:t> (1993) – funkce sekvenční a průběžné</a:t>
            </a:r>
            <a:r>
              <a:rPr lang="cs-CZ" dirty="0" smtClean="0"/>
              <a:t>, </a:t>
            </a:r>
          </a:p>
          <a:p>
            <a:pPr marL="1191600" lvl="2" indent="-457200"/>
            <a:r>
              <a:rPr lang="cs-CZ" dirty="0" err="1" smtClean="0"/>
              <a:t>Zucha</a:t>
            </a:r>
            <a:r>
              <a:rPr lang="cs-CZ" dirty="0" smtClean="0"/>
              <a:t> (1993) – manažerský řídící okruh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manažerské funkce podle </a:t>
            </a:r>
            <a:r>
              <a:rPr lang="cs-CZ" dirty="0" err="1" smtClean="0"/>
              <a:t>Koontze</a:t>
            </a:r>
            <a:r>
              <a:rPr lang="cs-CZ" dirty="0" smtClean="0"/>
              <a:t> a </a:t>
            </a:r>
            <a:r>
              <a:rPr lang="cs-CZ" dirty="0" err="1" smtClean="0"/>
              <a:t>Weihricha</a:t>
            </a:r>
            <a:r>
              <a:rPr lang="cs-CZ" dirty="0" smtClean="0"/>
              <a:t> (1993)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823595" y="2458085"/>
          <a:ext cx="994346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957"/>
                <a:gridCol w="2318429"/>
                <a:gridCol w="1988693"/>
                <a:gridCol w="1988693"/>
                <a:gridCol w="1988693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cs-CZ" dirty="0" smtClean="0"/>
                        <a:t>Funkce průběžné</a:t>
                      </a:r>
                      <a:endParaRPr lang="cs-CZ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Funkce sekvenční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Plánování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Organizování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Personalistika a vedení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Kontrola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Analýza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Rozhodování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Implementace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572</TotalTime>
  <Words>1659</Words>
  <Application>Microsoft Office PowerPoint</Application>
  <PresentationFormat>Vlastní</PresentationFormat>
  <Paragraphs>271</Paragraphs>
  <Slides>22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prezentace-edu-cz</vt:lpstr>
      <vt:lpstr>Pojetí managementu a osobnost manažera</vt:lpstr>
      <vt:lpstr>Pojetí managementu</vt:lpstr>
      <vt:lpstr>Management ve smyslu řízení</vt:lpstr>
      <vt:lpstr>Management ve smyslu vedení organizace</vt:lpstr>
      <vt:lpstr>Management ve smyslu vědní disciplíny</vt:lpstr>
      <vt:lpstr>Manažer </vt:lpstr>
      <vt:lpstr>Obsah práce manažera</vt:lpstr>
      <vt:lpstr>Manažerské funkce</vt:lpstr>
      <vt:lpstr>Základní manažerské funkce podle Koontze a Weihricha (1993)</vt:lpstr>
      <vt:lpstr>Odborné funkce</vt:lpstr>
      <vt:lpstr>Manažerské role</vt:lpstr>
      <vt:lpstr>Klasifikace rolí manažera</vt:lpstr>
      <vt:lpstr>Manažerské role podle Mintzberga</vt:lpstr>
      <vt:lpstr>Konflikty rolí</vt:lpstr>
      <vt:lpstr>Konflikty rolí (Tyson a Jackson, 1997 + Adair, 1993)</vt:lpstr>
      <vt:lpstr>„Lídři“</vt:lpstr>
      <vt:lpstr>České kosmetické značky a jejich manažeři </vt:lpstr>
      <vt:lpstr>Dermacol</vt:lpstr>
      <vt:lpstr>Saloos</vt:lpstr>
      <vt:lpstr>Ryor</vt:lpstr>
      <vt:lpstr>Bione</vt:lpstr>
      <vt:lpstr>Kvalitní manažer? Úspěšný manažer?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Admin</cp:lastModifiedBy>
  <cp:revision>54</cp:revision>
  <cp:lastPrinted>1601-01-01T00:00:00Z</cp:lastPrinted>
  <dcterms:created xsi:type="dcterms:W3CDTF">2019-06-11T20:19:30Z</dcterms:created>
  <dcterms:modified xsi:type="dcterms:W3CDTF">2024-01-10T10:46:02Z</dcterms:modified>
</cp:coreProperties>
</file>