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81" r:id="rId4"/>
    <p:sldId id="258" r:id="rId5"/>
    <p:sldId id="259" r:id="rId6"/>
    <p:sldId id="260" r:id="rId7"/>
    <p:sldId id="263" r:id="rId8"/>
    <p:sldId id="264" r:id="rId9"/>
    <p:sldId id="265" r:id="rId10"/>
    <p:sldId id="261" r:id="rId11"/>
    <p:sldId id="282" r:id="rId12"/>
    <p:sldId id="283" r:id="rId13"/>
    <p:sldId id="284" r:id="rId14"/>
    <p:sldId id="285" r:id="rId15"/>
    <p:sldId id="286" r:id="rId16"/>
    <p:sldId id="279" r:id="rId17"/>
    <p:sldId id="262" r:id="rId18"/>
    <p:sldId id="287" r:id="rId19"/>
    <p:sldId id="288" r:id="rId20"/>
    <p:sldId id="292" r:id="rId21"/>
    <p:sldId id="289" r:id="rId22"/>
    <p:sldId id="290" r:id="rId23"/>
    <p:sldId id="267" r:id="rId24"/>
    <p:sldId id="291" r:id="rId25"/>
    <p:sldId id="266" r:id="rId26"/>
    <p:sldId id="268" r:id="rId27"/>
    <p:sldId id="270" r:id="rId28"/>
    <p:sldId id="272" r:id="rId29"/>
    <p:sldId id="273" r:id="rId30"/>
    <p:sldId id="295" r:id="rId31"/>
    <p:sldId id="296" r:id="rId32"/>
    <p:sldId id="297" r:id="rId33"/>
    <p:sldId id="293" r:id="rId34"/>
    <p:sldId id="294" r:id="rId35"/>
    <p:sldId id="274" r:id="rId3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008" autoAdjust="0"/>
    <p:restoredTop sz="69310" autoAdjust="0"/>
  </p:normalViewPr>
  <p:slideViewPr>
    <p:cSldViewPr snapToGrid="0">
      <p:cViewPr varScale="1">
        <p:scale>
          <a:sx n="81" d="100"/>
          <a:sy n="81" d="100"/>
        </p:scale>
        <p:origin x="-1468" y="-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A737F0-0BB0-416F-83C3-EB04A2DF391F}" type="doc">
      <dgm:prSet loTypeId="urn:microsoft.com/office/officeart/2005/8/layout/radial3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1168152-90D7-4B4E-B9AD-8C4DF570AECF}">
      <dgm:prSet phldrT="[Text]"/>
      <dgm:spPr/>
      <dgm:t>
        <a:bodyPr/>
        <a:lstStyle/>
        <a:p>
          <a:r>
            <a:rPr lang="cs-CZ" dirty="0" smtClean="0"/>
            <a:t>Hospodářský cyklus</a:t>
          </a:r>
          <a:endParaRPr lang="cs-CZ" dirty="0"/>
        </a:p>
      </dgm:t>
    </dgm:pt>
    <dgm:pt modelId="{CA6FE17B-5719-460C-B958-1FFC5FD47A62}" type="parTrans" cxnId="{457067DA-524B-4B8F-AD7D-13705C5AA93D}">
      <dgm:prSet/>
      <dgm:spPr/>
      <dgm:t>
        <a:bodyPr/>
        <a:lstStyle/>
        <a:p>
          <a:endParaRPr lang="cs-CZ"/>
        </a:p>
      </dgm:t>
    </dgm:pt>
    <dgm:pt modelId="{046F020A-D460-4582-9189-07564141374C}" type="sibTrans" cxnId="{457067DA-524B-4B8F-AD7D-13705C5AA93D}">
      <dgm:prSet/>
      <dgm:spPr/>
      <dgm:t>
        <a:bodyPr/>
        <a:lstStyle/>
        <a:p>
          <a:endParaRPr lang="cs-CZ"/>
        </a:p>
      </dgm:t>
    </dgm:pt>
    <dgm:pt modelId="{C362EDBA-F5BE-489E-BE38-87E42B8752E7}">
      <dgm:prSet phldrT="[Text]"/>
      <dgm:spPr/>
      <dgm:t>
        <a:bodyPr/>
        <a:lstStyle/>
        <a:p>
          <a:r>
            <a:rPr lang="cs-CZ" dirty="0" smtClean="0"/>
            <a:t>Prosperita</a:t>
          </a:r>
          <a:endParaRPr lang="cs-CZ" dirty="0"/>
        </a:p>
      </dgm:t>
    </dgm:pt>
    <dgm:pt modelId="{72955DC2-3FFC-4E76-8B82-3C9CE9F1018A}" type="parTrans" cxnId="{DE81D168-13C6-404F-BB5B-4BEAAAE81D16}">
      <dgm:prSet/>
      <dgm:spPr/>
      <dgm:t>
        <a:bodyPr/>
        <a:lstStyle/>
        <a:p>
          <a:endParaRPr lang="cs-CZ"/>
        </a:p>
      </dgm:t>
    </dgm:pt>
    <dgm:pt modelId="{4050B07F-1837-47E5-97D5-38583B6E4FC0}" type="sibTrans" cxnId="{DE81D168-13C6-404F-BB5B-4BEAAAE81D16}">
      <dgm:prSet/>
      <dgm:spPr/>
      <dgm:t>
        <a:bodyPr/>
        <a:lstStyle/>
        <a:p>
          <a:endParaRPr lang="cs-CZ"/>
        </a:p>
      </dgm:t>
    </dgm:pt>
    <dgm:pt modelId="{CF6A1949-C417-4DB3-AAA4-9AA34CAA57A4}">
      <dgm:prSet phldrT="[Text]"/>
      <dgm:spPr/>
      <dgm:t>
        <a:bodyPr/>
        <a:lstStyle/>
        <a:p>
          <a:r>
            <a:rPr lang="cs-CZ" dirty="0" smtClean="0"/>
            <a:t>Recese</a:t>
          </a:r>
          <a:endParaRPr lang="cs-CZ" dirty="0"/>
        </a:p>
      </dgm:t>
    </dgm:pt>
    <dgm:pt modelId="{7A5B75D4-08EA-4E77-8C6D-AF2624F61FE0}" type="parTrans" cxnId="{20B77711-462A-49ED-835B-9DA6A85AD5BC}">
      <dgm:prSet/>
      <dgm:spPr/>
      <dgm:t>
        <a:bodyPr/>
        <a:lstStyle/>
        <a:p>
          <a:endParaRPr lang="cs-CZ"/>
        </a:p>
      </dgm:t>
    </dgm:pt>
    <dgm:pt modelId="{EF170DB0-E906-41CC-BB97-523A465258F9}" type="sibTrans" cxnId="{20B77711-462A-49ED-835B-9DA6A85AD5BC}">
      <dgm:prSet/>
      <dgm:spPr/>
      <dgm:t>
        <a:bodyPr/>
        <a:lstStyle/>
        <a:p>
          <a:endParaRPr lang="cs-CZ"/>
        </a:p>
      </dgm:t>
    </dgm:pt>
    <dgm:pt modelId="{C37D1E01-A906-42E4-8460-7927CE302B09}">
      <dgm:prSet phldrT="[Text]"/>
      <dgm:spPr/>
      <dgm:t>
        <a:bodyPr/>
        <a:lstStyle/>
        <a:p>
          <a:r>
            <a:rPr lang="cs-CZ" dirty="0" smtClean="0"/>
            <a:t>Oživení</a:t>
          </a:r>
          <a:endParaRPr lang="cs-CZ" dirty="0"/>
        </a:p>
      </dgm:t>
    </dgm:pt>
    <dgm:pt modelId="{3250EC1A-189A-41B4-92A5-2F6103D86C2F}" type="parTrans" cxnId="{D6B99E5D-F8BD-4ADA-8FCF-AAD098063117}">
      <dgm:prSet/>
      <dgm:spPr/>
      <dgm:t>
        <a:bodyPr/>
        <a:lstStyle/>
        <a:p>
          <a:endParaRPr lang="cs-CZ"/>
        </a:p>
      </dgm:t>
    </dgm:pt>
    <dgm:pt modelId="{7941EC76-3051-44AA-B8A5-A742C344F5F5}" type="sibTrans" cxnId="{D6B99E5D-F8BD-4ADA-8FCF-AAD098063117}">
      <dgm:prSet/>
      <dgm:spPr/>
      <dgm:t>
        <a:bodyPr/>
        <a:lstStyle/>
        <a:p>
          <a:endParaRPr lang="cs-CZ"/>
        </a:p>
      </dgm:t>
    </dgm:pt>
    <dgm:pt modelId="{9ED03892-183A-46A3-921E-D33686555A04}" type="pres">
      <dgm:prSet presAssocID="{5FA737F0-0BB0-416F-83C3-EB04A2DF391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FB56B26-2E0E-406E-B667-F3C0D0AD9816}" type="pres">
      <dgm:prSet presAssocID="{5FA737F0-0BB0-416F-83C3-EB04A2DF391F}" presName="radial" presStyleCnt="0">
        <dgm:presLayoutVars>
          <dgm:animLvl val="ctr"/>
        </dgm:presLayoutVars>
      </dgm:prSet>
      <dgm:spPr/>
    </dgm:pt>
    <dgm:pt modelId="{50F99A11-BE74-48BA-9B76-656BFFD9E4D8}" type="pres">
      <dgm:prSet presAssocID="{81168152-90D7-4B4E-B9AD-8C4DF570AECF}" presName="centerShape" presStyleLbl="vennNode1" presStyleIdx="0" presStyleCnt="4"/>
      <dgm:spPr/>
      <dgm:t>
        <a:bodyPr/>
        <a:lstStyle/>
        <a:p>
          <a:endParaRPr lang="cs-CZ"/>
        </a:p>
      </dgm:t>
    </dgm:pt>
    <dgm:pt modelId="{BD3DA669-6801-408C-B0A3-1EE564C8ECFF}" type="pres">
      <dgm:prSet presAssocID="{C362EDBA-F5BE-489E-BE38-87E42B8752E7}" presName="node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F38BBD-3F31-4CE1-A9EB-F0512B869532}" type="pres">
      <dgm:prSet presAssocID="{CF6A1949-C417-4DB3-AAA4-9AA34CAA57A4}" presName="node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207D9B-21AF-48C7-AADF-25C11BEF94E7}" type="pres">
      <dgm:prSet presAssocID="{C37D1E01-A906-42E4-8460-7927CE302B09}" presName="node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3FDB53E-C58C-4911-81FD-77F894975B4F}" type="presOf" srcId="{C362EDBA-F5BE-489E-BE38-87E42B8752E7}" destId="{BD3DA669-6801-408C-B0A3-1EE564C8ECFF}" srcOrd="0" destOrd="0" presId="urn:microsoft.com/office/officeart/2005/8/layout/radial3"/>
    <dgm:cxn modelId="{D354A196-4363-4DA9-93D0-9D2BCAE136F8}" type="presOf" srcId="{C37D1E01-A906-42E4-8460-7927CE302B09}" destId="{20207D9B-21AF-48C7-AADF-25C11BEF94E7}" srcOrd="0" destOrd="0" presId="urn:microsoft.com/office/officeart/2005/8/layout/radial3"/>
    <dgm:cxn modelId="{D6B99E5D-F8BD-4ADA-8FCF-AAD098063117}" srcId="{81168152-90D7-4B4E-B9AD-8C4DF570AECF}" destId="{C37D1E01-A906-42E4-8460-7927CE302B09}" srcOrd="2" destOrd="0" parTransId="{3250EC1A-189A-41B4-92A5-2F6103D86C2F}" sibTransId="{7941EC76-3051-44AA-B8A5-A742C344F5F5}"/>
    <dgm:cxn modelId="{1ACF32BD-42E5-425F-9CD3-D5989358580C}" type="presOf" srcId="{5FA737F0-0BB0-416F-83C3-EB04A2DF391F}" destId="{9ED03892-183A-46A3-921E-D33686555A04}" srcOrd="0" destOrd="0" presId="urn:microsoft.com/office/officeart/2005/8/layout/radial3"/>
    <dgm:cxn modelId="{20B77711-462A-49ED-835B-9DA6A85AD5BC}" srcId="{81168152-90D7-4B4E-B9AD-8C4DF570AECF}" destId="{CF6A1949-C417-4DB3-AAA4-9AA34CAA57A4}" srcOrd="1" destOrd="0" parTransId="{7A5B75D4-08EA-4E77-8C6D-AF2624F61FE0}" sibTransId="{EF170DB0-E906-41CC-BB97-523A465258F9}"/>
    <dgm:cxn modelId="{3F8D6F03-B536-427D-BC75-A2371F12AF06}" type="presOf" srcId="{CF6A1949-C417-4DB3-AAA4-9AA34CAA57A4}" destId="{63F38BBD-3F31-4CE1-A9EB-F0512B869532}" srcOrd="0" destOrd="0" presId="urn:microsoft.com/office/officeart/2005/8/layout/radial3"/>
    <dgm:cxn modelId="{457067DA-524B-4B8F-AD7D-13705C5AA93D}" srcId="{5FA737F0-0BB0-416F-83C3-EB04A2DF391F}" destId="{81168152-90D7-4B4E-B9AD-8C4DF570AECF}" srcOrd="0" destOrd="0" parTransId="{CA6FE17B-5719-460C-B958-1FFC5FD47A62}" sibTransId="{046F020A-D460-4582-9189-07564141374C}"/>
    <dgm:cxn modelId="{B87D83E2-5DA5-4CF4-89E4-A08DF462C6DC}" type="presOf" srcId="{81168152-90D7-4B4E-B9AD-8C4DF570AECF}" destId="{50F99A11-BE74-48BA-9B76-656BFFD9E4D8}" srcOrd="0" destOrd="0" presId="urn:microsoft.com/office/officeart/2005/8/layout/radial3"/>
    <dgm:cxn modelId="{DE81D168-13C6-404F-BB5B-4BEAAAE81D16}" srcId="{81168152-90D7-4B4E-B9AD-8C4DF570AECF}" destId="{C362EDBA-F5BE-489E-BE38-87E42B8752E7}" srcOrd="0" destOrd="0" parTransId="{72955DC2-3FFC-4E76-8B82-3C9CE9F1018A}" sibTransId="{4050B07F-1837-47E5-97D5-38583B6E4FC0}"/>
    <dgm:cxn modelId="{EF7F7D56-5369-4655-8D1B-992AE3E204F3}" type="presParOf" srcId="{9ED03892-183A-46A3-921E-D33686555A04}" destId="{4FB56B26-2E0E-406E-B667-F3C0D0AD9816}" srcOrd="0" destOrd="0" presId="urn:microsoft.com/office/officeart/2005/8/layout/radial3"/>
    <dgm:cxn modelId="{B7353CBB-8143-4A06-8733-642FCE9C083D}" type="presParOf" srcId="{4FB56B26-2E0E-406E-B667-F3C0D0AD9816}" destId="{50F99A11-BE74-48BA-9B76-656BFFD9E4D8}" srcOrd="0" destOrd="0" presId="urn:microsoft.com/office/officeart/2005/8/layout/radial3"/>
    <dgm:cxn modelId="{4A48A6DD-D69D-49D3-BCDA-C8BA49C34FA8}" type="presParOf" srcId="{4FB56B26-2E0E-406E-B667-F3C0D0AD9816}" destId="{BD3DA669-6801-408C-B0A3-1EE564C8ECFF}" srcOrd="1" destOrd="0" presId="urn:microsoft.com/office/officeart/2005/8/layout/radial3"/>
    <dgm:cxn modelId="{3F9D7926-7542-4C8F-87A1-B07C95A344FB}" type="presParOf" srcId="{4FB56B26-2E0E-406E-B667-F3C0D0AD9816}" destId="{63F38BBD-3F31-4CE1-A9EB-F0512B869532}" srcOrd="2" destOrd="0" presId="urn:microsoft.com/office/officeart/2005/8/layout/radial3"/>
    <dgm:cxn modelId="{79E8831E-BD70-4B74-813F-77499EC1BD6F}" type="presParOf" srcId="{4FB56B26-2E0E-406E-B667-F3C0D0AD9816}" destId="{20207D9B-21AF-48C7-AADF-25C11BEF94E7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F99A11-BE74-48BA-9B76-656BFFD9E4D8}">
      <dsp:nvSpPr>
        <dsp:cNvPr id="0" name=""/>
        <dsp:cNvSpPr/>
      </dsp:nvSpPr>
      <dsp:spPr>
        <a:xfrm>
          <a:off x="1024975" y="810969"/>
          <a:ext cx="1701433" cy="1701433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Hospodářský cyklus</a:t>
          </a:r>
          <a:endParaRPr lang="cs-CZ" sz="1500" kern="1200" dirty="0"/>
        </a:p>
      </dsp:txBody>
      <dsp:txXfrm>
        <a:off x="1024975" y="810969"/>
        <a:ext cx="1701433" cy="1701433"/>
      </dsp:txXfrm>
    </dsp:sp>
    <dsp:sp modelId="{BD3DA669-6801-408C-B0A3-1EE564C8ECFF}">
      <dsp:nvSpPr>
        <dsp:cNvPr id="0" name=""/>
        <dsp:cNvSpPr/>
      </dsp:nvSpPr>
      <dsp:spPr>
        <a:xfrm>
          <a:off x="1450334" y="129386"/>
          <a:ext cx="850716" cy="850716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Prosperita</a:t>
          </a:r>
          <a:endParaRPr lang="cs-CZ" sz="900" kern="1200" dirty="0"/>
        </a:p>
      </dsp:txBody>
      <dsp:txXfrm>
        <a:off x="1450334" y="129386"/>
        <a:ext cx="850716" cy="850716"/>
      </dsp:txXfrm>
    </dsp:sp>
    <dsp:sp modelId="{63F38BBD-3F31-4CE1-A9EB-F0512B869532}">
      <dsp:nvSpPr>
        <dsp:cNvPr id="0" name=""/>
        <dsp:cNvSpPr/>
      </dsp:nvSpPr>
      <dsp:spPr>
        <a:xfrm>
          <a:off x="2408973" y="1789798"/>
          <a:ext cx="850716" cy="850716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Recese</a:t>
          </a:r>
          <a:endParaRPr lang="cs-CZ" sz="900" kern="1200" dirty="0"/>
        </a:p>
      </dsp:txBody>
      <dsp:txXfrm>
        <a:off x="2408973" y="1789798"/>
        <a:ext cx="850716" cy="850716"/>
      </dsp:txXfrm>
    </dsp:sp>
    <dsp:sp modelId="{20207D9B-21AF-48C7-AADF-25C11BEF94E7}">
      <dsp:nvSpPr>
        <dsp:cNvPr id="0" name=""/>
        <dsp:cNvSpPr/>
      </dsp:nvSpPr>
      <dsp:spPr>
        <a:xfrm>
          <a:off x="491694" y="1789798"/>
          <a:ext cx="850716" cy="850716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Oživení</a:t>
          </a:r>
          <a:endParaRPr lang="cs-CZ" sz="900" kern="1200" dirty="0"/>
        </a:p>
      </dsp:txBody>
      <dsp:txXfrm>
        <a:off x="491694" y="1789798"/>
        <a:ext cx="850716" cy="8507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r>
              <a:rPr lang="cs-CZ" baseline="0" dirty="0" smtClean="0"/>
              <a:t>Velikost trhu – segmentace, kupní síla, nasycenost, atraktivita</a:t>
            </a:r>
          </a:p>
          <a:p>
            <a:pPr marL="228600" indent="-228600">
              <a:buAutoNum type="arabicParenR"/>
            </a:pPr>
            <a:r>
              <a:rPr lang="cs-CZ" baseline="0" dirty="0" smtClean="0"/>
              <a:t>Úroveň odvětví – technologická náročnost, zásobování surovinami, flexibilita odvětví</a:t>
            </a:r>
          </a:p>
          <a:p>
            <a:pPr marL="228600" indent="-228600">
              <a:buAutoNum type="arabicParenR"/>
            </a:pPr>
            <a:r>
              <a:rPr lang="cs-CZ" baseline="0" dirty="0" smtClean="0"/>
              <a:t>Životní stádium vývoje odvětví – zavádění, růst, vyzrálost, úpadek</a:t>
            </a:r>
          </a:p>
          <a:p>
            <a:pPr marL="228600" indent="-228600">
              <a:buAutoNum type="arabicParenR"/>
            </a:pPr>
            <a:r>
              <a:rPr lang="cs-CZ" baseline="0" dirty="0" smtClean="0"/>
              <a:t>Konkurence – dominantní představitelé, hrozba substitutů</a:t>
            </a:r>
          </a:p>
          <a:p>
            <a:pPr marL="228600" indent="-228600">
              <a:buAutoNum type="arabicParenR"/>
            </a:pPr>
            <a:r>
              <a:rPr lang="cs-CZ" baseline="0" dirty="0" smtClean="0"/>
              <a:t>Závislost odvětví na hospodářském cyklu, zákonodárství, veřejném mínění, ekologických vlivech, sezónnosti</a:t>
            </a:r>
          </a:p>
          <a:p>
            <a:pPr marL="228600" indent="-228600">
              <a:buAutoNum type="arabicParenR"/>
            </a:pPr>
            <a:r>
              <a:rPr lang="cs-CZ" baseline="0" dirty="0" smtClean="0"/>
              <a:t>Ziskovost odvětví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534256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czso.cz/csu/czso/populacni-prognoza-cr-do-r2050-n-g9kah2fe2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Prostředí managementu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4280" y="182790"/>
            <a:ext cx="10753200" cy="451576"/>
          </a:xfrm>
        </p:spPr>
        <p:txBody>
          <a:bodyPr/>
          <a:lstStyle/>
          <a:p>
            <a:r>
              <a:rPr lang="cs-CZ" dirty="0" smtClean="0"/>
              <a:t>PESTE analýza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1430" y="743312"/>
            <a:ext cx="11064330" cy="4139998"/>
          </a:xfrm>
        </p:spPr>
        <p:txBody>
          <a:bodyPr/>
          <a:lstStyle/>
          <a:p>
            <a:r>
              <a:rPr lang="cs-CZ" dirty="0" smtClean="0"/>
              <a:t>Politické a právní prostředí</a:t>
            </a:r>
          </a:p>
          <a:p>
            <a:pPr lvl="1"/>
            <a:r>
              <a:rPr lang="cs-CZ" dirty="0" smtClean="0"/>
              <a:t>Vyhlášky, směrnice, zákony (tvoří je vláda, pravidla hospodářské soutěže, mezinárodní spolupráce, zahraniční obchod, ochrana spotřebitelů, …)</a:t>
            </a:r>
          </a:p>
          <a:p>
            <a:r>
              <a:rPr lang="cs-CZ" dirty="0" smtClean="0"/>
              <a:t>Ekonomické prostředí</a:t>
            </a:r>
          </a:p>
          <a:p>
            <a:pPr lvl="1"/>
            <a:r>
              <a:rPr lang="cs-CZ" dirty="0" smtClean="0"/>
              <a:t>Monetární, fiskální politika, HDP, kupní sílá koruny, inflace, státní rozpočet, úroveň mezd, …</a:t>
            </a:r>
          </a:p>
          <a:p>
            <a:r>
              <a:rPr lang="cs-CZ" dirty="0" smtClean="0"/>
              <a:t>Sociální prostředí</a:t>
            </a:r>
          </a:p>
          <a:p>
            <a:pPr lvl="1"/>
            <a:r>
              <a:rPr lang="cs-CZ" dirty="0" smtClean="0"/>
              <a:t>Sociální, demografické a kulturní faktory (počet, věková, vzdělanostní a sociální struktura obyvatelstva, rozmístění a migrace pracovních sil, spotřeba, příjmy, výdaje, zvyklosti, …)</a:t>
            </a:r>
          </a:p>
          <a:p>
            <a:r>
              <a:rPr lang="cs-CZ" dirty="0" smtClean="0"/>
              <a:t>Technické a technologické prostředí</a:t>
            </a:r>
          </a:p>
          <a:p>
            <a:pPr lvl="1"/>
            <a:r>
              <a:rPr lang="cs-CZ" dirty="0" smtClean="0"/>
              <a:t>Rozvoj techniky a technologie -&gt; nutnost modernizace výroby a služeb k udržení konkurenceschopnosti</a:t>
            </a:r>
          </a:p>
          <a:p>
            <a:r>
              <a:rPr lang="cs-CZ" dirty="0" smtClean="0"/>
              <a:t>Ekologické prostředí</a:t>
            </a:r>
          </a:p>
          <a:p>
            <a:pPr lvl="1"/>
            <a:r>
              <a:rPr lang="cs-CZ" dirty="0" smtClean="0"/>
              <a:t>Dohled státu, aktivistických hnutí a veřejného mínění (ochrana přírody, vody, ovzduší, …)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2185" y="415200"/>
            <a:ext cx="10753200" cy="451576"/>
          </a:xfrm>
        </p:spPr>
        <p:txBody>
          <a:bodyPr/>
          <a:lstStyle/>
          <a:p>
            <a:r>
              <a:rPr lang="cs-CZ" dirty="0" smtClean="0"/>
              <a:t>Politické a právní prostředí ve farmacii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000369"/>
            <a:ext cx="10753200" cy="4831631"/>
          </a:xfrm>
        </p:spPr>
        <p:txBody>
          <a:bodyPr/>
          <a:lstStyle/>
          <a:p>
            <a:r>
              <a:rPr lang="cs-CZ" sz="2000" dirty="0" smtClean="0"/>
              <a:t>zákon o léčivech 378/2007 Sb.</a:t>
            </a:r>
          </a:p>
          <a:p>
            <a:pPr lvl="1"/>
            <a:r>
              <a:rPr lang="cs-CZ" sz="1600" dirty="0" smtClean="0"/>
              <a:t>co je to léčivo, léčiva vázaná na lékařský předpis (není povolena reklama na širokou veřejnost) X nevázaná, ale vydávaná odborně proškoleným personálem (povolena reklama na širokou veřejnost)</a:t>
            </a:r>
          </a:p>
          <a:p>
            <a:r>
              <a:rPr lang="cs-CZ" sz="2000" dirty="0" smtClean="0"/>
              <a:t>zákon č. 110/1997 Sb. Zákon o potravinách a tabákových výrobcích</a:t>
            </a:r>
          </a:p>
          <a:p>
            <a:pPr lvl="1"/>
            <a:r>
              <a:rPr lang="cs-CZ" sz="1600" dirty="0" smtClean="0"/>
              <a:t>potravinové doplňky</a:t>
            </a:r>
          </a:p>
          <a:p>
            <a:r>
              <a:rPr lang="cs-CZ" sz="2000" dirty="0" smtClean="0"/>
              <a:t>vyhláška Ministerstva zdravotnictví č 225/2008 Sb. </a:t>
            </a:r>
          </a:p>
          <a:p>
            <a:pPr lvl="1"/>
            <a:r>
              <a:rPr lang="cs-CZ" sz="1600" dirty="0" smtClean="0"/>
              <a:t>Vyhláška, kterou se stanoví požadavky na doplňky stravy a na obohacování potravin</a:t>
            </a:r>
          </a:p>
          <a:p>
            <a:r>
              <a:rPr lang="cs-CZ" sz="2000" dirty="0" smtClean="0"/>
              <a:t>Vyhláška č. 54/2004 Sb.</a:t>
            </a:r>
          </a:p>
          <a:p>
            <a:pPr lvl="1"/>
            <a:r>
              <a:rPr lang="cs-CZ" sz="1600" dirty="0" smtClean="0"/>
              <a:t>Vyhláška o potravinách určených pro zvláštní výživu a o způsobu jejich použití</a:t>
            </a:r>
          </a:p>
          <a:p>
            <a:r>
              <a:rPr lang="cs-CZ" sz="2000" dirty="0" smtClean="0"/>
              <a:t>zákon 40/1995 Sb. o regulaci reklamy</a:t>
            </a:r>
          </a:p>
          <a:p>
            <a:r>
              <a:rPr lang="cs-CZ" sz="2000" dirty="0" smtClean="0"/>
              <a:t>státní ústav pro kontrolu léčiv (SÚKL)</a:t>
            </a:r>
          </a:p>
          <a:p>
            <a:pPr lvl="1"/>
            <a:r>
              <a:rPr lang="cs-CZ" sz="1600" dirty="0" smtClean="0"/>
              <a:t>dozorový orgán pro kontrolu reklamy léčivých přípravků</a:t>
            </a:r>
          </a:p>
          <a:p>
            <a:r>
              <a:rPr lang="cs-CZ" sz="2000" dirty="0" smtClean="0"/>
              <a:t>rada pro rozhlasové a televizní vysílání</a:t>
            </a:r>
          </a:p>
          <a:p>
            <a:r>
              <a:rPr lang="cs-CZ" sz="2000" dirty="0" smtClean="0"/>
              <a:t>krajský živnostenský úřad</a:t>
            </a:r>
          </a:p>
          <a:p>
            <a:pPr lvl="1"/>
            <a:r>
              <a:rPr lang="cs-CZ" sz="1600" dirty="0" smtClean="0"/>
              <a:t>dozorový orgán v místě sídla firmy</a:t>
            </a:r>
          </a:p>
          <a:p>
            <a:r>
              <a:rPr lang="cs-CZ" sz="2400" dirty="0" smtClean="0"/>
              <a:t>…</a:t>
            </a: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Ekonomické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42646"/>
            <a:ext cx="10753200" cy="4589354"/>
          </a:xfrm>
        </p:spPr>
        <p:txBody>
          <a:bodyPr/>
          <a:lstStyle/>
          <a:p>
            <a:r>
              <a:rPr lang="cs-CZ" sz="2400" dirty="0" smtClean="0"/>
              <a:t>ekonomika </a:t>
            </a:r>
          </a:p>
          <a:p>
            <a:pPr lvl="1">
              <a:buNone/>
            </a:pPr>
            <a:r>
              <a:rPr lang="cs-CZ" sz="1800" dirty="0" smtClean="0"/>
              <a:t>= systém v němž jsou materiálové a energetické vstupy zpracovány a přeměněny na zboží a služby připravené k distribuci a konečné spotřebě</a:t>
            </a:r>
          </a:p>
          <a:p>
            <a:r>
              <a:rPr lang="cs-CZ" sz="2400" dirty="0" smtClean="0"/>
              <a:t>všechny podniky jsou součástí ekonomického systému</a:t>
            </a:r>
          </a:p>
          <a:p>
            <a:pPr lvl="1"/>
            <a:r>
              <a:rPr lang="cs-CZ" sz="1800" dirty="0" smtClean="0"/>
              <a:t>nutnost sledovat ekonomický vývoj</a:t>
            </a:r>
          </a:p>
          <a:p>
            <a:pPr lvl="1"/>
            <a:r>
              <a:rPr lang="cs-CZ" sz="1800" dirty="0" smtClean="0"/>
              <a:t>trendy v hospodářském prostředí ovlivňují celkovou úroveň poptávky, úroveň cen, využití kapacit apod.</a:t>
            </a:r>
          </a:p>
          <a:p>
            <a:r>
              <a:rPr lang="cs-CZ" sz="2400" dirty="0" smtClean="0"/>
              <a:t>komplex globálních, mezinárodních, domácích a regionálních vlivů</a:t>
            </a:r>
          </a:p>
          <a:p>
            <a:pPr lvl="1"/>
            <a:r>
              <a:rPr lang="cs-CZ" sz="1800" dirty="0" smtClean="0"/>
              <a:t>formují potenciál poptávky</a:t>
            </a:r>
          </a:p>
          <a:p>
            <a:r>
              <a:rPr lang="cs-CZ" sz="2400" dirty="0" smtClean="0"/>
              <a:t>významný vliv na rozhodnutí o:</a:t>
            </a:r>
          </a:p>
          <a:p>
            <a:pPr lvl="1"/>
            <a:r>
              <a:rPr lang="cs-CZ" sz="1800" dirty="0" smtClean="0"/>
              <a:t>investicích do výstavby nových provozů</a:t>
            </a:r>
          </a:p>
          <a:p>
            <a:pPr lvl="1"/>
            <a:r>
              <a:rPr lang="cs-CZ" sz="1800" dirty="0" smtClean="0"/>
              <a:t>vstupu na zahraniční trhy</a:t>
            </a:r>
          </a:p>
          <a:p>
            <a:endParaRPr lang="cs-CZ" sz="24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6994768" y="4196862"/>
          <a:ext cx="3751385" cy="276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581662" y="4493846"/>
            <a:ext cx="241495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Pokles ekonomické </a:t>
            </a:r>
            <a:r>
              <a:rPr lang="cs-CZ" sz="1400" dirty="0" err="1" smtClean="0"/>
              <a:t>aktvity</a:t>
            </a:r>
            <a:endParaRPr lang="cs-CZ" sz="1400" dirty="0" smtClean="0"/>
          </a:p>
          <a:p>
            <a:r>
              <a:rPr lang="cs-CZ" sz="1400" dirty="0" smtClean="0"/>
              <a:t>- pokles HDP, průmyslové výroby, příjmů domácností, spotřebitelských výdajů a investic, růst nezaměstnanosti a zásob, růst konkurenčního boje</a:t>
            </a:r>
            <a:endParaRPr lang="cs-CZ" sz="1400" dirty="0"/>
          </a:p>
        </p:txBody>
      </p:sp>
      <p:cxnSp>
        <p:nvCxnSpPr>
          <p:cNvPr id="9" name="Přímá spojovací šipka 8"/>
          <p:cNvCxnSpPr/>
          <p:nvPr/>
        </p:nvCxnSpPr>
        <p:spPr bwMode="auto">
          <a:xfrm flipV="1">
            <a:off x="10238154" y="6119446"/>
            <a:ext cx="250092" cy="508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ovéPole 9"/>
          <p:cNvSpPr txBox="1"/>
          <p:nvPr/>
        </p:nvSpPr>
        <p:spPr>
          <a:xfrm>
            <a:off x="5799014" y="4407877"/>
            <a:ext cx="22430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Růst ekonomické aktivity</a:t>
            </a:r>
          </a:p>
          <a:p>
            <a:r>
              <a:rPr lang="cs-CZ" sz="1400" dirty="0" smtClean="0"/>
              <a:t>- růst HDP, růst příjmů domácností, zvyšování výdajů, orientace na nákup dražšího zboží, růst investic</a:t>
            </a:r>
            <a:endParaRPr lang="cs-CZ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22400"/>
            <a:ext cx="10753200" cy="4409600"/>
          </a:xfrm>
        </p:spPr>
        <p:txBody>
          <a:bodyPr/>
          <a:lstStyle/>
          <a:p>
            <a:r>
              <a:rPr lang="cs-CZ" dirty="0" smtClean="0"/>
              <a:t>počet obyvatel, věková struktura, </a:t>
            </a:r>
          </a:p>
          <a:p>
            <a:pPr>
              <a:buNone/>
            </a:pPr>
            <a:r>
              <a:rPr lang="cs-CZ" dirty="0" smtClean="0"/>
              <a:t>velikost domácností, počet dětí, etnické složení</a:t>
            </a:r>
          </a:p>
          <a:p>
            <a:r>
              <a:rPr lang="cs-CZ" dirty="0" smtClean="0">
                <a:hlinkClick r:id="rId2"/>
              </a:rPr>
              <a:t>prognózy ČSU</a:t>
            </a:r>
            <a:endParaRPr lang="cs-CZ" dirty="0" smtClean="0"/>
          </a:p>
          <a:p>
            <a:pPr lvl="1"/>
            <a:r>
              <a:rPr lang="cs-CZ" dirty="0" smtClean="0"/>
              <a:t>v příštích 30 letech bude počet obyvatel stagnovat, </a:t>
            </a:r>
          </a:p>
          <a:p>
            <a:pPr lvl="1">
              <a:buNone/>
            </a:pPr>
            <a:r>
              <a:rPr lang="cs-CZ" dirty="0" smtClean="0"/>
              <a:t>podstatně vzroste podíl obyvatel ve starším věku</a:t>
            </a:r>
          </a:p>
          <a:p>
            <a:pPr lvl="1"/>
            <a:r>
              <a:rPr lang="cs-CZ" dirty="0" smtClean="0"/>
              <a:t>vlivy: růst kvality péče o zdraví, růst kvality výživy, počet narozených dětí</a:t>
            </a:r>
          </a:p>
          <a:p>
            <a:r>
              <a:rPr lang="cs-CZ" dirty="0" smtClean="0"/>
              <a:t>změna způsobu života ve vyspělých zemí</a:t>
            </a:r>
          </a:p>
          <a:p>
            <a:pPr lvl="1"/>
            <a:r>
              <a:rPr lang="cs-CZ" dirty="0" smtClean="0"/>
              <a:t>odkládání sňatků, porodů, růst počtu rozvodů</a:t>
            </a:r>
          </a:p>
          <a:p>
            <a:pPr lvl="1"/>
            <a:r>
              <a:rPr lang="cs-CZ" dirty="0" smtClean="0"/>
              <a:t>podíl dětí narozených </a:t>
            </a:r>
            <a:r>
              <a:rPr lang="cs-CZ" dirty="0" err="1" smtClean="0"/>
              <a:t>nesezdaným</a:t>
            </a:r>
            <a:r>
              <a:rPr lang="cs-CZ" dirty="0" smtClean="0"/>
              <a:t> párům a osamělým matkám se blíží k 50%</a:t>
            </a:r>
          </a:p>
          <a:p>
            <a:pPr lvl="1"/>
            <a:r>
              <a:rPr lang="cs-CZ" dirty="0" smtClean="0"/>
              <a:t>roste podíl lidí, </a:t>
            </a:r>
            <a:r>
              <a:rPr lang="cs-CZ" dirty="0" err="1" smtClean="0"/>
              <a:t>kt</a:t>
            </a:r>
            <a:r>
              <a:rPr lang="cs-CZ" dirty="0" smtClean="0"/>
              <a:t>. jsou single a počet jednočlenných domácností</a:t>
            </a:r>
          </a:p>
          <a:p>
            <a:pPr lvl="1"/>
            <a:r>
              <a:rPr lang="cs-CZ" dirty="0" smtClean="0"/>
              <a:t>domácnosti tvořené lidmi stejného pohlaví = „pink“ trh</a:t>
            </a:r>
          </a:p>
          <a:p>
            <a:pPr lvl="2"/>
            <a:r>
              <a:rPr lang="cs-CZ" dirty="0" smtClean="0"/>
              <a:t>nadprůměrné příjmy, důraz na vnější vzhled, na kulturu, zakládají si na odlišnosti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5415" y="554283"/>
            <a:ext cx="3284904" cy="3104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ovéPole 6"/>
          <p:cNvSpPr txBox="1"/>
          <p:nvPr/>
        </p:nvSpPr>
        <p:spPr>
          <a:xfrm>
            <a:off x="7471508" y="273538"/>
            <a:ext cx="39076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Očekávané věkové složení obyvatel ČR</a:t>
            </a:r>
          </a:p>
          <a:p>
            <a:pPr>
              <a:buFontTx/>
              <a:buChar char="-"/>
            </a:pPr>
            <a:r>
              <a:rPr lang="cs-CZ" sz="1400" dirty="0" smtClean="0"/>
              <a:t>2020 a 2030</a:t>
            </a:r>
          </a:p>
          <a:p>
            <a:pPr>
              <a:buFontTx/>
              <a:buChar char="-"/>
            </a:pPr>
            <a:r>
              <a:rPr lang="cs-CZ" sz="1400" dirty="0" smtClean="0"/>
              <a:t>2040 a 2050</a:t>
            </a:r>
            <a:endParaRPr lang="cs-CZ" sz="1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51261" y="188554"/>
            <a:ext cx="10753200" cy="451576"/>
          </a:xfrm>
        </p:spPr>
        <p:txBody>
          <a:bodyPr/>
          <a:lstStyle/>
          <a:p>
            <a:r>
              <a:rPr lang="cs-CZ" dirty="0" smtClean="0"/>
              <a:t>Technické a technologické vlivy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804985"/>
            <a:ext cx="10753200" cy="5027015"/>
          </a:xfrm>
        </p:spPr>
        <p:txBody>
          <a:bodyPr/>
          <a:lstStyle/>
          <a:p>
            <a:r>
              <a:rPr lang="cs-CZ" sz="2400" dirty="0" smtClean="0"/>
              <a:t>zdroj ekonomického pokroku, konkurenčních výhod</a:t>
            </a:r>
          </a:p>
          <a:p>
            <a:pPr lvl="1"/>
            <a:r>
              <a:rPr lang="cs-CZ" sz="1800" dirty="0" smtClean="0"/>
              <a:t>efektivnější tvorba produktů, lepší/jiná kvalita, nový způsob uspokojování tradičních a nových potřeb</a:t>
            </a:r>
          </a:p>
          <a:p>
            <a:pPr lvl="1"/>
            <a:r>
              <a:rPr lang="cs-CZ" sz="1800" dirty="0" smtClean="0"/>
              <a:t>zlepšují stávající marketingové metody -&gt; efektivnější analýza informací o zákaznících a konkurenci</a:t>
            </a:r>
          </a:p>
          <a:p>
            <a:pPr lvl="1"/>
            <a:r>
              <a:rPr lang="cs-CZ" sz="1800" dirty="0" smtClean="0"/>
              <a:t>zánik a vznik zcela nových odvětví</a:t>
            </a:r>
          </a:p>
          <a:p>
            <a:r>
              <a:rPr lang="cs-CZ" sz="2400" dirty="0" smtClean="0"/>
              <a:t>e-business</a:t>
            </a:r>
          </a:p>
          <a:p>
            <a:pPr lvl="1"/>
            <a:r>
              <a:rPr lang="cs-CZ" sz="1800" dirty="0" smtClean="0"/>
              <a:t>komunikace před 10 lety -&gt; mobilní telefony, </a:t>
            </a:r>
            <a:r>
              <a:rPr lang="cs-CZ" sz="1800" dirty="0" err="1" smtClean="0"/>
              <a:t>sms</a:t>
            </a:r>
            <a:r>
              <a:rPr lang="cs-CZ" sz="1800" dirty="0" smtClean="0"/>
              <a:t>, e-mail</a:t>
            </a:r>
          </a:p>
          <a:p>
            <a:pPr lvl="1"/>
            <a:r>
              <a:rPr lang="cs-CZ" sz="1800" dirty="0" smtClean="0"/>
              <a:t>komunikace dnes -&gt; nové aplikace, sociální sítě, video-rozhovory, … </a:t>
            </a:r>
          </a:p>
          <a:p>
            <a:pPr lvl="1"/>
            <a:r>
              <a:rPr lang="cs-CZ" sz="1800" dirty="0" smtClean="0"/>
              <a:t>=&gt; úzký kontakt s rodinou, přáteli ale i obchodními partnery</a:t>
            </a:r>
          </a:p>
          <a:p>
            <a:pPr lvl="1"/>
            <a:r>
              <a:rPr lang="cs-CZ" sz="1800" dirty="0" smtClean="0"/>
              <a:t>=&gt; lepší dostupnost informací o cenách, vlastnostech produktů, zkušenostech zákazníků</a:t>
            </a:r>
          </a:p>
          <a:p>
            <a:r>
              <a:rPr lang="cs-CZ" sz="2400" dirty="0" smtClean="0"/>
              <a:t>nové technologie</a:t>
            </a:r>
          </a:p>
          <a:p>
            <a:pPr lvl="1"/>
            <a:r>
              <a:rPr lang="cs-CZ" sz="1800" dirty="0" smtClean="0"/>
              <a:t>využití laserů, radioaktivity, </a:t>
            </a:r>
            <a:r>
              <a:rPr lang="cs-CZ" sz="1800" dirty="0" err="1" smtClean="0"/>
              <a:t>nanotechnologie</a:t>
            </a:r>
            <a:r>
              <a:rPr lang="cs-CZ" sz="1800" dirty="0" smtClean="0"/>
              <a:t> (inteligentní obaly, </a:t>
            </a:r>
            <a:r>
              <a:rPr lang="cs-CZ" sz="1800" dirty="0" err="1" smtClean="0"/>
              <a:t>nanosenzory</a:t>
            </a:r>
            <a:r>
              <a:rPr lang="cs-CZ" sz="1800" dirty="0" smtClean="0"/>
              <a:t>, </a:t>
            </a:r>
            <a:r>
              <a:rPr lang="cs-CZ" sz="1800" dirty="0" err="1" smtClean="0"/>
              <a:t>nanovlákna</a:t>
            </a:r>
            <a:r>
              <a:rPr lang="cs-CZ" sz="1800" dirty="0" smtClean="0"/>
              <a:t>), laboratorní výroba potravin (in </a:t>
            </a:r>
            <a:r>
              <a:rPr lang="cs-CZ" sz="1800" dirty="0" err="1" smtClean="0"/>
              <a:t>vitro</a:t>
            </a:r>
            <a:r>
              <a:rPr lang="cs-CZ" sz="1800" dirty="0" smtClean="0"/>
              <a:t> maso)</a:t>
            </a:r>
          </a:p>
          <a:p>
            <a:pPr lvl="1"/>
            <a:r>
              <a:rPr lang="cs-CZ" sz="1800" dirty="0" smtClean="0"/>
              <a:t>VR, AI, …</a:t>
            </a:r>
          </a:p>
          <a:p>
            <a:r>
              <a:rPr lang="cs-CZ" sz="2600" dirty="0" smtClean="0"/>
              <a:t>nové distribuční cesty</a:t>
            </a:r>
          </a:p>
          <a:p>
            <a:pPr lvl="1"/>
            <a:r>
              <a:rPr lang="cs-CZ" sz="1800" dirty="0" smtClean="0"/>
              <a:t>online nákupy potravin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Ekologické/environmentální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59077" y="1195754"/>
            <a:ext cx="10753200" cy="4620615"/>
          </a:xfrm>
        </p:spPr>
        <p:txBody>
          <a:bodyPr/>
          <a:lstStyle/>
          <a:p>
            <a:r>
              <a:rPr lang="cs-CZ" dirty="0" smtClean="0"/>
              <a:t>růst zájmu o životní prostředí, důraz na kvalitu života spíše než na množství spotřebovaných produktů</a:t>
            </a:r>
          </a:p>
          <a:p>
            <a:r>
              <a:rPr lang="cs-CZ" dirty="0" smtClean="0"/>
              <a:t>růst poptávky po ekologicky vyrobených potravinách, po potravinách neobsahujících geneticky modifikované organismy, po pracích prášcích bez fosfátů, odmítání výrobků od firem svým jednáním ohrožující </a:t>
            </a:r>
            <a:r>
              <a:rPr lang="cs-CZ" dirty="0" err="1" smtClean="0"/>
              <a:t>žp</a:t>
            </a:r>
            <a:endParaRPr lang="cs-CZ" dirty="0" smtClean="0"/>
          </a:p>
          <a:p>
            <a:r>
              <a:rPr lang="cs-CZ" dirty="0" smtClean="0"/>
              <a:t>aktivní zapojení zákazníků</a:t>
            </a:r>
          </a:p>
          <a:p>
            <a:pPr lvl="1"/>
            <a:r>
              <a:rPr lang="cs-CZ" dirty="0" smtClean="0"/>
              <a:t>jejich rostoucí vliv na producenty a místní nabídku produktů</a:t>
            </a:r>
          </a:p>
          <a:p>
            <a:pPr lvl="1"/>
            <a:r>
              <a:rPr lang="cs-CZ" dirty="0" smtClean="0"/>
              <a:t>spotřebitel se aktivně zajímá o složení, původ a způsob výroby produktů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20000" y="692150"/>
            <a:ext cx="11120308" cy="5139850"/>
          </a:xfrm>
        </p:spPr>
        <p:txBody>
          <a:bodyPr/>
          <a:lstStyle/>
          <a:p>
            <a:pPr>
              <a:buNone/>
            </a:pPr>
            <a:r>
              <a:rPr lang="cs-CZ" sz="5400" b="1" dirty="0" smtClean="0"/>
              <a:t>PESTE </a:t>
            </a:r>
            <a:r>
              <a:rPr lang="cs-CZ" sz="5400" b="1" dirty="0" smtClean="0"/>
              <a:t>analýza pro farmacii v ČR </a:t>
            </a:r>
            <a:endParaRPr lang="cs-CZ" sz="5400" b="1" dirty="0" smtClean="0"/>
          </a:p>
          <a:p>
            <a:pPr>
              <a:buNone/>
            </a:pPr>
            <a:r>
              <a:rPr lang="cs-CZ" dirty="0" smtClean="0"/>
              <a:t>P?</a:t>
            </a:r>
          </a:p>
          <a:p>
            <a:pPr>
              <a:buNone/>
            </a:pPr>
            <a:r>
              <a:rPr lang="cs-CZ" dirty="0" smtClean="0"/>
              <a:t>E?</a:t>
            </a:r>
          </a:p>
          <a:p>
            <a:pPr>
              <a:buNone/>
            </a:pPr>
            <a:r>
              <a:rPr lang="cs-CZ" dirty="0" smtClean="0"/>
              <a:t>S?</a:t>
            </a:r>
          </a:p>
          <a:p>
            <a:pPr>
              <a:buNone/>
            </a:pPr>
            <a:r>
              <a:rPr lang="cs-CZ" dirty="0" smtClean="0"/>
              <a:t>T?</a:t>
            </a:r>
          </a:p>
          <a:p>
            <a:pPr>
              <a:buNone/>
            </a:pPr>
            <a:r>
              <a:rPr lang="cs-CZ" dirty="0" smtClean="0"/>
              <a:t>E?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Mikroprostředí (oborové, odvětvové)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54290" y="1257662"/>
            <a:ext cx="10753200" cy="4983118"/>
          </a:xfrm>
        </p:spPr>
        <p:txBody>
          <a:bodyPr/>
          <a:lstStyle/>
          <a:p>
            <a:r>
              <a:rPr lang="cs-CZ" dirty="0" smtClean="0"/>
              <a:t>Obor = skupina firem produkující stejné nebo navzájem zaměnitelné produkty (ucházejí se o stejné zákazníky)</a:t>
            </a:r>
          </a:p>
          <a:p>
            <a:r>
              <a:rPr lang="cs-CZ" dirty="0" smtClean="0"/>
              <a:t>Odvětví = skupina výrobců, dovozců a uživatelů stejných nebo vzájemně zaměnitelných výrobků a služeb</a:t>
            </a:r>
          </a:p>
          <a:p>
            <a:r>
              <a:rPr lang="cs-CZ" dirty="0" smtClean="0"/>
              <a:t>Klíčoví aktéři oborového prostředí:</a:t>
            </a:r>
          </a:p>
          <a:p>
            <a:pPr lvl="1"/>
            <a:r>
              <a:rPr lang="cs-CZ" dirty="0" smtClean="0"/>
              <a:t>Zákazníci, spolupracovníci/dodavatelé, konkurenti</a:t>
            </a:r>
          </a:p>
          <a:p>
            <a:r>
              <a:rPr lang="cs-CZ" dirty="0" smtClean="0"/>
              <a:t>Skupiny činitelů vytvářející odvětvové prostředí:</a:t>
            </a:r>
          </a:p>
          <a:p>
            <a:pPr lvl="1"/>
            <a:r>
              <a:rPr lang="cs-CZ" dirty="0" smtClean="0"/>
              <a:t>Velikost trhu, úroveň odvětví, životní stádium, konkurence, závislost odvětví, ziskovost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odvětví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97354"/>
            <a:ext cx="10753200" cy="4534646"/>
          </a:xfrm>
        </p:spPr>
        <p:txBody>
          <a:bodyPr/>
          <a:lstStyle/>
          <a:p>
            <a:r>
              <a:rPr lang="cs-CZ" dirty="0" smtClean="0"/>
              <a:t>Model 5 hybných sil v odvětví podle </a:t>
            </a:r>
            <a:r>
              <a:rPr lang="cs-CZ" dirty="0" err="1" smtClean="0"/>
              <a:t>Portera</a:t>
            </a:r>
            <a:endParaRPr lang="cs-CZ" dirty="0" smtClean="0"/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úroveň hrozby vstupu nových konkurentů</a:t>
            </a:r>
          </a:p>
          <a:p>
            <a:pPr marL="1191600" lvl="2" indent="-457200">
              <a:buFont typeface="Arial" pitchFamily="34" charset="0"/>
              <a:buChar char="•"/>
            </a:pPr>
            <a:r>
              <a:rPr lang="cs-CZ" dirty="0" smtClean="0"/>
              <a:t>ve farmacii brání novým vstupům do odvětví vysoké náklady na nová léčiva (výzkum a vývoj nových patentovaných léků = 800 tis. $  a doba realizace od nápadu po uvedení na trh = 12 let)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hrozba substitučních produktů</a:t>
            </a:r>
          </a:p>
          <a:p>
            <a:pPr marL="1191600" lvl="2" indent="-457200">
              <a:buFont typeface="Arial" pitchFamily="34" charset="0"/>
              <a:buChar char="•"/>
            </a:pPr>
            <a:r>
              <a:rPr lang="cs-CZ" dirty="0" smtClean="0"/>
              <a:t>plastové obaly X skleněné, papíroví; benzín X elektřina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vyjednávací síly dodavatelů</a:t>
            </a:r>
          </a:p>
          <a:p>
            <a:pPr marL="1191600" lvl="2" indent="-457200">
              <a:buFont typeface="Arial" pitchFamily="34" charset="0"/>
              <a:buChar char="•"/>
            </a:pPr>
            <a:r>
              <a:rPr lang="cs-CZ" dirty="0" smtClean="0"/>
              <a:t>vliv dodavatelů roste pokud jimi dodávaná surovina je natolik specifická, že nelze najít alternativní dodavatele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vyjednávací síly zákazníků</a:t>
            </a:r>
          </a:p>
          <a:p>
            <a:pPr marL="1191600" lvl="2" indent="-457200">
              <a:buFont typeface="Arial" pitchFamily="34" charset="0"/>
              <a:buChar char="•"/>
            </a:pPr>
            <a:r>
              <a:rPr lang="cs-CZ" dirty="0" smtClean="0"/>
              <a:t>resp. distributorů – TOP 10 maloobchodních řetězců prodává  víc než 50 % potravinářského zboží =&gt; tlak řetězců na cenu a dodací podmínky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intenzita současné konkurence</a:t>
            </a:r>
          </a:p>
          <a:p>
            <a:pPr marL="1191600" lvl="2" indent="-457200">
              <a:buFont typeface="Arial" pitchFamily="34" charset="0"/>
              <a:buChar char="•"/>
            </a:pPr>
            <a:r>
              <a:rPr lang="cs-CZ" dirty="0" smtClean="0"/>
              <a:t>konkurence v kosmetickém odvětví v ČR: zahraniční společnosti (L´</a:t>
            </a:r>
            <a:r>
              <a:rPr lang="cs-CZ" dirty="0" err="1" smtClean="0"/>
              <a:t>Oreal</a:t>
            </a:r>
            <a:r>
              <a:rPr lang="cs-CZ" dirty="0" smtClean="0"/>
              <a:t>, </a:t>
            </a:r>
            <a:r>
              <a:rPr lang="cs-CZ" dirty="0" err="1" smtClean="0"/>
              <a:t>Avon</a:t>
            </a:r>
            <a:r>
              <a:rPr lang="cs-CZ" dirty="0" smtClean="0"/>
              <a:t>, </a:t>
            </a:r>
            <a:r>
              <a:rPr lang="cs-CZ" dirty="0" err="1" smtClean="0"/>
              <a:t>Oriflame</a:t>
            </a:r>
            <a:r>
              <a:rPr lang="cs-CZ" dirty="0" smtClean="0"/>
              <a:t>, </a:t>
            </a:r>
            <a:r>
              <a:rPr lang="cs-CZ" dirty="0" err="1" smtClean="0"/>
              <a:t>Procter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Gamble</a:t>
            </a:r>
            <a:r>
              <a:rPr lang="cs-CZ" dirty="0" smtClean="0"/>
              <a:t>, …), české podniky (</a:t>
            </a:r>
            <a:r>
              <a:rPr lang="cs-CZ" dirty="0" err="1" smtClean="0"/>
              <a:t>Dermacol</a:t>
            </a:r>
            <a:r>
              <a:rPr lang="cs-CZ" dirty="0" smtClean="0"/>
              <a:t>, </a:t>
            </a:r>
            <a:r>
              <a:rPr lang="cs-CZ" dirty="0" err="1" smtClean="0"/>
              <a:t>Ryor</a:t>
            </a:r>
            <a:r>
              <a:rPr lang="cs-CZ" dirty="0" smtClean="0"/>
              <a:t>, </a:t>
            </a:r>
            <a:r>
              <a:rPr lang="cs-CZ" dirty="0" err="1" smtClean="0"/>
              <a:t>Astrid</a:t>
            </a:r>
            <a:r>
              <a:rPr lang="cs-CZ" dirty="0" smtClean="0"/>
              <a:t>, …) + obchodní značky distributorů (DM, </a:t>
            </a:r>
            <a:r>
              <a:rPr lang="cs-CZ" dirty="0" err="1" smtClean="0"/>
              <a:t>Rossman</a:t>
            </a:r>
            <a:r>
              <a:rPr lang="cs-CZ" dirty="0" smtClean="0"/>
              <a:t>, …)</a:t>
            </a:r>
          </a:p>
          <a:p>
            <a:pPr marL="781200" lvl="1" indent="-457200">
              <a:buNone/>
            </a:pPr>
            <a:r>
              <a:rPr lang="cs-CZ" dirty="0" smtClean="0"/>
              <a:t>-&gt; užitečné pro odhalení sil působících v odvětví a odhalení intenzity každé síly -&gt; </a:t>
            </a:r>
            <a:r>
              <a:rPr lang="cs-CZ" dirty="0" err="1" smtClean="0"/>
              <a:t>volva</a:t>
            </a:r>
            <a:r>
              <a:rPr lang="cs-CZ" dirty="0" smtClean="0"/>
              <a:t> konkurenčního postupu a eliminace negativních vlivů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</a:t>
            </a:r>
            <a:r>
              <a:rPr lang="cs-CZ" dirty="0" err="1" smtClean="0"/>
              <a:t>Porterova</a:t>
            </a:r>
            <a:r>
              <a:rPr lang="cs-CZ" dirty="0" smtClean="0"/>
              <a:t> modelu 5 sil</a:t>
            </a:r>
            <a:br>
              <a:rPr lang="cs-CZ" dirty="0" smtClean="0"/>
            </a:br>
            <a:r>
              <a:rPr lang="cs-CZ" dirty="0" smtClean="0"/>
              <a:t>Mlékárenský průmysl v ČR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953846"/>
            <a:ext cx="10753200" cy="3878154"/>
          </a:xfrm>
        </p:spPr>
        <p:txBody>
          <a:bodyPr/>
          <a:lstStyle/>
          <a:p>
            <a:r>
              <a:rPr lang="cs-CZ" dirty="0" smtClean="0"/>
              <a:t>Pořadí hybných sil podle klíčového významu: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existující konkurence v odvětví</a:t>
            </a:r>
          </a:p>
          <a:p>
            <a:pPr marL="1191600" lvl="2" indent="-457200">
              <a:buFont typeface="Arial" pitchFamily="34" charset="0"/>
              <a:buChar char="•"/>
            </a:pPr>
            <a:r>
              <a:rPr lang="cs-CZ" dirty="0" smtClean="0"/>
              <a:t>význam vzrostl kvůli zrušení mléčných kvót a embargu na vývoz výrobků do Ruska</a:t>
            </a:r>
          </a:p>
          <a:p>
            <a:pPr marL="1191600" lvl="2" indent="-457200">
              <a:buFont typeface="Arial" pitchFamily="34" charset="0"/>
              <a:buChar char="•"/>
            </a:pPr>
            <a:r>
              <a:rPr lang="cs-CZ" dirty="0" smtClean="0"/>
              <a:t>=&gt; důraz na zvyšování efektivnosti výroby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vyjednávací síla odběratelů</a:t>
            </a:r>
          </a:p>
          <a:p>
            <a:pPr marL="1191600" lvl="2" indent="-457200">
              <a:buFont typeface="Arial" pitchFamily="34" charset="0"/>
              <a:buChar char="•"/>
            </a:pPr>
            <a:r>
              <a:rPr lang="cs-CZ" dirty="0" smtClean="0"/>
              <a:t>vyšší produkce mléka ve světě = větší výběr od koho objem mléčných výrobků vybírat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síla dodavatelů</a:t>
            </a:r>
          </a:p>
          <a:p>
            <a:pPr marL="1191600" lvl="2" indent="-457200">
              <a:buFont typeface="Arial" pitchFamily="34" charset="0"/>
              <a:buChar char="•"/>
            </a:pPr>
            <a:r>
              <a:rPr lang="cs-CZ" dirty="0" smtClean="0"/>
              <a:t>vliv na náklady výrobců -&gt; klíčové pro udržení se na trhu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hrozba substitutů</a:t>
            </a:r>
          </a:p>
          <a:p>
            <a:pPr marL="1191600" lvl="2" indent="-457200">
              <a:buFont typeface="Arial" pitchFamily="34" charset="0"/>
              <a:buChar char="•"/>
            </a:pPr>
            <a:r>
              <a:rPr lang="cs-CZ" dirty="0" smtClean="0"/>
              <a:t>moderní životní styl spojený s propagací rostlinných tuků, rostoucí počet potravinových alergií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hrozba vstupu nových konkurentů</a:t>
            </a:r>
          </a:p>
          <a:p>
            <a:pPr marL="1191600" lvl="2" indent="-457200">
              <a:buFont typeface="Arial" pitchFamily="34" charset="0"/>
              <a:buChar char="•"/>
            </a:pPr>
            <a:r>
              <a:rPr lang="cs-CZ" dirty="0" smtClean="0"/>
              <a:t>nejméně významná síla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Prostředí managementu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prostor, ve kterém manažeři vykonávají manažerské funkce a plní manažerské role</a:t>
            </a:r>
          </a:p>
          <a:p>
            <a:pPr>
              <a:buNone/>
            </a:pPr>
            <a:r>
              <a:rPr lang="cs-CZ" dirty="0" smtClean="0"/>
              <a:t>= souhrn všech vlivů okolního světa, které manažery obklopují, působí na ně a vytvářejí podmínky k tomu, aby mohli plnit plánované úkoly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20000" y="692150"/>
            <a:ext cx="11120308" cy="5139850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cs-CZ" sz="5400" b="1" dirty="0" smtClean="0"/>
              <a:t>5 hybných sil podle </a:t>
            </a:r>
            <a:r>
              <a:rPr lang="cs-CZ" sz="5400" b="1" dirty="0" err="1" smtClean="0"/>
              <a:t>Portera</a:t>
            </a:r>
            <a:r>
              <a:rPr lang="cs-CZ" sz="5400" b="1" dirty="0" smtClean="0"/>
              <a:t> </a:t>
            </a:r>
            <a:r>
              <a:rPr lang="cs-CZ" sz="5400" b="1" dirty="0" smtClean="0"/>
              <a:t>pro farmaceutický průmysl </a:t>
            </a:r>
          </a:p>
          <a:p>
            <a:pPr marL="986400" indent="-914400">
              <a:buFont typeface="+mj-lt"/>
              <a:buAutoNum type="arabicPeriod"/>
            </a:pPr>
            <a:r>
              <a:rPr lang="cs-CZ" sz="2400" b="1" dirty="0" smtClean="0"/>
              <a:t>…</a:t>
            </a:r>
          </a:p>
          <a:p>
            <a:pPr marL="986400" indent="-914400">
              <a:buFont typeface="+mj-lt"/>
              <a:buAutoNum type="arabicPeriod"/>
            </a:pPr>
            <a:r>
              <a:rPr lang="cs-CZ" sz="2400" b="1" dirty="0" smtClean="0"/>
              <a:t>…</a:t>
            </a:r>
          </a:p>
          <a:p>
            <a:pPr marL="986400" indent="-914400">
              <a:buFont typeface="+mj-lt"/>
              <a:buAutoNum type="arabicPeriod"/>
            </a:pPr>
            <a:r>
              <a:rPr lang="cs-CZ" sz="2400" b="1" dirty="0" smtClean="0"/>
              <a:t>…</a:t>
            </a:r>
          </a:p>
          <a:p>
            <a:pPr marL="986400" indent="-914400">
              <a:buFont typeface="+mj-lt"/>
              <a:buAutoNum type="arabicPeriod"/>
            </a:pPr>
            <a:r>
              <a:rPr lang="cs-CZ" sz="2400" b="1" dirty="0" smtClean="0"/>
              <a:t>…</a:t>
            </a:r>
          </a:p>
          <a:p>
            <a:pPr marL="986400" indent="-914400">
              <a:buFont typeface="+mj-lt"/>
              <a:buAutoNum type="arabicPeriod"/>
            </a:pPr>
            <a:r>
              <a:rPr lang="cs-CZ" sz="2400" b="1" dirty="0" smtClean="0"/>
              <a:t>…</a:t>
            </a:r>
          </a:p>
          <a:p>
            <a:pPr marL="986400" indent="-914400">
              <a:buFont typeface="+mj-lt"/>
              <a:buAutoNum type="arabicPeriod"/>
            </a:pPr>
            <a:endParaRPr lang="cs-CZ" sz="2400" b="1" dirty="0" smtClean="0"/>
          </a:p>
        </p:txBody>
      </p:sp>
      <p:pic>
        <p:nvPicPr>
          <p:cNvPr id="5" name="Obrázek 4" descr="5sil.png"/>
          <p:cNvPicPr>
            <a:picLocks noChangeAspect="1"/>
          </p:cNvPicPr>
          <p:nvPr/>
        </p:nvPicPr>
        <p:blipFill>
          <a:blip r:embed="rId2" cstate="print">
            <a:grayscl/>
          </a:blip>
          <a:srcRect l="15299" t="19145" r="16410" b="3704"/>
          <a:stretch>
            <a:fillRect/>
          </a:stretch>
        </p:blipFill>
        <p:spPr>
          <a:xfrm>
            <a:off x="4750806" y="2645508"/>
            <a:ext cx="4510424" cy="3821723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vnitřního prostředí (podnikového)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354892"/>
          </a:xfrm>
        </p:spPr>
        <p:txBody>
          <a:bodyPr/>
          <a:lstStyle/>
          <a:p>
            <a:r>
              <a:rPr lang="cs-CZ" dirty="0" smtClean="0"/>
              <a:t>hodnocení zdrojů, potenciálu produktů, systémů, procesů, lidských, marketingových, finančních zdrojů</a:t>
            </a:r>
          </a:p>
          <a:p>
            <a:r>
              <a:rPr lang="cs-CZ" dirty="0" smtClean="0"/>
              <a:t>analýza výrobkového portfolia</a:t>
            </a:r>
          </a:p>
          <a:p>
            <a:pPr lvl="1"/>
            <a:r>
              <a:rPr lang="cs-CZ" dirty="0" smtClean="0"/>
              <a:t>produkty jsou nejdůležitější nástroj podniku na trhu = výstup podniku pro zákazníka, zdrojem tržeb, zisku, odliv finančních zdrojů</a:t>
            </a:r>
          </a:p>
          <a:p>
            <a:pPr lvl="1"/>
            <a:r>
              <a:rPr lang="cs-CZ" dirty="0" smtClean="0"/>
              <a:t>podniky většinou nenabízí na trhu 1 produkt ale širší produktové portfolio, které by mělo být vyvážené (nové, rostoucí, zralé a staré produkty) -&gt; BCG analýza</a:t>
            </a:r>
          </a:p>
          <a:p>
            <a:r>
              <a:rPr lang="cs-CZ" dirty="0" smtClean="0"/>
              <a:t>finanční analýza</a:t>
            </a:r>
          </a:p>
          <a:p>
            <a:r>
              <a:rPr lang="cs-CZ" dirty="0" smtClean="0"/>
              <a:t>marketingový audit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portfolia BCG </a:t>
            </a:r>
            <a:br>
              <a:rPr lang="cs-CZ" dirty="0" smtClean="0"/>
            </a:br>
            <a:r>
              <a:rPr lang="cs-CZ" dirty="0" smtClean="0"/>
              <a:t>(Boston </a:t>
            </a:r>
            <a:r>
              <a:rPr lang="cs-CZ" dirty="0" err="1" smtClean="0"/>
              <a:t>Consulting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Nejznámější, využívá dva důležité faktory úspěšnosti:</a:t>
            </a:r>
            <a:endParaRPr lang="cs-CZ" sz="3600" dirty="0" smtClean="0"/>
          </a:p>
          <a:p>
            <a:pPr lvl="1"/>
            <a:r>
              <a:rPr lang="cs-CZ" b="1" dirty="0" smtClean="0"/>
              <a:t>Míru růstu obratu na trhu </a:t>
            </a:r>
            <a:endParaRPr lang="cs-CZ" sz="3200" b="1" dirty="0" smtClean="0"/>
          </a:p>
          <a:p>
            <a:pPr lvl="1"/>
            <a:r>
              <a:rPr lang="cs-CZ" b="1" dirty="0" smtClean="0"/>
              <a:t>Tržní podíl </a:t>
            </a:r>
            <a:r>
              <a:rPr lang="cs-CZ" dirty="0" smtClean="0"/>
              <a:t>(podíl sledované firmy k podílu hlavního konkurenta)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Otazníky</a:t>
            </a:r>
            <a:endParaRPr lang="cs-CZ" sz="3200" dirty="0" smtClean="0"/>
          </a:p>
          <a:p>
            <a:pPr marL="1257300" lvl="2" indent="-342900">
              <a:buFont typeface="Arial" pitchFamily="34" charset="0"/>
              <a:buChar char="•"/>
            </a:pPr>
            <a:r>
              <a:rPr lang="cs-CZ" dirty="0" smtClean="0"/>
              <a:t>produkty, jejichž pozice v konkurenčním poli není zatím nejpříznivější,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cs-CZ" dirty="0" smtClean="0"/>
              <a:t>prudké tempo růstu obratu, výrobky ve stádiu zavádění, vysoké náklady.</a:t>
            </a:r>
            <a:endParaRPr lang="cs-CZ" sz="2700" dirty="0" smtClean="0"/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Hvězdy</a:t>
            </a:r>
            <a:endParaRPr lang="cs-CZ" sz="3200" dirty="0" smtClean="0"/>
          </a:p>
          <a:p>
            <a:pPr marL="1257300" lvl="2" indent="-342900">
              <a:buFont typeface="Arial" pitchFamily="34" charset="0"/>
              <a:buChar char="•"/>
            </a:pPr>
            <a:r>
              <a:rPr lang="cs-CZ" dirty="0" smtClean="0"/>
              <a:t>produkty s nejlepšími obchodními výsledky, z hlediska tempa růstu, i podílu na trhu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cs-CZ" dirty="0" smtClean="0"/>
              <a:t>udržení je finančně náročné, přináší vysoké zisky</a:t>
            </a:r>
            <a:endParaRPr lang="cs-CZ" sz="2700" dirty="0" smtClean="0"/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Dojné krávy</a:t>
            </a:r>
            <a:endParaRPr lang="cs-CZ" sz="3200" dirty="0" smtClean="0"/>
          </a:p>
          <a:p>
            <a:pPr marL="1257300" lvl="2" indent="-342900">
              <a:buFont typeface="Arial" pitchFamily="34" charset="0"/>
              <a:buChar char="•"/>
            </a:pPr>
            <a:r>
              <a:rPr lang="cs-CZ" dirty="0" smtClean="0"/>
              <a:t>vysoký tržní podíl, tempo růstu dosaženého obratu ale již klesá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cs-CZ" dirty="0" smtClean="0"/>
              <a:t>hlavní opora firmy, přináší vysoké příjmy bez velkých finančních vkladů</a:t>
            </a:r>
            <a:endParaRPr lang="cs-CZ" sz="2700" dirty="0" smtClean="0"/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Bídní psi</a:t>
            </a:r>
            <a:endParaRPr lang="cs-CZ" sz="3200" dirty="0" smtClean="0"/>
          </a:p>
          <a:p>
            <a:pPr marL="1257300" lvl="2" indent="-342900">
              <a:buFont typeface="Arial" pitchFamily="34" charset="0"/>
              <a:buChar char="•"/>
            </a:pPr>
            <a:r>
              <a:rPr lang="cs-CZ" dirty="0" smtClean="0"/>
              <a:t>produkty, které postupně končí svou komerční dráhu</a:t>
            </a:r>
          </a:p>
          <a:p>
            <a:pPr marL="594900" indent="-342900"/>
            <a:r>
              <a:rPr lang="cs-CZ" sz="1400" dirty="0" smtClean="0"/>
              <a:t>Přebytky z dojných krav by měly směřovat do podpory otazníků a těch hvězd, které zatím nejsou s to, vytvářet finanční zdroje pro svůj růst. Bídní psi by měli setrvat v sortimentu dokud přispívají ke kladnému </a:t>
            </a:r>
            <a:r>
              <a:rPr lang="cs-CZ" sz="1400" dirty="0" err="1" smtClean="0"/>
              <a:t>cashflow</a:t>
            </a:r>
            <a:r>
              <a:rPr lang="cs-CZ" sz="1400" dirty="0" smtClean="0"/>
              <a:t> a neodčerpávají ostatní podnikové zdroje. Převaha položek v jednom či dvou kvadrantech znamená nevyvážené portfolio.</a:t>
            </a:r>
          </a:p>
          <a:p>
            <a:endParaRPr lang="cs-CZ" sz="4000" dirty="0" smtClean="0"/>
          </a:p>
          <a:p>
            <a:endParaRPr lang="cs-CZ" dirty="0"/>
          </a:p>
        </p:txBody>
      </p:sp>
      <p:pic>
        <p:nvPicPr>
          <p:cNvPr id="2050" name="Picture 4" descr="bostonska matice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412392" y="123030"/>
            <a:ext cx="3646748" cy="3057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Prvky a jejich vztahy vyskytující se uvnitř organizace</a:t>
            </a:r>
          </a:p>
          <a:p>
            <a:pPr lvl="1"/>
            <a:r>
              <a:rPr lang="cs-CZ" dirty="0" smtClean="0"/>
              <a:t>Prvky = lidé a věcné prostředky</a:t>
            </a:r>
          </a:p>
          <a:p>
            <a:r>
              <a:rPr lang="cs-CZ" dirty="0" smtClean="0"/>
              <a:t>Klasifikace vnitřního prostředí:</a:t>
            </a:r>
          </a:p>
          <a:p>
            <a:pPr lvl="1"/>
            <a:r>
              <a:rPr lang="cs-CZ" dirty="0" err="1" smtClean="0"/>
              <a:t>Štastný</a:t>
            </a:r>
            <a:r>
              <a:rPr lang="cs-CZ" dirty="0" smtClean="0"/>
              <a:t> atom 7S firmy </a:t>
            </a:r>
            <a:r>
              <a:rPr lang="cs-CZ" dirty="0" err="1" smtClean="0"/>
              <a:t>Mc</a:t>
            </a:r>
            <a:r>
              <a:rPr lang="cs-CZ" dirty="0" smtClean="0"/>
              <a:t> </a:t>
            </a:r>
            <a:r>
              <a:rPr lang="cs-CZ" dirty="0" err="1" smtClean="0"/>
              <a:t>Kinsey</a:t>
            </a:r>
            <a:r>
              <a:rPr lang="cs-CZ" dirty="0" smtClean="0"/>
              <a:t> (strategie, struktura, systém řízení, spolupracovníci, styl vedení, schopnosti lidí, sdílené hodnoty)</a:t>
            </a:r>
          </a:p>
          <a:p>
            <a:pPr lvl="1"/>
            <a:r>
              <a:rPr lang="cs-CZ" dirty="0" smtClean="0"/>
              <a:t>Princip klíčových faktorů (lidské zdroje, výroba/výzkum/vývoj, finance a účetnictví, marketing, organizační úroveň a image organizace)</a:t>
            </a:r>
          </a:p>
          <a:p>
            <a:pPr lvl="1"/>
            <a:r>
              <a:rPr lang="cs-CZ" dirty="0" smtClean="0"/>
              <a:t>Hodnotový řetězec podle </a:t>
            </a:r>
            <a:r>
              <a:rPr lang="cs-CZ" dirty="0" err="1" smtClean="0"/>
              <a:t>Portera</a:t>
            </a:r>
            <a:endParaRPr lang="cs-CZ" dirty="0" smtClean="0"/>
          </a:p>
          <a:p>
            <a:pPr lvl="1"/>
            <a:r>
              <a:rPr lang="cs-CZ" dirty="0" smtClean="0"/>
              <a:t>Obecný model hodnotového řetězce </a:t>
            </a:r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endParaRPr lang="cs-CZ" dirty="0" smtClean="0"/>
          </a:p>
          <a:p>
            <a:pPr lvl="1"/>
            <a:r>
              <a:rPr lang="cs-CZ" dirty="0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analýza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20800"/>
            <a:ext cx="10753200" cy="4511200"/>
          </a:xfrm>
        </p:spPr>
        <p:txBody>
          <a:bodyPr/>
          <a:lstStyle/>
          <a:p>
            <a:r>
              <a:rPr lang="cs-CZ" dirty="0" smtClean="0"/>
              <a:t>na základě informací získaných prostřednictvím analýzy makroprostředí, mikroprostředí (oborového, odvětvového) a vnitřního prostředí </a:t>
            </a:r>
            <a:r>
              <a:rPr lang="cs-CZ" b="1" dirty="0" smtClean="0"/>
              <a:t>lze hodnotit vnitřní podmínky podniku</a:t>
            </a:r>
          </a:p>
          <a:p>
            <a:pPr lvl="1"/>
            <a:r>
              <a:rPr lang="cs-CZ" dirty="0" smtClean="0"/>
              <a:t>jeho silné a slabé stránky porovnávat s  příležitostmi a hrozbami z okolí</a:t>
            </a:r>
          </a:p>
          <a:p>
            <a:r>
              <a:rPr lang="cs-CZ" dirty="0" smtClean="0"/>
              <a:t>cíl: </a:t>
            </a:r>
          </a:p>
          <a:p>
            <a:pPr lvl="1"/>
            <a:r>
              <a:rPr lang="cs-CZ" dirty="0" smtClean="0"/>
              <a:t>najít významné a užitečné informace pro přijetí strategických opatření v oblasti uspokojování zákazníků </a:t>
            </a:r>
          </a:p>
          <a:p>
            <a:pPr lvl="1"/>
            <a:r>
              <a:rPr lang="cs-CZ" dirty="0" smtClean="0"/>
              <a:t>identifikovat trendy, vlivy a podmínky, které mohou působit na podnik</a:t>
            </a:r>
          </a:p>
          <a:p>
            <a:pPr lvl="1"/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37662" y="5502681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Analýza vnitřního prostředí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Analýza vnějšího prostředí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mtClean="0"/>
                        <a:t>S – strengths – silné stránky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–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opportunities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příležitosti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W – </a:t>
                      </a:r>
                      <a:r>
                        <a:rPr lang="cs-CZ" dirty="0" err="1" smtClean="0"/>
                        <a:t>weaknesses</a:t>
                      </a:r>
                      <a:r>
                        <a:rPr lang="cs-CZ" dirty="0" smtClean="0"/>
                        <a:t> – slabé stránky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 – </a:t>
                      </a:r>
                      <a:r>
                        <a:rPr lang="cs-CZ" dirty="0" err="1" smtClean="0"/>
                        <a:t>threats</a:t>
                      </a:r>
                      <a:r>
                        <a:rPr lang="cs-CZ" dirty="0" smtClean="0"/>
                        <a:t> – hrozby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Situační analýza vnějšího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7140" y="1566272"/>
            <a:ext cx="10753200" cy="4139998"/>
          </a:xfrm>
        </p:spPr>
        <p:txBody>
          <a:bodyPr/>
          <a:lstStyle/>
          <a:p>
            <a:r>
              <a:rPr lang="cs-CZ" dirty="0" smtClean="0"/>
              <a:t>Cílem je:</a:t>
            </a:r>
          </a:p>
          <a:p>
            <a:pPr lvl="1"/>
            <a:r>
              <a:rPr lang="cs-CZ" dirty="0" smtClean="0"/>
              <a:t>Zjistit, co se děje v okolí organizace</a:t>
            </a:r>
          </a:p>
          <a:p>
            <a:pPr lvl="1"/>
            <a:r>
              <a:rPr lang="cs-CZ" dirty="0" smtClean="0"/>
              <a:t>Pokusit se předvídat, jak to může ovlivnit činnost a existenci organizace</a:t>
            </a:r>
          </a:p>
          <a:p>
            <a:pPr lvl="1"/>
            <a:r>
              <a:rPr lang="cs-CZ" dirty="0" smtClean="0"/>
              <a:t>Jak by se na změny měla organizace připravit (co by měla udělat)</a:t>
            </a:r>
          </a:p>
          <a:p>
            <a:r>
              <a:rPr lang="cs-CZ" dirty="0" smtClean="0"/>
              <a:t>Analýza vnějšího prostředí má odpovědět na tyto otázky:</a:t>
            </a:r>
          </a:p>
          <a:p>
            <a:pPr lvl="1"/>
            <a:r>
              <a:rPr lang="cs-CZ" dirty="0" smtClean="0"/>
              <a:t>Které faktory vnějšího prostředí se mění a ovlivňují organizaci?</a:t>
            </a:r>
          </a:p>
          <a:p>
            <a:pPr lvl="1"/>
            <a:r>
              <a:rPr lang="cs-CZ" dirty="0" smtClean="0"/>
              <a:t>Které z nich jsou </a:t>
            </a:r>
            <a:r>
              <a:rPr lang="cs-CZ" b="1" dirty="0" smtClean="0"/>
              <a:t>příležitosti</a:t>
            </a:r>
            <a:r>
              <a:rPr lang="cs-CZ" dirty="0" smtClean="0"/>
              <a:t> a které </a:t>
            </a:r>
            <a:r>
              <a:rPr lang="cs-CZ" b="1" dirty="0" smtClean="0"/>
              <a:t>hrozby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Které z nich jsou nejdůležitější v současnosti, blízké a vzdálenější budoucnosti?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Situační analýza vnitřního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je:</a:t>
            </a:r>
          </a:p>
          <a:p>
            <a:pPr lvl="1"/>
            <a:r>
              <a:rPr lang="cs-CZ" dirty="0" smtClean="0"/>
              <a:t>Lépe poznat svůj podnik</a:t>
            </a:r>
          </a:p>
          <a:p>
            <a:pPr lvl="1"/>
            <a:r>
              <a:rPr lang="cs-CZ" dirty="0" smtClean="0"/>
              <a:t>Zjistit, zda má organizace k dispozici to, co vede k úspěchu na trhu</a:t>
            </a:r>
          </a:p>
          <a:p>
            <a:pPr lvl="1"/>
            <a:r>
              <a:rPr lang="cs-CZ" dirty="0" smtClean="0"/>
              <a:t>Identifikovat faktory úspěchu a na základě nich definovat </a:t>
            </a:r>
            <a:r>
              <a:rPr lang="cs-CZ" b="1" dirty="0" smtClean="0"/>
              <a:t>silné a slabé stránky </a:t>
            </a:r>
            <a:r>
              <a:rPr lang="cs-CZ" dirty="0" smtClean="0"/>
              <a:t>organizace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Matice SWOT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1430" y="1234802"/>
            <a:ext cx="10753200" cy="2857138"/>
          </a:xfrm>
        </p:spPr>
        <p:txBody>
          <a:bodyPr/>
          <a:lstStyle/>
          <a:p>
            <a:r>
              <a:rPr lang="cs-CZ" dirty="0" smtClean="0"/>
              <a:t>Porovnání příležitostí a hrozeb se silnými a slabými stránkami</a:t>
            </a:r>
          </a:p>
          <a:p>
            <a:r>
              <a:rPr lang="cs-CZ" dirty="0" smtClean="0"/>
              <a:t>=&gt; 4 možné skupiny opatření (strategií)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Strategie SO (</a:t>
            </a:r>
            <a:r>
              <a:rPr lang="cs-CZ" dirty="0" err="1" smtClean="0"/>
              <a:t>maxi</a:t>
            </a:r>
            <a:r>
              <a:rPr lang="cs-CZ" dirty="0" smtClean="0"/>
              <a:t>-</a:t>
            </a:r>
            <a:r>
              <a:rPr lang="cs-CZ" dirty="0" err="1" smtClean="0"/>
              <a:t>maxi</a:t>
            </a:r>
            <a:r>
              <a:rPr lang="cs-CZ" dirty="0" smtClean="0"/>
              <a:t>) – využití silných stránek k získání výhod z příležitostí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Strategie ST (</a:t>
            </a:r>
            <a:r>
              <a:rPr lang="cs-CZ" dirty="0" err="1" smtClean="0"/>
              <a:t>maxi</a:t>
            </a:r>
            <a:r>
              <a:rPr lang="cs-CZ" dirty="0" smtClean="0"/>
              <a:t>-mini) – využití silných stránek k eliminaci hrozeb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Strategie WO (mini-</a:t>
            </a:r>
            <a:r>
              <a:rPr lang="cs-CZ" dirty="0" err="1" smtClean="0"/>
              <a:t>maxi</a:t>
            </a:r>
            <a:r>
              <a:rPr lang="cs-CZ" dirty="0" smtClean="0"/>
              <a:t>) – překonání vlastních slabých stránek s využitím výhod z příležitostí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Strategie WT (mini-mini) – minimalizace slabých stránek a vyhnutí se hrozeb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551940" y="4445846"/>
          <a:ext cx="8127999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Vnitřní/ vnější prostředí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Strengths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Weaknesses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Opportunities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Strategie SO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Strategie WO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Threats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Strategie 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Strategie WT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Úkol: Vypracujte SWOT analýzu </a:t>
            </a:r>
            <a:r>
              <a:rPr lang="cs-CZ" dirty="0" smtClean="0"/>
              <a:t>pro libovolnou firmy/produkt z vašeho oboru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41230"/>
            <a:ext cx="10753200" cy="3825009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Uveďte, v čem je </a:t>
            </a:r>
            <a:r>
              <a:rPr lang="cs-CZ" dirty="0" smtClean="0"/>
              <a:t>dobrá/ý, </a:t>
            </a:r>
            <a:r>
              <a:rPr lang="cs-CZ" dirty="0" smtClean="0"/>
              <a:t>jaké jsou </a:t>
            </a:r>
            <a:r>
              <a:rPr lang="cs-CZ" dirty="0" smtClean="0"/>
              <a:t>silné </a:t>
            </a:r>
            <a:r>
              <a:rPr lang="cs-CZ" dirty="0" smtClean="0"/>
              <a:t>stránky, v čem je lepší v porovnání s </a:t>
            </a:r>
            <a:r>
              <a:rPr lang="cs-CZ" dirty="0" smtClean="0"/>
              <a:t>konkurencí</a:t>
            </a:r>
            <a:r>
              <a:rPr lang="cs-CZ" dirty="0" smtClean="0"/>
              <a:t>? -&gt; S</a:t>
            </a:r>
            <a:endParaRPr lang="cs-CZ" dirty="0" smtClean="0"/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Které věci se </a:t>
            </a:r>
            <a:r>
              <a:rPr lang="cs-CZ" dirty="0" smtClean="0"/>
              <a:t>vám </a:t>
            </a:r>
            <a:r>
              <a:rPr lang="cs-CZ" dirty="0" smtClean="0"/>
              <a:t>nezdají být dobré, které jsou její slabé stránky? </a:t>
            </a:r>
            <a:r>
              <a:rPr lang="cs-CZ" dirty="0" smtClean="0"/>
              <a:t>-&gt; W</a:t>
            </a:r>
            <a:endParaRPr lang="cs-CZ" dirty="0" smtClean="0"/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Vyjmenujte možnosti/příležitosti, </a:t>
            </a:r>
            <a:r>
              <a:rPr lang="cs-CZ" dirty="0" smtClean="0"/>
              <a:t>kterých by bylo možné </a:t>
            </a:r>
            <a:r>
              <a:rPr lang="cs-CZ" dirty="0" smtClean="0"/>
              <a:t>využít</a:t>
            </a:r>
            <a:r>
              <a:rPr lang="cs-CZ" dirty="0" smtClean="0"/>
              <a:t>? -&gt; O</a:t>
            </a:r>
            <a:endParaRPr lang="cs-CZ" dirty="0" smtClean="0"/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Vyjmenujte rizika/hrozby, které </a:t>
            </a:r>
            <a:r>
              <a:rPr lang="cs-CZ" dirty="0" smtClean="0"/>
              <a:t>je potřeba eliminovat</a:t>
            </a:r>
            <a:r>
              <a:rPr lang="cs-CZ" dirty="0" smtClean="0"/>
              <a:t>? -&gt; T</a:t>
            </a:r>
            <a:endParaRPr lang="cs-CZ" dirty="0" smtClean="0"/>
          </a:p>
          <a:p>
            <a:pPr marL="586350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Zodpovězte následující otázky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43446" y="1684187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Jak lze využít silné stránky </a:t>
            </a:r>
            <a:r>
              <a:rPr lang="cs-CZ" dirty="0" smtClean="0"/>
              <a:t>a </a:t>
            </a:r>
            <a:r>
              <a:rPr lang="cs-CZ" dirty="0" smtClean="0"/>
              <a:t>příležitosti na zvýšení </a:t>
            </a:r>
            <a:r>
              <a:rPr lang="cs-CZ" dirty="0" smtClean="0"/>
              <a:t>kvality/efektivity?</a:t>
            </a:r>
            <a:endParaRPr lang="cs-CZ" dirty="0" smtClean="0"/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Jak lze eliminovat slabé stránky </a:t>
            </a:r>
            <a:r>
              <a:rPr lang="cs-CZ" dirty="0" smtClean="0"/>
              <a:t>a </a:t>
            </a:r>
            <a:r>
              <a:rPr lang="cs-CZ" dirty="0" smtClean="0"/>
              <a:t>rizika/hrozby?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prostředí na prosperitu podniků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sledování vnějšího prostředí =&gt; vyšší míra růstu a úrovně profitability</a:t>
            </a:r>
          </a:p>
          <a:p>
            <a:r>
              <a:rPr lang="cs-CZ" dirty="0" smtClean="0"/>
              <a:t>proces sledování vnějšího prostředí: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získání informací o vnějším prostředí podniku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analýza těchto informací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předvídání dopadů změn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Matice SWOT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5931" y="1227394"/>
            <a:ext cx="9574924" cy="4712267"/>
          </a:xfrm>
        </p:spPr>
      </p:pic>
      <p:sp>
        <p:nvSpPr>
          <p:cNvPr id="7" name="TextovéPole 6"/>
          <p:cNvSpPr txBox="1"/>
          <p:nvPr/>
        </p:nvSpPr>
        <p:spPr>
          <a:xfrm>
            <a:off x="231227" y="2082518"/>
            <a:ext cx="16711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čem jsme dobří?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499834" y="1713187"/>
            <a:ext cx="16185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Čím sami sebe můžeme ohrozit?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94441" y="3947368"/>
            <a:ext cx="15029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Co se nám naskýtá?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0499834" y="3762703"/>
            <a:ext cx="14924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Co by nás mohlo zastavit?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791493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cukrárny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96794" y="1865078"/>
            <a:ext cx="7200000" cy="3794594"/>
          </a:xfrm>
        </p:spPr>
      </p:pic>
    </p:spTree>
    <p:extLst>
      <p:ext uri="{BB962C8B-B14F-4D97-AF65-F5344CB8AC3E}">
        <p14:creationId xmlns:p14="http://schemas.microsoft.com/office/powerpoint/2010/main" xmlns="" val="42465785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knihovny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98223" y="1387366"/>
            <a:ext cx="7470433" cy="4437171"/>
          </a:xfrm>
        </p:spPr>
      </p:pic>
    </p:spTree>
    <p:extLst>
      <p:ext uri="{BB962C8B-B14F-4D97-AF65-F5344CB8AC3E}">
        <p14:creationId xmlns:p14="http://schemas.microsoft.com/office/powerpoint/2010/main" xmlns="" val="20817537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strategie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66017701"/>
              </p:ext>
            </p:extLst>
          </p:nvPr>
        </p:nvGraphicFramePr>
        <p:xfrm>
          <a:off x="720725" y="1692275"/>
          <a:ext cx="10752138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263">
                  <a:extLst>
                    <a:ext uri="{9D8B030D-6E8A-4147-A177-3AD203B41FA5}">
                      <a16:colId xmlns:a16="http://schemas.microsoft.com/office/drawing/2014/main" xmlns="" val="2290368227"/>
                    </a:ext>
                  </a:extLst>
                </a:gridCol>
                <a:gridCol w="3908612">
                  <a:extLst>
                    <a:ext uri="{9D8B030D-6E8A-4147-A177-3AD203B41FA5}">
                      <a16:colId xmlns:a16="http://schemas.microsoft.com/office/drawing/2014/main" xmlns="" val="2550500394"/>
                    </a:ext>
                  </a:extLst>
                </a:gridCol>
                <a:gridCol w="4767263">
                  <a:extLst>
                    <a:ext uri="{9D8B030D-6E8A-4147-A177-3AD203B41FA5}">
                      <a16:colId xmlns:a16="http://schemas.microsoft.com/office/drawing/2014/main" xmlns="" val="24139209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 (S)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 (W)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9165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Příležitosti (O)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Použití</a:t>
                      </a:r>
                      <a:r>
                        <a:rPr lang="cs-CZ" baseline="0" dirty="0" smtClean="0"/>
                        <a:t> předností k využití příležitostí (maxi-maxi)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Hledání příležitostí</a:t>
                      </a:r>
                      <a:r>
                        <a:rPr lang="cs-CZ" baseline="0" dirty="0" smtClean="0"/>
                        <a:t> k překonání vlastních slabin (mini-maxi)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7504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Hrozby</a:t>
                      </a:r>
                      <a:r>
                        <a:rPr lang="cs-CZ" b="1" baseline="0" dirty="0" smtClean="0"/>
                        <a:t> (T)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Vlastními</a:t>
                      </a:r>
                      <a:r>
                        <a:rPr lang="cs-CZ" baseline="0" dirty="0" smtClean="0"/>
                        <a:t> přednostmi překonat vnější ohrožení (maxi-mini)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Bránit</a:t>
                      </a:r>
                      <a:r>
                        <a:rPr lang="cs-CZ" baseline="0" dirty="0" smtClean="0"/>
                        <a:t> se vlastním slabostem a vyhýbat se vnějším ohrožením (mini-mini)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1227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737541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29883"/>
            <a:ext cx="10753200" cy="451576"/>
          </a:xfrm>
        </p:spPr>
        <p:txBody>
          <a:bodyPr/>
          <a:lstStyle/>
          <a:p>
            <a:r>
              <a:rPr lang="cs-CZ" dirty="0" smtClean="0"/>
              <a:t>Příklad SWOT strategie cukrárny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69610373"/>
              </p:ext>
            </p:extLst>
          </p:nvPr>
        </p:nvGraphicFramePr>
        <p:xfrm>
          <a:off x="414000" y="1011076"/>
          <a:ext cx="11473199" cy="5694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3035">
                  <a:extLst>
                    <a:ext uri="{9D8B030D-6E8A-4147-A177-3AD203B41FA5}">
                      <a16:colId xmlns:a16="http://schemas.microsoft.com/office/drawing/2014/main" xmlns="" val="2290368227"/>
                    </a:ext>
                  </a:extLst>
                </a:gridCol>
                <a:gridCol w="4523198">
                  <a:extLst>
                    <a:ext uri="{9D8B030D-6E8A-4147-A177-3AD203B41FA5}">
                      <a16:colId xmlns:a16="http://schemas.microsoft.com/office/drawing/2014/main" xmlns="" val="2550500394"/>
                    </a:ext>
                  </a:extLst>
                </a:gridCol>
                <a:gridCol w="5086966">
                  <a:extLst>
                    <a:ext uri="{9D8B030D-6E8A-4147-A177-3AD203B41FA5}">
                      <a16:colId xmlns:a16="http://schemas.microsoft.com/office/drawing/2014/main" xmlns="" val="2413920990"/>
                    </a:ext>
                  </a:extLst>
                </a:gridCol>
              </a:tblGrid>
              <a:tr h="96240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 (S)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 (W)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9165377"/>
                  </a:ext>
                </a:extLst>
              </a:tr>
              <a:tr h="208213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Příležitosti (O)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Použití</a:t>
                      </a:r>
                      <a:r>
                        <a:rPr lang="cs-CZ" baseline="0" dirty="0" smtClean="0"/>
                        <a:t> předností k využití příležitostí (maxi-maxi)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Např.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Ziskovost prodejny + ve vedlejším městě není cukrárna =&gt; Možnost otevřít další pobočku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Hledání příležitostí</a:t>
                      </a:r>
                      <a:r>
                        <a:rPr lang="cs-CZ" baseline="0" dirty="0" smtClean="0"/>
                        <a:t> k překonání vlastních slabin (mini-maxi)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Např. Dostatek dodavatelů + lidé mají tendence si hlídat figuru a nejíst sladké =&gt; Rozšíření sortimentu o zdravější zákusky, ovocné </a:t>
                      </a:r>
                      <a:r>
                        <a:rPr lang="cs-CZ" sz="18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kokteily</a:t>
                      </a:r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7504747"/>
                  </a:ext>
                </a:extLst>
              </a:tr>
              <a:tr h="2649984">
                <a:tc>
                  <a:txBody>
                    <a:bodyPr/>
                    <a:lstStyle/>
                    <a:p>
                      <a:r>
                        <a:rPr lang="cs-CZ" b="1" dirty="0" smtClean="0"/>
                        <a:t>Hrozby</a:t>
                      </a:r>
                      <a:r>
                        <a:rPr lang="cs-CZ" b="1" baseline="0" dirty="0" smtClean="0"/>
                        <a:t> (T)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Vlastními</a:t>
                      </a:r>
                      <a:r>
                        <a:rPr lang="cs-CZ" baseline="0" dirty="0" smtClean="0"/>
                        <a:t> přednostmi překonat vnější ohrožení (maxi-mini)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Např. Zastaralý interiér + ve vedlejším městě není cukrárna =&gt; Investice do nové pobočky ve vedlejším městě by mohla ohrozit nutnost investice do novějšího vybavení stávající prodejny.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Bránit</a:t>
                      </a:r>
                      <a:r>
                        <a:rPr lang="cs-CZ" baseline="0" dirty="0" smtClean="0"/>
                        <a:t> se vlastním slabostem a vyhýbat se vnějším ohrožením (mini-mini)</a:t>
                      </a:r>
                    </a:p>
                    <a:p>
                      <a:endParaRPr lang="cs-CZ" sz="18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Např.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Zastaralý interiér, malé nedostatečné prostory + příchod nové konkurence =&gt; Nutnost modernizace stávající prodejny, budování dobré pověsti a jména.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1227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035369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Přínosy SWOT </a:t>
            </a:r>
            <a:r>
              <a:rPr lang="cs-CZ" dirty="0" smtClean="0"/>
              <a:t>analýzy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42860" y="137196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Logický rámec pro hodnocení současného a budoucího </a:t>
            </a:r>
            <a:r>
              <a:rPr lang="cs-CZ" dirty="0" smtClean="0"/>
              <a:t>postavení.</a:t>
            </a:r>
            <a:endParaRPr lang="cs-CZ" dirty="0" smtClean="0"/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Odvození optimální strategie zvyšování </a:t>
            </a:r>
            <a:r>
              <a:rPr lang="cs-CZ" dirty="0" smtClean="0"/>
              <a:t>kvality.</a:t>
            </a:r>
            <a:endParaRPr lang="cs-CZ" dirty="0" smtClean="0"/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Rychlé získání velkého množství informací.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Pokud se vykonává periodicky, umožňuje posoudit dynamiku vývoje </a:t>
            </a:r>
            <a:r>
              <a:rPr lang="cs-CZ" dirty="0" smtClean="0"/>
              <a:t>kvality.</a:t>
            </a:r>
            <a:endParaRPr lang="cs-CZ" dirty="0" smtClean="0"/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Vede ke zkvalitnění </a:t>
            </a:r>
            <a:r>
              <a:rPr lang="cs-CZ" dirty="0" smtClean="0"/>
              <a:t>činnosti.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faktorů prostředí managementu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57338"/>
          </a:xfrm>
        </p:spPr>
        <p:txBody>
          <a:bodyPr numCol="2"/>
          <a:lstStyle/>
          <a:p>
            <a:pPr>
              <a:buNone/>
            </a:pPr>
            <a:r>
              <a:rPr lang="cs-CZ" dirty="0" smtClean="0"/>
              <a:t>Prostředí managementu:</a:t>
            </a:r>
          </a:p>
          <a:p>
            <a:r>
              <a:rPr lang="cs-CZ" dirty="0" smtClean="0"/>
              <a:t>Vnější prostředí:</a:t>
            </a:r>
          </a:p>
          <a:p>
            <a:pPr lvl="1"/>
            <a:r>
              <a:rPr lang="cs-CZ" dirty="0" smtClean="0"/>
              <a:t>Makroprostředí (obecné)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Mezinárodní prostředí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Národní prostředí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Regionální prostředí</a:t>
            </a:r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2"/>
            <a:r>
              <a:rPr lang="cs-CZ" dirty="0" smtClean="0"/>
              <a:t>Politické a právní</a:t>
            </a:r>
          </a:p>
          <a:p>
            <a:pPr lvl="2"/>
            <a:r>
              <a:rPr lang="cs-CZ" dirty="0" smtClean="0"/>
              <a:t>ekonomické</a:t>
            </a:r>
          </a:p>
          <a:p>
            <a:pPr lvl="2"/>
            <a:r>
              <a:rPr lang="cs-CZ" dirty="0" smtClean="0"/>
              <a:t>Sociální</a:t>
            </a:r>
          </a:p>
          <a:p>
            <a:pPr lvl="2"/>
            <a:r>
              <a:rPr lang="cs-CZ" dirty="0" smtClean="0"/>
              <a:t>Technické</a:t>
            </a:r>
          </a:p>
          <a:p>
            <a:pPr lvl="2"/>
            <a:r>
              <a:rPr lang="cs-CZ" dirty="0" smtClean="0"/>
              <a:t>Ekologické</a:t>
            </a:r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Mikroprostředí (oborové, odvětvové)</a:t>
            </a:r>
          </a:p>
          <a:p>
            <a:pPr lvl="2"/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Vnitřní prostředí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43447" y="297969"/>
            <a:ext cx="10753200" cy="451576"/>
          </a:xfrm>
        </p:spPr>
        <p:txBody>
          <a:bodyPr/>
          <a:lstStyle/>
          <a:p>
            <a:r>
              <a:rPr lang="cs-CZ" dirty="0" smtClean="0"/>
              <a:t>Vnější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836246"/>
            <a:ext cx="10753200" cy="4995754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= okolí podniku, které může management jen velmi omezeně ovlivňovat</a:t>
            </a:r>
          </a:p>
          <a:p>
            <a:r>
              <a:rPr lang="cs-CZ" dirty="0" smtClean="0"/>
              <a:t>Tvořeno faktory mající původ mimo organizaci</a:t>
            </a:r>
          </a:p>
          <a:p>
            <a:pPr lvl="1"/>
            <a:r>
              <a:rPr lang="cs-CZ" dirty="0" smtClean="0"/>
              <a:t>Makroprostředí (obecné)</a:t>
            </a:r>
          </a:p>
          <a:p>
            <a:pPr lvl="1"/>
            <a:r>
              <a:rPr lang="cs-CZ" dirty="0" smtClean="0"/>
              <a:t>Mikroprostředí (oborové)</a:t>
            </a:r>
          </a:p>
          <a:p>
            <a:r>
              <a:rPr lang="cs-CZ" dirty="0" smtClean="0"/>
              <a:t>Charakteristické rysy:</a:t>
            </a:r>
          </a:p>
          <a:p>
            <a:pPr lvl="1"/>
            <a:r>
              <a:rPr lang="cs-CZ" dirty="0" smtClean="0"/>
              <a:t>Rozvoj ICT</a:t>
            </a:r>
          </a:p>
          <a:p>
            <a:pPr lvl="1"/>
            <a:r>
              <a:rPr lang="cs-CZ" dirty="0" smtClean="0"/>
              <a:t>Rostoucí požadavky zákazníků</a:t>
            </a:r>
          </a:p>
          <a:p>
            <a:pPr lvl="1"/>
            <a:r>
              <a:rPr lang="cs-CZ" dirty="0" smtClean="0"/>
              <a:t>Růst konkurence</a:t>
            </a:r>
          </a:p>
          <a:p>
            <a:pPr lvl="1"/>
            <a:r>
              <a:rPr lang="cs-CZ" dirty="0" smtClean="0"/>
              <a:t>Globalizace trhů</a:t>
            </a:r>
          </a:p>
          <a:p>
            <a:pPr lvl="1"/>
            <a:r>
              <a:rPr lang="cs-CZ" dirty="0" smtClean="0"/>
              <a:t>Omezuje se vliv vlád</a:t>
            </a:r>
          </a:p>
          <a:p>
            <a:pPr lvl="1"/>
            <a:r>
              <a:rPr lang="cs-CZ" dirty="0" smtClean="0"/>
              <a:t>Sbližování odvětví</a:t>
            </a:r>
          </a:p>
          <a:p>
            <a:pPr lvl="1"/>
            <a:r>
              <a:rPr lang="cs-CZ" dirty="0" smtClean="0"/>
              <a:t>Růst významu životního prostředí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Makroprostředí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Část vnějšího prostředí</a:t>
            </a:r>
          </a:p>
          <a:p>
            <a:r>
              <a:rPr lang="cs-CZ" dirty="0" smtClean="0"/>
              <a:t>Tvořeno faktory vznikajícími v </a:t>
            </a:r>
            <a:r>
              <a:rPr lang="cs-CZ" b="1" dirty="0" smtClean="0"/>
              <a:t>mezinárodním, národním a regionálním prostředí</a:t>
            </a:r>
          </a:p>
          <a:p>
            <a:r>
              <a:rPr lang="cs-CZ" dirty="0" smtClean="0"/>
              <a:t>PESTE analýza – </a:t>
            </a:r>
            <a:r>
              <a:rPr lang="cs-CZ" dirty="0" err="1" smtClean="0"/>
              <a:t>analýza</a:t>
            </a:r>
            <a:r>
              <a:rPr lang="cs-CZ" dirty="0" smtClean="0"/>
              <a:t> pro účely zkoumání makroprostředí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Celosvětová globalizace</a:t>
            </a:r>
          </a:p>
          <a:p>
            <a:pPr lvl="1"/>
            <a:r>
              <a:rPr lang="cs-CZ" dirty="0" smtClean="0"/>
              <a:t>Zeměpisné polohy ztrácejí na významu (přesun výroby do míst s nižšími mzdami, rozvoj rozvojových zemí)</a:t>
            </a:r>
          </a:p>
          <a:p>
            <a:r>
              <a:rPr lang="cs-CZ" dirty="0" smtClean="0"/>
              <a:t>Celosvětový růst populace</a:t>
            </a:r>
          </a:p>
          <a:p>
            <a:pPr lvl="1"/>
            <a:r>
              <a:rPr lang="cs-CZ" dirty="0" smtClean="0"/>
              <a:t>Migrace, stárnutí populace</a:t>
            </a:r>
          </a:p>
          <a:p>
            <a:r>
              <a:rPr lang="cs-CZ" dirty="0" smtClean="0"/>
              <a:t>Mezinárodní turistika</a:t>
            </a:r>
          </a:p>
          <a:p>
            <a:r>
              <a:rPr lang="cs-CZ" dirty="0" smtClean="0"/>
              <a:t>Mezinárodní mobilita pracovních sil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51972"/>
            <a:ext cx="11327220" cy="4139998"/>
          </a:xfrm>
        </p:spPr>
        <p:txBody>
          <a:bodyPr/>
          <a:lstStyle/>
          <a:p>
            <a:r>
              <a:rPr lang="cs-CZ" dirty="0" smtClean="0"/>
              <a:t>Národní kultura </a:t>
            </a:r>
          </a:p>
          <a:p>
            <a:pPr lvl="1"/>
            <a:r>
              <a:rPr lang="cs-CZ" dirty="0" smtClean="0"/>
              <a:t>chování lidí, hodnoty, postoje k práci, život. stylu</a:t>
            </a:r>
          </a:p>
          <a:p>
            <a:r>
              <a:rPr lang="cs-CZ" dirty="0" smtClean="0"/>
              <a:t>Podnikatelské prostředí</a:t>
            </a:r>
          </a:p>
          <a:p>
            <a:pPr lvl="1"/>
            <a:r>
              <a:rPr lang="cs-CZ" dirty="0" smtClean="0"/>
              <a:t>Ekonomická a právní specifika země, počet a velikost podnikatelských subjektů, zákazníci, zdroje surovin, materiálů, konkurenti, …</a:t>
            </a:r>
          </a:p>
          <a:p>
            <a:r>
              <a:rPr lang="cs-CZ" dirty="0" err="1" smtClean="0"/>
              <a:t>Stakeholders</a:t>
            </a:r>
            <a:r>
              <a:rPr lang="cs-CZ" dirty="0" smtClean="0"/>
              <a:t> (skupiny participující na podnikání)</a:t>
            </a:r>
          </a:p>
          <a:p>
            <a:pPr lvl="1"/>
            <a:r>
              <a:rPr lang="cs-CZ" dirty="0" smtClean="0"/>
              <a:t>Vlastníci, zaměstnanci, zákazníci, dodavatelé, konkurenti, stát, média, občanské iniciativy, …)</a:t>
            </a:r>
          </a:p>
          <a:p>
            <a:r>
              <a:rPr lang="cs-CZ" dirty="0" smtClean="0"/>
              <a:t>Dopravní, informační a komunikační infrastruktura</a:t>
            </a:r>
          </a:p>
          <a:p>
            <a:r>
              <a:rPr lang="cs-CZ" dirty="0" smtClean="0"/>
              <a:t>Přírodní prostředí a surovinové zdroje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Faktory existující v bezprostředním okolí organizace</a:t>
            </a:r>
          </a:p>
          <a:p>
            <a:pPr lvl="1"/>
            <a:r>
              <a:rPr lang="cs-CZ" dirty="0" smtClean="0"/>
              <a:t>Velikost trhu, počet organizací poskytující podobné výrobky či služby, míra nezaměstnanosti, kupní síla obyvatelstva</a:t>
            </a:r>
          </a:p>
          <a:p>
            <a:r>
              <a:rPr lang="cs-CZ" dirty="0" smtClean="0"/>
              <a:t>Velký význam pro organizace uspokojující poptávku zákazníku v nejbližším okolí</a:t>
            </a:r>
          </a:p>
          <a:p>
            <a:r>
              <a:rPr lang="cs-CZ" dirty="0" smtClean="0"/>
              <a:t>Organizace vytváří pracovní příležitosti, image před veřejností, podporuje rozvoj regionu, 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553</TotalTime>
  <Words>2657</Words>
  <Application>Microsoft Office PowerPoint</Application>
  <PresentationFormat>Vlastní</PresentationFormat>
  <Paragraphs>396</Paragraphs>
  <Slides>35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prezentace-edu-cz</vt:lpstr>
      <vt:lpstr>Prostředí managementu </vt:lpstr>
      <vt:lpstr>Prostředí managementu </vt:lpstr>
      <vt:lpstr>Vliv prostředí na prosperitu podniků</vt:lpstr>
      <vt:lpstr>Klasifikace faktorů prostředí managementu</vt:lpstr>
      <vt:lpstr>Vnější prostředí</vt:lpstr>
      <vt:lpstr>Makroprostředí</vt:lpstr>
      <vt:lpstr>Mezinárodní prostředí</vt:lpstr>
      <vt:lpstr>Národní prostředí</vt:lpstr>
      <vt:lpstr>Regionální prostředí</vt:lpstr>
      <vt:lpstr>PESTE analýza</vt:lpstr>
      <vt:lpstr>Politické a právní prostředí ve farmacii</vt:lpstr>
      <vt:lpstr>Ekonomické prostředí</vt:lpstr>
      <vt:lpstr>Sociální prostředí</vt:lpstr>
      <vt:lpstr>Technické a technologické vlivy</vt:lpstr>
      <vt:lpstr>Ekologické/environmentální prostředí</vt:lpstr>
      <vt:lpstr>Snímek 16</vt:lpstr>
      <vt:lpstr>Mikroprostředí (oborové, odvětvové)</vt:lpstr>
      <vt:lpstr>Analýza odvětví</vt:lpstr>
      <vt:lpstr>Aplikace Porterova modelu 5 sil Mlékárenský průmysl v ČR</vt:lpstr>
      <vt:lpstr>Snímek 20</vt:lpstr>
      <vt:lpstr>Analýza vnitřního prostředí (podnikového)</vt:lpstr>
      <vt:lpstr>Analýza portfolia BCG  (Boston Consulting Group)</vt:lpstr>
      <vt:lpstr>Vnitřní prostředí</vt:lpstr>
      <vt:lpstr>SWOT analýza</vt:lpstr>
      <vt:lpstr>Situační analýza vnějšího prostředí</vt:lpstr>
      <vt:lpstr>Situační analýza vnitřního prostředí</vt:lpstr>
      <vt:lpstr>Matice SWOT</vt:lpstr>
      <vt:lpstr>Úkol: Vypracujte SWOT analýzu pro libovolnou firmy/produkt z vašeho oboru</vt:lpstr>
      <vt:lpstr>Zodpovězte následující otázky</vt:lpstr>
      <vt:lpstr>Matice SWOT</vt:lpstr>
      <vt:lpstr>SWOT cukrárny</vt:lpstr>
      <vt:lpstr>SWOT knihovny</vt:lpstr>
      <vt:lpstr>SWOT strategie</vt:lpstr>
      <vt:lpstr>Příklad SWOT strategie cukrárny</vt:lpstr>
      <vt:lpstr>Přínosy SWOT analýzy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Admin</cp:lastModifiedBy>
  <cp:revision>61</cp:revision>
  <cp:lastPrinted>1601-01-01T00:00:00Z</cp:lastPrinted>
  <dcterms:created xsi:type="dcterms:W3CDTF">2019-06-11T20:19:30Z</dcterms:created>
  <dcterms:modified xsi:type="dcterms:W3CDTF">2024-01-09T08:36:08Z</dcterms:modified>
</cp:coreProperties>
</file>