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1"/>
  </p:notesMasterIdLst>
  <p:handoutMasterIdLst>
    <p:handoutMasterId r:id="rId32"/>
  </p:handoutMasterIdLst>
  <p:sldIdLst>
    <p:sldId id="256" r:id="rId2"/>
    <p:sldId id="257" r:id="rId3"/>
    <p:sldId id="271" r:id="rId4"/>
    <p:sldId id="272" r:id="rId5"/>
    <p:sldId id="273" r:id="rId6"/>
    <p:sldId id="274" r:id="rId7"/>
    <p:sldId id="275" r:id="rId8"/>
    <p:sldId id="276" r:id="rId9"/>
    <p:sldId id="277" r:id="rId10"/>
    <p:sldId id="279" r:id="rId11"/>
    <p:sldId id="278" r:id="rId12"/>
    <p:sldId id="280" r:id="rId13"/>
    <p:sldId id="270" r:id="rId14"/>
    <p:sldId id="258" r:id="rId15"/>
    <p:sldId id="259" r:id="rId16"/>
    <p:sldId id="260" r:id="rId17"/>
    <p:sldId id="261" r:id="rId18"/>
    <p:sldId id="281" r:id="rId19"/>
    <p:sldId id="285" r:id="rId20"/>
    <p:sldId id="282" r:id="rId21"/>
    <p:sldId id="262" r:id="rId22"/>
    <p:sldId id="263" r:id="rId23"/>
    <p:sldId id="265" r:id="rId24"/>
    <p:sldId id="266" r:id="rId25"/>
    <p:sldId id="267" r:id="rId26"/>
    <p:sldId id="268" r:id="rId27"/>
    <p:sldId id="269" r:id="rId28"/>
    <p:sldId id="283" r:id="rId29"/>
    <p:sldId id="284" r:id="rId3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666" autoAdjust="0"/>
    <p:restoredTop sz="69310" autoAdjust="0"/>
  </p:normalViewPr>
  <p:slideViewPr>
    <p:cSldViewPr snapToGrid="0">
      <p:cViewPr varScale="1">
        <p:scale>
          <a:sx n="46" d="100"/>
          <a:sy n="46" d="100"/>
        </p:scale>
        <p:origin x="-908" y="-7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Motivační nástroje:</a:t>
            </a:r>
          </a:p>
          <a:p>
            <a:pPr>
              <a:buFont typeface="Arial" pitchFamily="34" charset="0"/>
              <a:buChar char="•"/>
            </a:pPr>
            <a:r>
              <a:rPr lang="cs-CZ" dirty="0" smtClean="0"/>
              <a:t>přátelské</a:t>
            </a:r>
            <a:r>
              <a:rPr lang="cs-CZ" baseline="0" dirty="0" smtClean="0"/>
              <a:t> přemlouvání</a:t>
            </a:r>
          </a:p>
          <a:p>
            <a:pPr>
              <a:buFont typeface="Arial" pitchFamily="34" charset="0"/>
              <a:buChar char="•"/>
            </a:pPr>
            <a:r>
              <a:rPr lang="cs-CZ" baseline="0" dirty="0" smtClean="0"/>
              <a:t>vyzdvižení jejich dosavadních výkonů</a:t>
            </a:r>
          </a:p>
          <a:p>
            <a:pPr>
              <a:buFont typeface="Arial" pitchFamily="34" charset="0"/>
              <a:buChar char="•"/>
            </a:pPr>
            <a:r>
              <a:rPr lang="cs-CZ" baseline="0" dirty="0" smtClean="0"/>
              <a:t>apelovat na jejich pozitivní charakterové vlastnosti</a:t>
            </a:r>
          </a:p>
          <a:p>
            <a:pPr>
              <a:buFont typeface="Arial" pitchFamily="34" charset="0"/>
              <a:buChar char="•"/>
            </a:pPr>
            <a:r>
              <a:rPr lang="cs-CZ" baseline="0" dirty="0" smtClean="0"/>
              <a:t>zdůraznit význam a důležitost dané zakázky a zároveň zdůraznit důsledky nesplnění</a:t>
            </a:r>
          </a:p>
          <a:p>
            <a:pPr>
              <a:buFont typeface="Arial" pitchFamily="34" charset="0"/>
              <a:buChar char="•"/>
            </a:pPr>
            <a:r>
              <a:rPr lang="cs-CZ" baseline="0" dirty="0" smtClean="0"/>
              <a:t>jít příkladem a spolupracovat na plnění úkolu</a:t>
            </a:r>
          </a:p>
          <a:p>
            <a:pPr>
              <a:buFont typeface="Arial" pitchFamily="34" charset="0"/>
              <a:buChar char="•"/>
            </a:pPr>
            <a:r>
              <a:rPr lang="cs-CZ" baseline="0" dirty="0" smtClean="0"/>
              <a:t>slíbit odměnu v podobě přesně určené částky (např.: 2000,- pro každého z fondu vedoucího)</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lvl="1"/>
            <a:r>
              <a:rPr lang="cs-CZ" dirty="0" smtClean="0"/>
              <a:t>Vertikální </a:t>
            </a:r>
          </a:p>
          <a:p>
            <a:pPr lvl="1"/>
            <a:r>
              <a:rPr lang="cs-CZ" dirty="0" smtClean="0"/>
              <a:t>	sestupná – přikazování, instrukce, úkoly, informace o záměrech, plánech cílech</a:t>
            </a:r>
          </a:p>
          <a:p>
            <a:pPr lvl="1"/>
            <a:r>
              <a:rPr lang="cs-CZ" dirty="0" smtClean="0"/>
              <a:t>	vzestupná</a:t>
            </a:r>
            <a:r>
              <a:rPr lang="cs-CZ" baseline="0" dirty="0" smtClean="0"/>
              <a:t> – informace o plnění plánů a úkolů, náměty a připomínky k záměrům, plánům a cílům</a:t>
            </a:r>
            <a:endParaRPr lang="cs-CZ" dirty="0" smtClean="0"/>
          </a:p>
          <a:p>
            <a:pPr lvl="1"/>
            <a:r>
              <a:rPr lang="cs-CZ" dirty="0" smtClean="0"/>
              <a:t>Horizontální</a:t>
            </a:r>
          </a:p>
          <a:p>
            <a:pPr lvl="1"/>
            <a:r>
              <a:rPr lang="cs-CZ" dirty="0" smtClean="0"/>
              <a:t>	komunikace mezi manažery různých organizačních jednotek</a:t>
            </a:r>
            <a:r>
              <a:rPr lang="cs-CZ" baseline="0" dirty="0" smtClean="0"/>
              <a:t> na stejných organizačních stupních</a:t>
            </a:r>
          </a:p>
          <a:p>
            <a:pPr lvl="1"/>
            <a:r>
              <a:rPr lang="cs-CZ" baseline="0" dirty="0" smtClean="0"/>
              <a:t>	základní podmínka týmové spolupráce</a:t>
            </a:r>
            <a:endParaRPr lang="cs-CZ" dirty="0" smtClean="0"/>
          </a:p>
          <a:p>
            <a:pPr lvl="1"/>
            <a:r>
              <a:rPr lang="cs-CZ" dirty="0" smtClean="0"/>
              <a:t>Diagonální</a:t>
            </a:r>
          </a:p>
          <a:p>
            <a:pPr lvl="1"/>
            <a:r>
              <a:rPr lang="cs-CZ" dirty="0" smtClean="0"/>
              <a:t>	mezi pracovníky různých útvarů a různých organizačních a</a:t>
            </a:r>
            <a:r>
              <a:rPr lang="cs-CZ" baseline="0" dirty="0" smtClean="0"/>
              <a:t> řídících stupňů</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62500" lnSpcReduction="20000"/>
          </a:bodyPr>
          <a:lstStyle/>
          <a:p>
            <a:pPr marL="252000" marR="0" lvl="0" indent="-180000" algn="l" defTabSz="914400" rtl="0" eaLnBrk="1" fontAlgn="base" latinLnBrk="0" hangingPunct="1">
              <a:lnSpc>
                <a:spcPct val="150000"/>
              </a:lnSpc>
              <a:spcBef>
                <a:spcPts val="0"/>
              </a:spcBef>
              <a:spcAft>
                <a:spcPct val="0"/>
              </a:spcAft>
              <a:buClr>
                <a:schemeClr val="tx2"/>
              </a:buClr>
              <a:buSzPct val="100000"/>
              <a:buFont typeface="Arial" panose="020B0604020202020204" pitchFamily="34" charset="0"/>
              <a:buChar char="̶"/>
              <a:tabLst/>
              <a:defRPr/>
            </a:pPr>
            <a:r>
              <a:rPr kumimoji="0" lang="cs-CZ" sz="2800" b="0" i="0" u="none" strike="noStrike" kern="0" cap="none" spc="0" normalizeH="0" baseline="0" noProof="0" dirty="0" smtClean="0">
                <a:ln>
                  <a:noFill/>
                </a:ln>
                <a:solidFill>
                  <a:schemeClr val="tx1"/>
                </a:solidFill>
                <a:effectLst/>
                <a:uLnTx/>
                <a:uFillTx/>
                <a:latin typeface="Arial" charset="0"/>
                <a:ea typeface="+mn-ea"/>
                <a:cs typeface="+mn-cs"/>
              </a:rPr>
              <a:t>Základní kritická proměnná tohoto stylu vedení je VYZRÁLOST PODŘÍZENÉHO PRACOVNÍKA</a:t>
            </a:r>
          </a:p>
          <a:p>
            <a:pPr marL="252000" marR="0" lvl="0" indent="-180000" algn="l" defTabSz="914400" rtl="0" eaLnBrk="1" fontAlgn="base" latinLnBrk="0" hangingPunct="1">
              <a:lnSpc>
                <a:spcPct val="150000"/>
              </a:lnSpc>
              <a:spcBef>
                <a:spcPts val="0"/>
              </a:spcBef>
              <a:spcAft>
                <a:spcPct val="0"/>
              </a:spcAft>
              <a:buClr>
                <a:schemeClr val="tx2"/>
              </a:buClr>
              <a:buSzPct val="100000"/>
              <a:buFont typeface="Arial" panose="020B0604020202020204" pitchFamily="34" charset="0"/>
              <a:buNone/>
              <a:tabLst/>
              <a:defRPr/>
            </a:pPr>
            <a:r>
              <a:rPr kumimoji="0" lang="cs-CZ" sz="2800" b="0" i="0" u="none" strike="noStrike" kern="0" cap="none" spc="0" normalizeH="0" baseline="0" noProof="0" dirty="0" smtClean="0">
                <a:ln>
                  <a:noFill/>
                </a:ln>
                <a:solidFill>
                  <a:schemeClr val="tx1"/>
                </a:solidFill>
                <a:effectLst/>
                <a:uLnTx/>
                <a:uFillTx/>
                <a:latin typeface="Arial" charset="0"/>
                <a:ea typeface="+mn-ea"/>
                <a:cs typeface="+mn-cs"/>
              </a:rPr>
              <a:t>S1 – </a:t>
            </a:r>
            <a:r>
              <a:rPr kumimoji="0" lang="cs-CZ" sz="2400" b="0" i="0" u="none" strike="noStrike" kern="0" cap="none" spc="0" normalizeH="0" baseline="0" noProof="0" dirty="0" smtClean="0">
                <a:ln>
                  <a:noFill/>
                </a:ln>
                <a:solidFill>
                  <a:schemeClr val="tx1"/>
                </a:solidFill>
                <a:effectLst/>
                <a:uLnTx/>
                <a:uFillTx/>
                <a:latin typeface="Arial" charset="0"/>
                <a:ea typeface="+mn-ea"/>
                <a:cs typeface="+mn-cs"/>
              </a:rPr>
              <a:t>přikazování</a:t>
            </a:r>
            <a:endParaRPr kumimoji="0" lang="cs-CZ" sz="2800" b="0" i="0" u="none" strike="noStrike" kern="0" cap="none" spc="0" normalizeH="0" baseline="0" noProof="0" dirty="0" smtClean="0">
              <a:ln>
                <a:noFill/>
              </a:ln>
              <a:solidFill>
                <a:schemeClr val="tx1"/>
              </a:solidFill>
              <a:effectLst/>
              <a:uLnTx/>
              <a:uFillTx/>
              <a:latin typeface="Arial" charset="0"/>
              <a:ea typeface="+mn-ea"/>
              <a:cs typeface="+mn-cs"/>
            </a:endParaRPr>
          </a:p>
          <a:p>
            <a:pPr marL="504000" marR="0" lvl="1" indent="-180000" algn="l" defTabSz="914400" rtl="0" eaLnBrk="1" fontAlgn="base" latinLnBrk="0" hangingPunct="1">
              <a:lnSpc>
                <a:spcPct val="100000"/>
              </a:lnSpc>
              <a:spcBef>
                <a:spcPts val="0"/>
              </a:spcBef>
              <a:spcAft>
                <a:spcPct val="0"/>
              </a:spcAft>
              <a:buClr>
                <a:schemeClr val="tx2"/>
              </a:buClr>
              <a:buSzPct val="100000"/>
              <a:buFont typeface="Arial" panose="020B0604020202020204" pitchFamily="34" charset="0"/>
              <a:buChar char="̶"/>
              <a:tabLst/>
              <a:defRPr/>
            </a:pPr>
            <a:r>
              <a:rPr kumimoji="0" lang="cs-CZ" sz="2000" b="0" i="0" u="none" strike="noStrike" kern="0" cap="none" spc="0" normalizeH="0" baseline="0" noProof="0" dirty="0" smtClean="0">
                <a:ln>
                  <a:noFill/>
                </a:ln>
                <a:solidFill>
                  <a:schemeClr val="tx1"/>
                </a:solidFill>
                <a:effectLst/>
                <a:uLnTx/>
                <a:uFillTx/>
                <a:latin typeface="Arial" charset="0"/>
                <a:ea typeface="+mn-ea"/>
                <a:cs typeface="+mn-cs"/>
              </a:rPr>
              <a:t>Vysoce direktivní styl, nadřízený nařizuje a nepřipouští komunikaci zdola</a:t>
            </a:r>
          </a:p>
          <a:p>
            <a:pPr marL="504000" marR="0" lvl="1" indent="-180000" algn="l" defTabSz="914400" rtl="0" eaLnBrk="1" fontAlgn="base" latinLnBrk="0" hangingPunct="1">
              <a:lnSpc>
                <a:spcPct val="100000"/>
              </a:lnSpc>
              <a:spcBef>
                <a:spcPts val="0"/>
              </a:spcBef>
              <a:spcAft>
                <a:spcPct val="0"/>
              </a:spcAft>
              <a:buClr>
                <a:schemeClr val="tx2"/>
              </a:buClr>
              <a:buSzPct val="100000"/>
              <a:buFont typeface="Arial" panose="020B0604020202020204" pitchFamily="34" charset="0"/>
              <a:buChar char="̶"/>
              <a:tabLst/>
              <a:defRPr/>
            </a:pPr>
            <a:r>
              <a:rPr kumimoji="0" lang="cs-CZ" sz="2000" b="0" i="0" u="none" strike="noStrike" kern="0" cap="none" spc="0" normalizeH="0" baseline="0" noProof="0" dirty="0" smtClean="0">
                <a:ln>
                  <a:noFill/>
                </a:ln>
                <a:solidFill>
                  <a:schemeClr val="tx1"/>
                </a:solidFill>
                <a:effectLst/>
                <a:uLnTx/>
                <a:uFillTx/>
                <a:latin typeface="Arial" charset="0"/>
                <a:ea typeface="+mn-ea"/>
                <a:cs typeface="+mn-cs"/>
              </a:rPr>
              <a:t>Podřízený vedoucí pracovník získává zákl. dovednosti a návyky</a:t>
            </a:r>
          </a:p>
          <a:p>
            <a:pPr marL="252000" marR="0" lvl="0" indent="-180000" algn="l" defTabSz="914400" rtl="0" eaLnBrk="1" fontAlgn="base" latinLnBrk="0" hangingPunct="1">
              <a:lnSpc>
                <a:spcPct val="150000"/>
              </a:lnSpc>
              <a:spcBef>
                <a:spcPts val="0"/>
              </a:spcBef>
              <a:spcAft>
                <a:spcPct val="0"/>
              </a:spcAft>
              <a:buClr>
                <a:schemeClr val="tx2"/>
              </a:buClr>
              <a:buSzPct val="100000"/>
              <a:buFont typeface="Arial" panose="020B0604020202020204" pitchFamily="34" charset="0"/>
              <a:buNone/>
              <a:tabLst/>
              <a:defRPr/>
            </a:pPr>
            <a:r>
              <a:rPr kumimoji="0" lang="cs-CZ" sz="2800" b="0" i="0" u="none" strike="noStrike" kern="0" cap="none" spc="0" normalizeH="0" baseline="0" noProof="0" dirty="0" smtClean="0">
                <a:ln>
                  <a:noFill/>
                </a:ln>
                <a:solidFill>
                  <a:schemeClr val="tx1"/>
                </a:solidFill>
                <a:effectLst/>
                <a:uLnTx/>
                <a:uFillTx/>
                <a:latin typeface="Arial" charset="0"/>
                <a:ea typeface="+mn-ea"/>
                <a:cs typeface="+mn-cs"/>
              </a:rPr>
              <a:t>S2 – koučování</a:t>
            </a:r>
          </a:p>
          <a:p>
            <a:pPr marL="504000" marR="0" lvl="1" indent="-180000" algn="l" defTabSz="914400" rtl="0" eaLnBrk="1" fontAlgn="base" latinLnBrk="0" hangingPunct="1">
              <a:lnSpc>
                <a:spcPct val="100000"/>
              </a:lnSpc>
              <a:spcBef>
                <a:spcPts val="0"/>
              </a:spcBef>
              <a:spcAft>
                <a:spcPct val="0"/>
              </a:spcAft>
              <a:buClr>
                <a:schemeClr val="tx2"/>
              </a:buClr>
              <a:buSzPct val="100000"/>
              <a:buFont typeface="Arial" panose="020B0604020202020204" pitchFamily="34" charset="0"/>
              <a:buChar char="̶"/>
              <a:tabLst/>
              <a:defRPr/>
            </a:pPr>
            <a:r>
              <a:rPr kumimoji="0" lang="cs-CZ" sz="2000" b="0" i="0" u="none" strike="noStrike" kern="0" cap="none" spc="0" normalizeH="0" baseline="0" noProof="0" dirty="0" smtClean="0">
                <a:ln>
                  <a:noFill/>
                </a:ln>
                <a:solidFill>
                  <a:schemeClr val="tx1"/>
                </a:solidFill>
                <a:effectLst/>
                <a:uLnTx/>
                <a:uFillTx/>
                <a:latin typeface="Arial" charset="0"/>
                <a:ea typeface="+mn-ea"/>
                <a:cs typeface="+mn-cs"/>
              </a:rPr>
              <a:t>Nadřízený = </a:t>
            </a:r>
            <a:r>
              <a:rPr kumimoji="0" lang="cs-CZ" sz="2000" b="0" i="0" u="none" strike="noStrike" kern="0" cap="none" spc="0" normalizeH="0" baseline="0" noProof="0" dirty="0" err="1" smtClean="0">
                <a:ln>
                  <a:noFill/>
                </a:ln>
                <a:solidFill>
                  <a:schemeClr val="tx1"/>
                </a:solidFill>
                <a:effectLst/>
                <a:uLnTx/>
                <a:uFillTx/>
                <a:latin typeface="Arial" charset="0"/>
                <a:ea typeface="+mn-ea"/>
                <a:cs typeface="+mn-cs"/>
              </a:rPr>
              <a:t>kouč</a:t>
            </a:r>
            <a:r>
              <a:rPr kumimoji="0" lang="cs-CZ" sz="2000" b="0" i="0" u="none" strike="noStrike" kern="0" cap="none" spc="0" normalizeH="0" baseline="0" noProof="0" dirty="0" smtClean="0">
                <a:ln>
                  <a:noFill/>
                </a:ln>
                <a:solidFill>
                  <a:schemeClr val="tx1"/>
                </a:solidFill>
                <a:effectLst/>
                <a:uLnTx/>
                <a:uFillTx/>
                <a:latin typeface="Arial" charset="0"/>
                <a:ea typeface="+mn-ea"/>
                <a:cs typeface="+mn-cs"/>
              </a:rPr>
              <a:t> (poradce) a pomáhá s řešením problémů, vyžaduje komunikaci zdola, upouští od nařizování</a:t>
            </a:r>
          </a:p>
          <a:p>
            <a:pPr marL="252000" marR="0" lvl="0" indent="-180000" algn="l" defTabSz="914400" rtl="0" eaLnBrk="1" fontAlgn="base" latinLnBrk="0" hangingPunct="1">
              <a:lnSpc>
                <a:spcPct val="150000"/>
              </a:lnSpc>
              <a:spcBef>
                <a:spcPts val="0"/>
              </a:spcBef>
              <a:spcAft>
                <a:spcPct val="0"/>
              </a:spcAft>
              <a:buClr>
                <a:schemeClr val="tx2"/>
              </a:buClr>
              <a:buSzPct val="100000"/>
              <a:buFont typeface="Arial" panose="020B0604020202020204" pitchFamily="34" charset="0"/>
              <a:buNone/>
              <a:tabLst/>
              <a:defRPr/>
            </a:pPr>
            <a:r>
              <a:rPr kumimoji="0" lang="cs-CZ" sz="2800" b="0" i="0" u="none" strike="noStrike" kern="0" cap="none" spc="0" normalizeH="0" baseline="0" noProof="0" dirty="0" smtClean="0">
                <a:ln>
                  <a:noFill/>
                </a:ln>
                <a:solidFill>
                  <a:schemeClr val="tx1"/>
                </a:solidFill>
                <a:effectLst/>
                <a:uLnTx/>
                <a:uFillTx/>
                <a:latin typeface="Arial" charset="0"/>
                <a:ea typeface="+mn-ea"/>
                <a:cs typeface="+mn-cs"/>
              </a:rPr>
              <a:t>S3 – podporování</a:t>
            </a:r>
          </a:p>
          <a:p>
            <a:pPr marL="504000" marR="0" lvl="1" indent="-180000" algn="l" defTabSz="914400" rtl="0" eaLnBrk="1" fontAlgn="base" latinLnBrk="0" hangingPunct="1">
              <a:lnSpc>
                <a:spcPct val="100000"/>
              </a:lnSpc>
              <a:spcBef>
                <a:spcPts val="0"/>
              </a:spcBef>
              <a:spcAft>
                <a:spcPct val="0"/>
              </a:spcAft>
              <a:buClr>
                <a:schemeClr val="tx2"/>
              </a:buClr>
              <a:buSzPct val="100000"/>
              <a:buFont typeface="Arial" panose="020B0604020202020204" pitchFamily="34" charset="0"/>
              <a:buChar char="̶"/>
              <a:tabLst/>
              <a:defRPr/>
            </a:pPr>
            <a:r>
              <a:rPr kumimoji="0" lang="cs-CZ" sz="2000" b="0" i="0" u="none" strike="noStrike" kern="0" cap="none" spc="0" normalizeH="0" baseline="0" noProof="0" dirty="0" smtClean="0">
                <a:ln>
                  <a:noFill/>
                </a:ln>
                <a:solidFill>
                  <a:schemeClr val="tx1"/>
                </a:solidFill>
                <a:effectLst/>
                <a:uLnTx/>
                <a:uFillTx/>
                <a:latin typeface="Arial" charset="0"/>
                <a:ea typeface="+mn-ea"/>
                <a:cs typeface="+mn-cs"/>
              </a:rPr>
              <a:t>Posilování vyzrálosti podřízeného manažera, samostatnost jeho rozhodování a zlepšování mezilidských vztahů, nadřízený přesouvá rozhodování na podřízeného</a:t>
            </a:r>
          </a:p>
          <a:p>
            <a:pPr marL="252000" marR="0" lvl="0" indent="-180000" algn="l" defTabSz="914400" rtl="0" eaLnBrk="1" fontAlgn="base" latinLnBrk="0" hangingPunct="1">
              <a:lnSpc>
                <a:spcPct val="150000"/>
              </a:lnSpc>
              <a:spcBef>
                <a:spcPts val="0"/>
              </a:spcBef>
              <a:spcAft>
                <a:spcPct val="0"/>
              </a:spcAft>
              <a:buClr>
                <a:schemeClr val="tx2"/>
              </a:buClr>
              <a:buSzPct val="100000"/>
              <a:buFont typeface="Arial" panose="020B0604020202020204" pitchFamily="34" charset="0"/>
              <a:buNone/>
              <a:tabLst/>
              <a:defRPr/>
            </a:pPr>
            <a:r>
              <a:rPr kumimoji="0" lang="cs-CZ" sz="2800" b="0" i="0" u="none" strike="noStrike" kern="0" cap="none" spc="0" normalizeH="0" baseline="0" noProof="0" dirty="0" smtClean="0">
                <a:ln>
                  <a:noFill/>
                </a:ln>
                <a:solidFill>
                  <a:schemeClr val="tx1"/>
                </a:solidFill>
                <a:effectLst/>
                <a:uLnTx/>
                <a:uFillTx/>
                <a:latin typeface="Arial" charset="0"/>
                <a:ea typeface="+mn-ea"/>
                <a:cs typeface="+mn-cs"/>
              </a:rPr>
              <a:t>S4 – </a:t>
            </a:r>
            <a:r>
              <a:rPr kumimoji="0" lang="cs-CZ" sz="2400" b="0" i="0" u="none" strike="noStrike" kern="0" cap="none" spc="0" normalizeH="0" baseline="0" noProof="0" dirty="0" smtClean="0">
                <a:ln>
                  <a:noFill/>
                </a:ln>
                <a:solidFill>
                  <a:schemeClr val="tx1"/>
                </a:solidFill>
                <a:effectLst/>
                <a:uLnTx/>
                <a:uFillTx/>
                <a:latin typeface="Arial" charset="0"/>
                <a:ea typeface="+mn-ea"/>
                <a:cs typeface="+mn-cs"/>
              </a:rPr>
              <a:t>delegování</a:t>
            </a:r>
          </a:p>
          <a:p>
            <a:pPr marL="252000" marR="0" lvl="0" indent="-180000" algn="l" defTabSz="914400" rtl="0" eaLnBrk="1" fontAlgn="base" latinLnBrk="0" hangingPunct="1">
              <a:lnSpc>
                <a:spcPct val="150000"/>
              </a:lnSpc>
              <a:spcBef>
                <a:spcPts val="0"/>
              </a:spcBef>
              <a:spcAft>
                <a:spcPct val="0"/>
              </a:spcAft>
              <a:buClr>
                <a:schemeClr val="tx2"/>
              </a:buClr>
              <a:buSzPct val="100000"/>
              <a:buFont typeface="Arial" panose="020B0604020202020204" pitchFamily="34" charset="0"/>
              <a:buNone/>
              <a:tabLst/>
              <a:defRPr/>
            </a:pPr>
            <a:r>
              <a:rPr kumimoji="0" lang="cs-CZ" sz="2400" b="0" i="0" u="none" strike="noStrike" kern="0" cap="none" spc="0" normalizeH="0" baseline="0" noProof="0" dirty="0" smtClean="0">
                <a:ln>
                  <a:noFill/>
                </a:ln>
                <a:solidFill>
                  <a:schemeClr val="tx1"/>
                </a:solidFill>
                <a:effectLst/>
                <a:uLnTx/>
                <a:uFillTx/>
                <a:latin typeface="Arial" charset="0"/>
                <a:ea typeface="+mn-ea"/>
                <a:cs typeface="+mn-cs"/>
              </a:rPr>
              <a:t>	- volnost a samostatnost v jednání podřízených manažerů</a:t>
            </a:r>
            <a:endParaRPr kumimoji="0" lang="cs-CZ" sz="2800" b="0" i="0" u="none" strike="noStrike" kern="0" cap="none" spc="0" normalizeH="0" baseline="0" noProof="0" dirty="0" smtClean="0">
              <a:ln>
                <a:noFill/>
              </a:ln>
              <a:solidFill>
                <a:schemeClr val="tx1"/>
              </a:solidFill>
              <a:effectLst/>
              <a:uLnTx/>
              <a:uFillTx/>
              <a:latin typeface="Arial" charset="0"/>
              <a:ea typeface="+mn-ea"/>
              <a:cs typeface="+mn-cs"/>
            </a:endParaRPr>
          </a:p>
          <a:p>
            <a:pPr marL="252000" marR="0" lvl="0" indent="-180000" algn="l" defTabSz="914400" rtl="0" eaLnBrk="1" fontAlgn="base" latinLnBrk="0" hangingPunct="1">
              <a:lnSpc>
                <a:spcPct val="150000"/>
              </a:lnSpc>
              <a:spcBef>
                <a:spcPts val="0"/>
              </a:spcBef>
              <a:spcAft>
                <a:spcPct val="0"/>
              </a:spcAft>
              <a:buClr>
                <a:schemeClr val="tx2"/>
              </a:buClr>
              <a:buSzPct val="100000"/>
              <a:buFont typeface="Arial" panose="020B0604020202020204" pitchFamily="34" charset="0"/>
              <a:buChar char="̶"/>
              <a:tabLst/>
              <a:defRPr/>
            </a:pPr>
            <a:endParaRPr kumimoji="0" lang="cs-CZ" sz="2800" b="0" i="0" u="none" strike="noStrike" kern="0" cap="none" spc="0" normalizeH="0" baseline="0" noProof="0" dirty="0" smtClean="0">
              <a:ln>
                <a:noFill/>
              </a:ln>
              <a:solidFill>
                <a:schemeClr val="tx1"/>
              </a:solidFill>
              <a:effectLst/>
              <a:uLnTx/>
              <a:uFillTx/>
              <a:latin typeface="Arial" charset="0"/>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kumimoji="1" lang="cs-CZ" sz="1200" b="1" i="0" kern="1200" dirty="0" smtClean="0">
                <a:solidFill>
                  <a:schemeClr val="tx1"/>
                </a:solidFill>
                <a:latin typeface="Arial" charset="0"/>
                <a:ea typeface="+mn-ea"/>
                <a:cs typeface="+mn-cs"/>
              </a:rPr>
              <a:t>Transakční </a:t>
            </a:r>
            <a:r>
              <a:rPr kumimoji="1" lang="cs-CZ" sz="1200" b="1" i="0" kern="1200" dirty="0" err="1" smtClean="0">
                <a:solidFill>
                  <a:schemeClr val="tx1"/>
                </a:solidFill>
                <a:latin typeface="Arial" charset="0"/>
                <a:ea typeface="+mn-ea"/>
                <a:cs typeface="+mn-cs"/>
              </a:rPr>
              <a:t>leadership</a:t>
            </a:r>
            <a:endParaRPr kumimoji="1" lang="cs-CZ" sz="1200" b="1" i="0" kern="1200" dirty="0" smtClean="0">
              <a:solidFill>
                <a:schemeClr val="tx1"/>
              </a:solidFill>
              <a:latin typeface="Arial" charset="0"/>
              <a:ea typeface="+mn-ea"/>
              <a:cs typeface="+mn-cs"/>
            </a:endParaRPr>
          </a:p>
          <a:p>
            <a:r>
              <a:rPr kumimoji="1" lang="cs-CZ" sz="1200" b="0" i="0" kern="1200" dirty="0" smtClean="0">
                <a:solidFill>
                  <a:schemeClr val="tx1"/>
                </a:solidFill>
                <a:latin typeface="Arial" charset="0"/>
                <a:ea typeface="+mn-ea"/>
                <a:cs typeface="+mn-cs"/>
              </a:rPr>
              <a:t>Tento přístup usuzuje, že lídři jsou ve svých pozicích proto, protože jsou více kompetentní než jejich podřízení. Proto by měli přijímat rozhodnutí, přidělovat úkoly a nastavovat cíle pro ostatní zaměstnance. Tito lídři rád stanovují měřítka, na základě kterých mohou hodnotit výkony ostatních. Jejich očekávání jsou díky tomu velice srozumitelná. Také nemají problém poskytovat konstruktivní zpětnou vazbu, jejich zaměstnanci tak vždy vědí, co je třeba zlepšit. Lídři tohoto typu zastávají názor, že zaměstnanec je motivován svým zájmem a nikoli smyslem pro nějaký společný cíl nebo zvláštní účel. Proto využívají různých forem odměn a postihů.</a:t>
            </a:r>
            <a:br>
              <a:rPr kumimoji="1" lang="cs-CZ" sz="1200" b="0" i="0" kern="1200" dirty="0" smtClean="0">
                <a:solidFill>
                  <a:schemeClr val="tx1"/>
                </a:solidFill>
                <a:latin typeface="Arial" charset="0"/>
                <a:ea typeface="+mn-ea"/>
                <a:cs typeface="+mn-cs"/>
              </a:rPr>
            </a:br>
            <a:r>
              <a:rPr kumimoji="1" lang="cs-CZ" sz="1200" b="0" i="0" kern="1200" dirty="0" smtClean="0">
                <a:solidFill>
                  <a:schemeClr val="tx1"/>
                </a:solidFill>
                <a:latin typeface="Arial" charset="0"/>
                <a:ea typeface="+mn-ea"/>
                <a:cs typeface="+mn-cs"/>
              </a:rPr>
              <a:t/>
            </a:r>
            <a:br>
              <a:rPr kumimoji="1" lang="cs-CZ" sz="1200" b="0" i="0" kern="1200" dirty="0" smtClean="0">
                <a:solidFill>
                  <a:schemeClr val="tx1"/>
                </a:solidFill>
                <a:latin typeface="Arial" charset="0"/>
                <a:ea typeface="+mn-ea"/>
                <a:cs typeface="+mn-cs"/>
              </a:rPr>
            </a:br>
            <a:r>
              <a:rPr kumimoji="1" lang="cs-CZ" sz="1200" b="0" i="0" kern="1200" dirty="0" smtClean="0">
                <a:solidFill>
                  <a:schemeClr val="tx1"/>
                </a:solidFill>
                <a:latin typeface="Arial" charset="0"/>
                <a:ea typeface="+mn-ea"/>
                <a:cs typeface="+mn-cs"/>
              </a:rPr>
              <a:t>Jejich rozhodování vychází z organizační struktury a jejich úsilí je zaměřeno na to, jak dělat věci rychleji a levněji. Transakční </a:t>
            </a:r>
            <a:r>
              <a:rPr kumimoji="1" lang="cs-CZ" sz="1200" b="0" i="0" kern="1200" dirty="0" err="1" smtClean="0">
                <a:solidFill>
                  <a:schemeClr val="tx1"/>
                </a:solidFill>
                <a:latin typeface="Arial" charset="0"/>
                <a:ea typeface="+mn-ea"/>
                <a:cs typeface="+mn-cs"/>
              </a:rPr>
              <a:t>leadership</a:t>
            </a:r>
            <a:r>
              <a:rPr kumimoji="1" lang="cs-CZ" sz="1200" b="0" i="0" kern="1200" dirty="0" smtClean="0">
                <a:solidFill>
                  <a:schemeClr val="tx1"/>
                </a:solidFill>
                <a:latin typeface="Arial" charset="0"/>
                <a:ea typeface="+mn-ea"/>
                <a:cs typeface="+mn-cs"/>
              </a:rPr>
              <a:t> se nesnaží zpochybňovat to, jak je organizace nastavena. Místo toho se soustřeďuje na zvyšování efektivity procesů a udržení pořádků, které již existují. Proto je tento přístup k </a:t>
            </a:r>
            <a:r>
              <a:rPr kumimoji="1" lang="cs-CZ" sz="1200" b="0" i="0" kern="1200" dirty="0" err="1" smtClean="0">
                <a:solidFill>
                  <a:schemeClr val="tx1"/>
                </a:solidFill>
                <a:latin typeface="Arial" charset="0"/>
                <a:ea typeface="+mn-ea"/>
                <a:cs typeface="+mn-cs"/>
              </a:rPr>
              <a:t>leadershipu</a:t>
            </a:r>
            <a:r>
              <a:rPr kumimoji="1" lang="cs-CZ" sz="1200" b="0" i="0" kern="1200" dirty="0" smtClean="0">
                <a:solidFill>
                  <a:schemeClr val="tx1"/>
                </a:solidFill>
                <a:latin typeface="Arial" charset="0"/>
                <a:ea typeface="+mn-ea"/>
                <a:cs typeface="+mn-cs"/>
              </a:rPr>
              <a:t> vhodný pro zavedené společnosti, kde už jsou všechny procesy nastaveny. Protože už přinášejí kýžené výsledky, je jedinou výzvou neustále je zlepšovat a zajistit, aby běžely maximálně hladce a levně.</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kumimoji="1" lang="cs-CZ" sz="1200" b="1" i="0" kern="1200" dirty="0" smtClean="0">
                <a:solidFill>
                  <a:schemeClr val="tx1"/>
                </a:solidFill>
                <a:latin typeface="Arial" charset="0"/>
                <a:ea typeface="+mn-ea"/>
                <a:cs typeface="+mn-cs"/>
              </a:rPr>
              <a:t>Transformační </a:t>
            </a:r>
            <a:r>
              <a:rPr kumimoji="1" lang="cs-CZ" sz="1200" b="1" i="0" kern="1200" dirty="0" err="1" smtClean="0">
                <a:solidFill>
                  <a:schemeClr val="tx1"/>
                </a:solidFill>
                <a:latin typeface="Arial" charset="0"/>
                <a:ea typeface="+mn-ea"/>
                <a:cs typeface="+mn-cs"/>
              </a:rPr>
              <a:t>leadership</a:t>
            </a:r>
            <a:endParaRPr kumimoji="1" lang="cs-CZ" sz="1200" b="1" i="0" kern="1200" dirty="0" smtClean="0">
              <a:solidFill>
                <a:schemeClr val="tx1"/>
              </a:solidFill>
              <a:latin typeface="Arial" charset="0"/>
              <a:ea typeface="+mn-ea"/>
              <a:cs typeface="+mn-cs"/>
            </a:endParaRPr>
          </a:p>
          <a:p>
            <a:r>
              <a:rPr kumimoji="1" lang="cs-CZ" sz="1200" b="0" i="0" kern="1200" dirty="0" smtClean="0">
                <a:solidFill>
                  <a:schemeClr val="tx1"/>
                </a:solidFill>
                <a:latin typeface="Arial" charset="0"/>
                <a:ea typeface="+mn-ea"/>
                <a:cs typeface="+mn-cs"/>
              </a:rPr>
              <a:t>Na druhé straně jsou transformační lídři, kteří chtějí své zaměstnance inspirovat a sdílet s nimi touhu uspět. Jejich vize jsou to, co dodává energii celému týmu. Projekty nejsou vnímány jako něco nezbytného, ale spíše jako cesta vedoucí ke zlepšení. Když se ukáže, že pro dosažení úspěchu jsou potřeba nové postoje a hodnoty, tito lídři je vítají.</a:t>
            </a:r>
            <a:br>
              <a:rPr kumimoji="1" lang="cs-CZ" sz="1200" b="0" i="0" kern="1200" dirty="0" smtClean="0">
                <a:solidFill>
                  <a:schemeClr val="tx1"/>
                </a:solidFill>
                <a:latin typeface="Arial" charset="0"/>
                <a:ea typeface="+mn-ea"/>
                <a:cs typeface="+mn-cs"/>
              </a:rPr>
            </a:br>
            <a:r>
              <a:rPr kumimoji="1" lang="cs-CZ" sz="1200" b="0" i="0" kern="1200" dirty="0" smtClean="0">
                <a:solidFill>
                  <a:schemeClr val="tx1"/>
                </a:solidFill>
                <a:latin typeface="Arial" charset="0"/>
                <a:ea typeface="+mn-ea"/>
                <a:cs typeface="+mn-cs"/>
              </a:rPr>
              <a:t/>
            </a:r>
            <a:br>
              <a:rPr kumimoji="1" lang="cs-CZ" sz="1200" b="0" i="0" kern="1200" dirty="0" smtClean="0">
                <a:solidFill>
                  <a:schemeClr val="tx1"/>
                </a:solidFill>
                <a:latin typeface="Arial" charset="0"/>
                <a:ea typeface="+mn-ea"/>
                <a:cs typeface="+mn-cs"/>
              </a:rPr>
            </a:br>
            <a:r>
              <a:rPr kumimoji="1" lang="cs-CZ" sz="1200" b="0" i="0" kern="1200" dirty="0" smtClean="0">
                <a:solidFill>
                  <a:schemeClr val="tx1"/>
                </a:solidFill>
                <a:latin typeface="Arial" charset="0"/>
                <a:ea typeface="+mn-ea"/>
                <a:cs typeface="+mn-cs"/>
              </a:rPr>
              <a:t>Pro transformační lídry je tým souhrnem jedinců, kteří jsou každý expertem ve své oblasti. Jako takoví by se proto měli podílet na rozhodování a na plánování, protože každý z nich má čím přispět.</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B86CC774-E8F2-443B-8104-C23B78C5889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a16="http://schemas.microsoft.com/office/drawing/2014/main" xmlns="" id="{9A9B9871-9EBA-4393-84B7-3D9DDE1A65A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xmlns="" id="{AD3B27E1-04C4-44E6-8DD2-879D33954A3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a16="http://schemas.microsoft.com/office/drawing/2014/main" xmlns="" id="{4B067BC3-E77A-4F93-8E39-6559029C6D8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xmlns="" id="{1A0BEB84-E013-4810-A1F4-DBB607A8B75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xmlns=""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391DB9A3-3792-41D4-AB78-F1910E62BE5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A3E27AE8-8344-46DF-95A1-57C7ED3DEAD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a16="http://schemas.microsoft.com/office/drawing/2014/main" xmlns="" id="{21103F4D-0D61-472A-BAFF-19EFE6D636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a16="http://schemas.microsoft.com/office/drawing/2014/main" xmlns="" id="{3AB41CB1-F6A4-458D-85DF-FC3E8229711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53D9C202-1E0C-49A0-BD44-0FABFFADA12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a16="http://schemas.microsoft.com/office/drawing/2014/main" xmlns="" id="{C8521D5E-C1D4-49AD-9477-8C693D75907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a16="http://schemas.microsoft.com/office/drawing/2014/main" xmlns="" id="{5C946900-B034-4346-94F7-4849AECA0E4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xmlns="" id="{01ECF861-1DA0-4682-8B9C-824D2123644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smtClean="0"/>
              <a:t>Vedení</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smtClean="0"/>
              <a:t>Použití teorie X a Y v konkrétních situacích</a:t>
            </a:r>
            <a:endParaRPr lang="cs-CZ" dirty="0"/>
          </a:p>
        </p:txBody>
      </p:sp>
      <p:sp>
        <p:nvSpPr>
          <p:cNvPr id="5" name="Zástupný symbol pro obsah 4"/>
          <p:cNvSpPr>
            <a:spLocks noGrp="1"/>
          </p:cNvSpPr>
          <p:nvPr>
            <p:ph idx="1"/>
          </p:nvPr>
        </p:nvSpPr>
        <p:spPr/>
        <p:txBody>
          <a:bodyPr/>
          <a:lstStyle/>
          <a:p>
            <a:r>
              <a:rPr lang="cs-CZ" sz="2400" dirty="0" smtClean="0"/>
              <a:t>Obtížné doby (vysoká nezaměstnanost, vysoká inflace, recese) </a:t>
            </a:r>
            <a:r>
              <a:rPr lang="cs-CZ" sz="2400" dirty="0" smtClean="0">
                <a:sym typeface="Wingdings" pitchFamily="2" charset="2"/>
              </a:rPr>
              <a:t> uspokojování základních potřeb (finanční zabezpečení, potřeba jistoty práce) versus období růstu, nízké nezaměstnanosti</a:t>
            </a:r>
          </a:p>
          <a:p>
            <a:r>
              <a:rPr lang="cs-CZ" sz="2400" dirty="0" smtClean="0">
                <a:sym typeface="Wingdings" pitchFamily="2" charset="2"/>
              </a:rPr>
              <a:t>pracovníci s pohnutou minulosti (vazba, </a:t>
            </a:r>
            <a:r>
              <a:rPr lang="cs-CZ" sz="2400" dirty="0" err="1" smtClean="0">
                <a:sym typeface="Wingdings" pitchFamily="2" charset="2"/>
              </a:rPr>
              <a:t>zapisy</a:t>
            </a:r>
            <a:r>
              <a:rPr lang="cs-CZ" sz="2400" dirty="0" smtClean="0">
                <a:sym typeface="Wingdings" pitchFamily="2" charset="2"/>
              </a:rPr>
              <a:t> v trestním rejstříku, …) versus vysoce kvalifikovaní zaměstnanci (vývojáři, projektový manažeři, ..)</a:t>
            </a:r>
          </a:p>
          <a:p>
            <a:r>
              <a:rPr lang="cs-CZ" sz="2400" dirty="0" smtClean="0">
                <a:sym typeface="Wingdings" pitchFamily="2" charset="2"/>
              </a:rPr>
              <a:t>absence, nedostatky v práci, v kvalitě versus samostatnost, odpovědnost</a:t>
            </a:r>
            <a:endParaRPr lang="cs-CZ"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598080" y="308520"/>
            <a:ext cx="10753200" cy="451576"/>
          </a:xfrm>
        </p:spPr>
        <p:txBody>
          <a:bodyPr/>
          <a:lstStyle/>
          <a:p>
            <a:r>
              <a:rPr lang="cs-CZ" dirty="0" err="1" smtClean="0"/>
              <a:t>Herzbergova</a:t>
            </a:r>
            <a:r>
              <a:rPr lang="cs-CZ" dirty="0" smtClean="0"/>
              <a:t> teorie dvou faktorů</a:t>
            </a:r>
            <a:br>
              <a:rPr lang="cs-CZ" dirty="0" smtClean="0"/>
            </a:br>
            <a:endParaRPr lang="cs-CZ" dirty="0"/>
          </a:p>
        </p:txBody>
      </p:sp>
      <p:sp>
        <p:nvSpPr>
          <p:cNvPr id="5" name="Zástupný symbol pro obsah 4"/>
          <p:cNvSpPr>
            <a:spLocks noGrp="1"/>
          </p:cNvSpPr>
          <p:nvPr>
            <p:ph idx="1"/>
          </p:nvPr>
        </p:nvSpPr>
        <p:spPr>
          <a:xfrm>
            <a:off x="720000" y="1021080"/>
            <a:ext cx="10753200" cy="4810920"/>
          </a:xfrm>
        </p:spPr>
        <p:txBody>
          <a:bodyPr/>
          <a:lstStyle/>
          <a:p>
            <a:pPr>
              <a:lnSpc>
                <a:spcPct val="100000"/>
              </a:lnSpc>
            </a:pPr>
            <a:r>
              <a:rPr lang="cs-CZ" dirty="0" smtClean="0"/>
              <a:t>2 základní faktory, které jsou pro zaměstnance zdrojem spokojenosti a motivace</a:t>
            </a:r>
          </a:p>
          <a:p>
            <a:pPr marL="781200" lvl="1" indent="-457200">
              <a:buFont typeface="+mj-lt"/>
              <a:buAutoNum type="arabicPeriod"/>
            </a:pPr>
            <a:r>
              <a:rPr lang="cs-CZ" dirty="0" smtClean="0"/>
              <a:t>hygienické (udržovací) faktory – mohou v případě neuspokojení vyvolat pracovní nespokojenost </a:t>
            </a:r>
          </a:p>
          <a:p>
            <a:pPr marL="781200" lvl="1" indent="-457200">
              <a:buFont typeface="+mj-lt"/>
              <a:buAutoNum type="arabicPeriod"/>
            </a:pPr>
            <a:r>
              <a:rPr lang="cs-CZ" dirty="0" err="1" smtClean="0"/>
              <a:t>motivátory</a:t>
            </a:r>
            <a:r>
              <a:rPr lang="cs-CZ" dirty="0" smtClean="0"/>
              <a:t> - pomohou nabudit motivaci a spokojenost</a:t>
            </a:r>
          </a:p>
          <a:p>
            <a:pPr marL="781200" lvl="1" indent="-457200">
              <a:buNone/>
            </a:pPr>
            <a:endParaRPr lang="cs-CZ" dirty="0" smtClean="0"/>
          </a:p>
        </p:txBody>
      </p:sp>
      <p:graphicFrame>
        <p:nvGraphicFramePr>
          <p:cNvPr id="6" name="Tabulka 5"/>
          <p:cNvGraphicFramePr>
            <a:graphicFrameLocks noGrp="1"/>
          </p:cNvGraphicFramePr>
          <p:nvPr/>
        </p:nvGraphicFramePr>
        <p:xfrm>
          <a:off x="350520" y="3412359"/>
          <a:ext cx="11582400" cy="3232281"/>
        </p:xfrm>
        <a:graphic>
          <a:graphicData uri="http://schemas.openxmlformats.org/drawingml/2006/table">
            <a:tbl>
              <a:tblPr firstRow="1" bandRow="1">
                <a:tableStyleId>{5C22544A-7EE6-4342-B048-85BDC9FD1C3A}</a:tableStyleId>
              </a:tblPr>
              <a:tblGrid>
                <a:gridCol w="5791200"/>
                <a:gridCol w="5791200"/>
              </a:tblGrid>
              <a:tr h="357466">
                <a:tc>
                  <a:txBody>
                    <a:bodyPr/>
                    <a:lstStyle/>
                    <a:p>
                      <a:r>
                        <a:rPr lang="cs-CZ" dirty="0" smtClean="0"/>
                        <a:t>Hygienické (udržovací) faktory</a:t>
                      </a:r>
                      <a:endParaRPr lang="cs-CZ" dirty="0"/>
                    </a:p>
                  </a:txBody>
                  <a:tcPr/>
                </a:tc>
                <a:tc>
                  <a:txBody>
                    <a:bodyPr/>
                    <a:lstStyle/>
                    <a:p>
                      <a:r>
                        <a:rPr lang="cs-CZ" dirty="0" smtClean="0"/>
                        <a:t>Motivující faktory</a:t>
                      </a:r>
                      <a:endParaRPr lang="cs-CZ" dirty="0"/>
                    </a:p>
                  </a:txBody>
                  <a:tcPr/>
                </a:tc>
              </a:tr>
              <a:tr h="357466">
                <a:tc>
                  <a:txBody>
                    <a:bodyPr/>
                    <a:lstStyle/>
                    <a:p>
                      <a:r>
                        <a:rPr lang="cs-CZ" dirty="0" smtClean="0"/>
                        <a:t>Pracovní</a:t>
                      </a:r>
                      <a:r>
                        <a:rPr lang="cs-CZ" baseline="0" dirty="0" smtClean="0"/>
                        <a:t> podmínky</a:t>
                      </a:r>
                      <a:endParaRPr lang="cs-CZ" dirty="0"/>
                    </a:p>
                  </a:txBody>
                  <a:tcPr/>
                </a:tc>
                <a:tc>
                  <a:txBody>
                    <a:bodyPr/>
                    <a:lstStyle/>
                    <a:p>
                      <a:r>
                        <a:rPr lang="cs-CZ" dirty="0" smtClean="0"/>
                        <a:t>Úspěch</a:t>
                      </a:r>
                      <a:endParaRPr lang="cs-CZ" dirty="0"/>
                    </a:p>
                  </a:txBody>
                  <a:tcPr/>
                </a:tc>
              </a:tr>
              <a:tr h="357466">
                <a:tc>
                  <a:txBody>
                    <a:bodyPr/>
                    <a:lstStyle/>
                    <a:p>
                      <a:r>
                        <a:rPr lang="cs-CZ" dirty="0" smtClean="0"/>
                        <a:t>Politika podniku a jeho správa</a:t>
                      </a:r>
                      <a:endParaRPr lang="cs-CZ" dirty="0"/>
                    </a:p>
                  </a:txBody>
                  <a:tcPr/>
                </a:tc>
                <a:tc>
                  <a:txBody>
                    <a:bodyPr/>
                    <a:lstStyle/>
                    <a:p>
                      <a:r>
                        <a:rPr lang="cs-CZ" dirty="0" smtClean="0"/>
                        <a:t>Uznání</a:t>
                      </a:r>
                      <a:endParaRPr lang="cs-CZ" dirty="0"/>
                    </a:p>
                  </a:txBody>
                  <a:tcPr/>
                </a:tc>
              </a:tr>
              <a:tr h="625565">
                <a:tc>
                  <a:txBody>
                    <a:bodyPr/>
                    <a:lstStyle/>
                    <a:p>
                      <a:r>
                        <a:rPr lang="cs-CZ" dirty="0" smtClean="0"/>
                        <a:t>Vedení a dohled</a:t>
                      </a:r>
                      <a:endParaRPr lang="cs-CZ" dirty="0"/>
                    </a:p>
                  </a:txBody>
                  <a:tcPr/>
                </a:tc>
                <a:tc>
                  <a:txBody>
                    <a:bodyPr/>
                    <a:lstStyle/>
                    <a:p>
                      <a:r>
                        <a:rPr lang="cs-CZ" dirty="0" smtClean="0"/>
                        <a:t>Samostatná práce (zajímavost, různorodost, tvůrčí charakter práce)</a:t>
                      </a:r>
                      <a:endParaRPr lang="cs-CZ" dirty="0"/>
                    </a:p>
                  </a:txBody>
                  <a:tcPr/>
                </a:tc>
              </a:tr>
              <a:tr h="397641">
                <a:tc>
                  <a:txBody>
                    <a:bodyPr/>
                    <a:lstStyle/>
                    <a:p>
                      <a:r>
                        <a:rPr lang="cs-CZ" dirty="0" smtClean="0"/>
                        <a:t>Mezilidské vztahy</a:t>
                      </a:r>
                      <a:endParaRPr lang="cs-CZ" dirty="0"/>
                    </a:p>
                  </a:txBody>
                  <a:tcPr/>
                </a:tc>
                <a:tc>
                  <a:txBody>
                    <a:bodyPr/>
                    <a:lstStyle/>
                    <a:p>
                      <a:r>
                        <a:rPr lang="cs-CZ" dirty="0" smtClean="0"/>
                        <a:t>Odpovědnost, samostatnost (míra dohledu)</a:t>
                      </a:r>
                      <a:endParaRPr lang="cs-CZ" dirty="0"/>
                    </a:p>
                  </a:txBody>
                  <a:tcPr/>
                </a:tc>
              </a:tr>
              <a:tr h="357466">
                <a:tc>
                  <a:txBody>
                    <a:bodyPr/>
                    <a:lstStyle/>
                    <a:p>
                      <a:r>
                        <a:rPr lang="cs-CZ" dirty="0" smtClean="0"/>
                        <a:t>Odměňování</a:t>
                      </a:r>
                      <a:endParaRPr lang="cs-CZ" dirty="0"/>
                    </a:p>
                  </a:txBody>
                  <a:tcPr/>
                </a:tc>
                <a:tc>
                  <a:txBody>
                    <a:bodyPr/>
                    <a:lstStyle/>
                    <a:p>
                      <a:r>
                        <a:rPr lang="cs-CZ" dirty="0" smtClean="0"/>
                        <a:t>Profesní</a:t>
                      </a:r>
                      <a:r>
                        <a:rPr lang="cs-CZ" baseline="0" dirty="0" smtClean="0"/>
                        <a:t> růst</a:t>
                      </a:r>
                      <a:endParaRPr lang="cs-CZ" dirty="0"/>
                    </a:p>
                  </a:txBody>
                  <a:tcPr/>
                </a:tc>
              </a:tr>
              <a:tr h="357466">
                <a:tc>
                  <a:txBody>
                    <a:bodyPr/>
                    <a:lstStyle/>
                    <a:p>
                      <a:r>
                        <a:rPr lang="cs-CZ" dirty="0" smtClean="0"/>
                        <a:t>Pracovní postavení</a:t>
                      </a:r>
                      <a:endParaRPr lang="cs-CZ" dirty="0"/>
                    </a:p>
                  </a:txBody>
                  <a:tcPr/>
                </a:tc>
                <a:tc>
                  <a:txBody>
                    <a:bodyPr/>
                    <a:lstStyle/>
                    <a:p>
                      <a:endParaRPr lang="cs-CZ" dirty="0"/>
                    </a:p>
                  </a:txBody>
                  <a:tcPr/>
                </a:tc>
              </a:tr>
              <a:tr h="357466">
                <a:tc>
                  <a:txBody>
                    <a:bodyPr/>
                    <a:lstStyle/>
                    <a:p>
                      <a:r>
                        <a:rPr lang="cs-CZ" dirty="0" smtClean="0"/>
                        <a:t>Pracovní jistota</a:t>
                      </a:r>
                      <a:endParaRPr lang="cs-CZ" dirty="0"/>
                    </a:p>
                  </a:txBody>
                  <a:tcPr/>
                </a:tc>
                <a:tc>
                  <a:txBody>
                    <a:bodyPr/>
                    <a:lstStyle/>
                    <a:p>
                      <a:endParaRPr lang="cs-CZ"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a:xfrm>
            <a:off x="735240" y="323760"/>
            <a:ext cx="10753200" cy="451576"/>
          </a:xfrm>
        </p:spPr>
        <p:txBody>
          <a:bodyPr/>
          <a:lstStyle/>
          <a:p>
            <a:r>
              <a:rPr lang="cs-CZ" dirty="0" smtClean="0"/>
              <a:t>Udržovací nebo motivující faktor?</a:t>
            </a:r>
            <a:endParaRPr lang="cs-CZ" dirty="0"/>
          </a:p>
        </p:txBody>
      </p:sp>
      <p:sp>
        <p:nvSpPr>
          <p:cNvPr id="5" name="Zástupný symbol pro obsah 4"/>
          <p:cNvSpPr>
            <a:spLocks noGrp="1"/>
          </p:cNvSpPr>
          <p:nvPr>
            <p:ph idx="1"/>
          </p:nvPr>
        </p:nvSpPr>
        <p:spPr>
          <a:xfrm>
            <a:off x="720000" y="1005840"/>
            <a:ext cx="10753200" cy="4826160"/>
          </a:xfrm>
        </p:spPr>
        <p:txBody>
          <a:bodyPr/>
          <a:lstStyle/>
          <a:p>
            <a:r>
              <a:rPr lang="cs-CZ" dirty="0" smtClean="0"/>
              <a:t>dokončení náročné práce vedoucí k pozitivnímu pocitu z práce</a:t>
            </a:r>
          </a:p>
          <a:p>
            <a:r>
              <a:rPr lang="cs-CZ" dirty="0" smtClean="0"/>
              <a:t>pochvala od vedoucího</a:t>
            </a:r>
          </a:p>
          <a:p>
            <a:r>
              <a:rPr lang="cs-CZ" dirty="0" smtClean="0"/>
              <a:t>provádění práce, která pracovníka baví</a:t>
            </a:r>
          </a:p>
          <a:p>
            <a:r>
              <a:rPr lang="cs-CZ" dirty="0" smtClean="0"/>
              <a:t>přijímání každé práce stejně, neboť je každá nudná</a:t>
            </a:r>
          </a:p>
          <a:p>
            <a:r>
              <a:rPr lang="cs-CZ" dirty="0" smtClean="0"/>
              <a:t>pracoviště bylo nově vymalováno</a:t>
            </a:r>
          </a:p>
          <a:p>
            <a:r>
              <a:rPr lang="cs-CZ" dirty="0" smtClean="0"/>
              <a:t>neustále kontrola, zda jste provedli práci dobře</a:t>
            </a:r>
          </a:p>
          <a:p>
            <a:r>
              <a:rPr lang="cs-CZ" dirty="0" smtClean="0"/>
              <a:t>nabídka zajímavé práce</a:t>
            </a:r>
          </a:p>
          <a:p>
            <a:r>
              <a:rPr lang="cs-CZ" dirty="0" smtClean="0"/>
              <a:t>vyšší odměna</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Autorita a komunikace</a:t>
            </a:r>
            <a:endParaRPr lang="cs-CZ" dirty="0"/>
          </a:p>
        </p:txBody>
      </p:sp>
      <p:sp>
        <p:nvSpPr>
          <p:cNvPr id="5" name="Zástupný symbol pro obsah 4"/>
          <p:cNvSpPr>
            <a:spLocks noGrp="1"/>
          </p:cNvSpPr>
          <p:nvPr>
            <p:ph idx="1"/>
          </p:nvPr>
        </p:nvSpPr>
        <p:spPr/>
        <p:txBody>
          <a:bodyPr/>
          <a:lstStyle/>
          <a:p>
            <a:r>
              <a:rPr lang="cs-CZ" dirty="0" smtClean="0"/>
              <a:t>Aby mohl manažer vést, musí:</a:t>
            </a:r>
          </a:p>
          <a:p>
            <a:pPr marL="586350" indent="-514350">
              <a:buFont typeface="+mj-lt"/>
              <a:buAutoNum type="arabicPeriod"/>
            </a:pPr>
            <a:r>
              <a:rPr lang="cs-CZ" dirty="0" smtClean="0"/>
              <a:t>mít moc/autoritu</a:t>
            </a:r>
          </a:p>
          <a:p>
            <a:pPr marL="586350" indent="-514350">
              <a:buFont typeface="+mj-lt"/>
              <a:buAutoNum type="arabicPeriod"/>
            </a:pPr>
            <a:r>
              <a:rPr lang="cs-CZ" dirty="0" smtClean="0"/>
              <a:t>se spolupracovníky komunikovat</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smtClean="0"/>
              <a:t>Autorita</a:t>
            </a:r>
            <a:endParaRPr lang="cs-CZ" dirty="0"/>
          </a:p>
        </p:txBody>
      </p:sp>
      <p:sp>
        <p:nvSpPr>
          <p:cNvPr id="5" name="Zástupný symbol pro obsah 4"/>
          <p:cNvSpPr>
            <a:spLocks noGrp="1"/>
          </p:cNvSpPr>
          <p:nvPr>
            <p:ph idx="1"/>
          </p:nvPr>
        </p:nvSpPr>
        <p:spPr>
          <a:xfrm>
            <a:off x="708570" y="1440542"/>
            <a:ext cx="10753200" cy="4139998"/>
          </a:xfrm>
        </p:spPr>
        <p:txBody>
          <a:bodyPr/>
          <a:lstStyle/>
          <a:p>
            <a:r>
              <a:rPr lang="cs-CZ" dirty="0" smtClean="0"/>
              <a:t>Vyplývající z funkce</a:t>
            </a:r>
          </a:p>
          <a:p>
            <a:pPr lvl="1"/>
            <a:r>
              <a:rPr lang="cs-CZ" dirty="0" smtClean="0"/>
              <a:t>Donucovací: manažer má pravomoc používat tresty</a:t>
            </a:r>
          </a:p>
          <a:p>
            <a:pPr lvl="1"/>
            <a:r>
              <a:rPr lang="cs-CZ" dirty="0" smtClean="0"/>
              <a:t>Odměňovací: manažer má pravomoc používat odměny</a:t>
            </a:r>
          </a:p>
          <a:p>
            <a:r>
              <a:rPr lang="cs-CZ" dirty="0" smtClean="0"/>
              <a:t>Vyplývající z osobnosti</a:t>
            </a:r>
          </a:p>
          <a:p>
            <a:pPr lvl="1"/>
            <a:r>
              <a:rPr lang="cs-CZ" dirty="0" smtClean="0"/>
              <a:t>Ze vztahů, ze schopností získávat a přesvědčovat lidi</a:t>
            </a:r>
          </a:p>
          <a:p>
            <a:r>
              <a:rPr lang="cs-CZ" dirty="0" smtClean="0"/>
              <a:t>Vyplývající ze znalostí a dovedností</a:t>
            </a:r>
          </a:p>
          <a:p>
            <a:pPr lvl="1"/>
            <a:r>
              <a:rPr lang="cs-CZ" dirty="0" smtClean="0"/>
              <a:t>Z odbornosti vedoucího</a:t>
            </a:r>
          </a:p>
          <a:p>
            <a:r>
              <a:rPr lang="cs-CZ" dirty="0" smtClean="0"/>
              <a:t>Vyplývající z vlastnictví</a:t>
            </a:r>
          </a:p>
          <a:p>
            <a:r>
              <a:rPr lang="cs-CZ" dirty="0" smtClean="0"/>
              <a:t>…(z kontroly nad zdroji, informacemi, výsledky,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smtClean="0"/>
              <a:t>Komunikace</a:t>
            </a:r>
            <a:endParaRPr lang="cs-CZ" dirty="0"/>
          </a:p>
        </p:txBody>
      </p:sp>
      <p:sp>
        <p:nvSpPr>
          <p:cNvPr id="5" name="Zástupný symbol pro obsah 4"/>
          <p:cNvSpPr>
            <a:spLocks noGrp="1"/>
          </p:cNvSpPr>
          <p:nvPr>
            <p:ph idx="1"/>
          </p:nvPr>
        </p:nvSpPr>
        <p:spPr/>
        <p:txBody>
          <a:bodyPr/>
          <a:lstStyle/>
          <a:p>
            <a:r>
              <a:rPr lang="cs-CZ" dirty="0" smtClean="0"/>
              <a:t>Proces vzájemného sdělování probíhající mezi jednotlivci i skupinami</a:t>
            </a:r>
          </a:p>
          <a:p>
            <a:pPr lvl="1"/>
            <a:r>
              <a:rPr lang="cs-CZ" dirty="0" smtClean="0"/>
              <a:t>Proces přikazování a přesvědčování za účelem sdílení podnikových cílů</a:t>
            </a:r>
          </a:p>
          <a:p>
            <a:pPr lvl="1"/>
            <a:r>
              <a:rPr lang="cs-CZ" dirty="0" smtClean="0"/>
              <a:t>Proces řešení problémů při plnění podnikových cílů</a:t>
            </a:r>
          </a:p>
          <a:p>
            <a:pPr lvl="1"/>
            <a:r>
              <a:rPr lang="cs-CZ" dirty="0" smtClean="0"/>
              <a:t>Proces sociální (dorozumět se, komunikovat)</a:t>
            </a:r>
          </a:p>
          <a:p>
            <a:pPr lvl="1"/>
            <a:endParaRPr lang="cs-CZ" dirty="0" smtClean="0"/>
          </a:p>
          <a:p>
            <a:pPr lvl="1"/>
            <a:r>
              <a:rPr lang="cs-CZ" dirty="0" smtClean="0"/>
              <a:t>Formální komunikace</a:t>
            </a:r>
          </a:p>
          <a:p>
            <a:pPr lvl="1"/>
            <a:r>
              <a:rPr lang="cs-CZ" dirty="0" smtClean="0"/>
              <a:t>Neformální komunikace (na základě spontánních mezilidských vztahů)</a:t>
            </a:r>
          </a:p>
          <a:p>
            <a:pPr lvl="1"/>
            <a:endParaRPr lang="cs-CZ" dirty="0" smtClean="0"/>
          </a:p>
          <a:p>
            <a:pPr lvl="1"/>
            <a:r>
              <a:rPr lang="cs-CZ" dirty="0" smtClean="0"/>
              <a:t>Vertikální (sestupná x vzestupná)</a:t>
            </a:r>
          </a:p>
          <a:p>
            <a:pPr lvl="1"/>
            <a:r>
              <a:rPr lang="cs-CZ" dirty="0" smtClean="0"/>
              <a:t>Horizontální</a:t>
            </a:r>
          </a:p>
          <a:p>
            <a:pPr lvl="1"/>
            <a:r>
              <a:rPr lang="cs-CZ" dirty="0" smtClean="0"/>
              <a:t>Diagonální</a:t>
            </a:r>
          </a:p>
          <a:p>
            <a:pPr lvl="1">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smtClean="0"/>
              <a:t>Styl vedení</a:t>
            </a:r>
            <a:endParaRPr lang="cs-CZ" dirty="0"/>
          </a:p>
        </p:txBody>
      </p:sp>
      <p:sp>
        <p:nvSpPr>
          <p:cNvPr id="5" name="Zástupný symbol pro obsah 4"/>
          <p:cNvSpPr>
            <a:spLocks noGrp="1"/>
          </p:cNvSpPr>
          <p:nvPr>
            <p:ph idx="1"/>
          </p:nvPr>
        </p:nvSpPr>
        <p:spPr/>
        <p:txBody>
          <a:bodyPr/>
          <a:lstStyle/>
          <a:p>
            <a:r>
              <a:rPr lang="cs-CZ" dirty="0" smtClean="0"/>
              <a:t>Způsob jednání a chování manažera ke spolupracovníkům</a:t>
            </a:r>
          </a:p>
          <a:p>
            <a:r>
              <a:rPr lang="cs-CZ" dirty="0" smtClean="0"/>
              <a:t>Neexistuje absolutně správný styl vedení</a:t>
            </a:r>
          </a:p>
          <a:p>
            <a:r>
              <a:rPr lang="cs-CZ" dirty="0" smtClean="0"/>
              <a:t>Žádný není použitelný za jakýchkoli okolností a neplatí ve všech situacích</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smtClean="0"/>
              <a:t>Styl vedení založený na využívání funkční a osobní autority</a:t>
            </a:r>
            <a:endParaRPr lang="cs-CZ" dirty="0"/>
          </a:p>
        </p:txBody>
      </p:sp>
      <p:sp>
        <p:nvSpPr>
          <p:cNvPr id="5" name="Zástupný symbol pro obsah 4"/>
          <p:cNvSpPr>
            <a:spLocks noGrp="1"/>
          </p:cNvSpPr>
          <p:nvPr>
            <p:ph idx="1"/>
          </p:nvPr>
        </p:nvSpPr>
        <p:spPr/>
        <p:txBody>
          <a:bodyPr/>
          <a:lstStyle/>
          <a:p>
            <a:pPr marL="586350" indent="-514350">
              <a:buFont typeface="+mj-lt"/>
              <a:buAutoNum type="arabicPeriod"/>
            </a:pPr>
            <a:r>
              <a:rPr lang="cs-CZ" dirty="0" smtClean="0"/>
              <a:t>Autokratický styl</a:t>
            </a:r>
          </a:p>
          <a:p>
            <a:pPr marL="838350" lvl="1" indent="-514350"/>
            <a:r>
              <a:rPr lang="cs-CZ" dirty="0" smtClean="0"/>
              <a:t>Založený výhradně na funkční autoritě</a:t>
            </a:r>
          </a:p>
          <a:p>
            <a:pPr marL="838350" lvl="1" indent="-514350"/>
            <a:r>
              <a:rPr lang="cs-CZ" dirty="0" smtClean="0"/>
              <a:t>Nařizovací styl, vedoucí pracovník rozhoduje o všem sám</a:t>
            </a:r>
          </a:p>
          <a:p>
            <a:pPr marL="586350" indent="-514350">
              <a:buFont typeface="+mj-lt"/>
              <a:buAutoNum type="arabicPeriod"/>
            </a:pPr>
            <a:r>
              <a:rPr lang="cs-CZ" dirty="0" smtClean="0"/>
              <a:t>Demokratický styl</a:t>
            </a:r>
          </a:p>
          <a:p>
            <a:pPr marL="838350" lvl="1" indent="-514350"/>
            <a:r>
              <a:rPr lang="cs-CZ" dirty="0" smtClean="0"/>
              <a:t>Založený na spolupráci vedoucího a spolupracovníků</a:t>
            </a:r>
          </a:p>
          <a:p>
            <a:pPr marL="838350" lvl="1" indent="-514350"/>
            <a:r>
              <a:rPr lang="cs-CZ" dirty="0" smtClean="0"/>
              <a:t>Vedoucí rozhoduje sám na základě konzultace nebo rozhodují společně</a:t>
            </a:r>
          </a:p>
          <a:p>
            <a:pPr marL="586350" indent="-514350">
              <a:buFont typeface="+mj-lt"/>
              <a:buAutoNum type="arabicPeriod"/>
            </a:pPr>
            <a:r>
              <a:rPr lang="cs-CZ" dirty="0" smtClean="0"/>
              <a:t>Volný styl</a:t>
            </a:r>
          </a:p>
          <a:p>
            <a:pPr marL="838350" lvl="1" indent="-514350"/>
            <a:r>
              <a:rPr lang="cs-CZ" dirty="0" smtClean="0"/>
              <a:t>Vedoucí pracovník ponechává spolupracovníkům volnost v rozhodování</a:t>
            </a:r>
          </a:p>
          <a:p>
            <a:pPr marL="838350" lvl="1" indent="-514350"/>
            <a:r>
              <a:rPr lang="cs-CZ" dirty="0" smtClean="0"/>
              <a:t>Spoléhá na to, že vědí, co mají dělat</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Příklad autokratického vedení</a:t>
            </a:r>
            <a:br>
              <a:rPr lang="cs-CZ" dirty="0" smtClean="0"/>
            </a:br>
            <a:endParaRPr lang="cs-CZ" dirty="0"/>
          </a:p>
        </p:txBody>
      </p:sp>
      <p:sp>
        <p:nvSpPr>
          <p:cNvPr id="5" name="Zástupný symbol pro obsah 4"/>
          <p:cNvSpPr>
            <a:spLocks noGrp="1"/>
          </p:cNvSpPr>
          <p:nvPr>
            <p:ph idx="1"/>
          </p:nvPr>
        </p:nvSpPr>
        <p:spPr/>
        <p:txBody>
          <a:bodyPr/>
          <a:lstStyle/>
          <a:p>
            <a:pPr lvl="0"/>
            <a:r>
              <a:rPr lang="cs-CZ" dirty="0" err="1" smtClean="0"/>
              <a:t>Elon</a:t>
            </a:r>
            <a:r>
              <a:rPr lang="cs-CZ" dirty="0" smtClean="0"/>
              <a:t> </a:t>
            </a:r>
            <a:r>
              <a:rPr lang="cs-CZ" dirty="0" err="1" smtClean="0"/>
              <a:t>Musk</a:t>
            </a:r>
            <a:r>
              <a:rPr lang="cs-CZ" dirty="0" smtClean="0"/>
              <a:t> </a:t>
            </a:r>
            <a:endParaRPr lang="cs-CZ" dirty="0" smtClean="0"/>
          </a:p>
          <a:p>
            <a:pPr lvl="1"/>
            <a:r>
              <a:rPr lang="cs-CZ" dirty="0" smtClean="0"/>
              <a:t>je </a:t>
            </a:r>
            <a:r>
              <a:rPr lang="cs-CZ" dirty="0" smtClean="0"/>
              <a:t>proslulý jako vůdce s železnou pěstí a dokonce otevřeně vyhrožuje propuštěním zaměstnanců, kteří se odváží jít za limit.</a:t>
            </a:r>
          </a:p>
          <a:p>
            <a:pPr lvl="0"/>
            <a:r>
              <a:rPr lang="cs-CZ" dirty="0" err="1" smtClean="0"/>
              <a:t>Steve</a:t>
            </a:r>
            <a:r>
              <a:rPr lang="cs-CZ" dirty="0" smtClean="0"/>
              <a:t> </a:t>
            </a:r>
            <a:r>
              <a:rPr lang="cs-CZ" dirty="0" err="1" smtClean="0"/>
              <a:t>Jobs</a:t>
            </a:r>
            <a:r>
              <a:rPr lang="cs-CZ" dirty="0" smtClean="0"/>
              <a:t> </a:t>
            </a:r>
            <a:endParaRPr lang="cs-CZ" dirty="0" smtClean="0"/>
          </a:p>
          <a:p>
            <a:pPr lvl="1"/>
            <a:r>
              <a:rPr lang="cs-CZ" dirty="0" smtClean="0"/>
              <a:t>O </a:t>
            </a:r>
            <a:r>
              <a:rPr lang="cs-CZ" dirty="0" smtClean="0"/>
              <a:t>šéfovi </a:t>
            </a:r>
            <a:r>
              <a:rPr lang="cs-CZ" dirty="0" err="1" smtClean="0"/>
              <a:t>Applu</a:t>
            </a:r>
            <a:r>
              <a:rPr lang="cs-CZ" dirty="0" smtClean="0"/>
              <a:t> je známo, že má nad sebou vysokou míru kontroly a je to vysoký </a:t>
            </a:r>
            <a:r>
              <a:rPr lang="cs-CZ" dirty="0" err="1" smtClean="0"/>
              <a:t>mikromanažer</a:t>
            </a:r>
            <a:r>
              <a:rPr lang="cs-CZ" dirty="0" smtClean="0"/>
              <a:t>. Kvůli svému </a:t>
            </a:r>
            <a:r>
              <a:rPr lang="cs-CZ" dirty="0" smtClean="0"/>
              <a:t>autoritářskému stylu </a:t>
            </a:r>
            <a:r>
              <a:rPr lang="cs-CZ" dirty="0" smtClean="0"/>
              <a:t>byl dokonce na čas vyhozen ze společnosti.</a:t>
            </a:r>
          </a:p>
          <a:p>
            <a:endParaRPr lang="cs-CZ" dirty="0"/>
          </a:p>
        </p:txBody>
      </p:sp>
      <p:pic>
        <p:nvPicPr>
          <p:cNvPr id="6" name="Obrázek 5" descr="mid_elon-musk-TW8-520814.jpg"/>
          <p:cNvPicPr>
            <a:picLocks noChangeAspect="1"/>
          </p:cNvPicPr>
          <p:nvPr/>
        </p:nvPicPr>
        <p:blipFill>
          <a:blip r:embed="rId2" cstate="print"/>
          <a:stretch>
            <a:fillRect/>
          </a:stretch>
        </p:blipFill>
        <p:spPr>
          <a:xfrm>
            <a:off x="10572750" y="0"/>
            <a:ext cx="1619250" cy="2409825"/>
          </a:xfrm>
          <a:prstGeom prst="rect">
            <a:avLst/>
          </a:prstGeom>
        </p:spPr>
      </p:pic>
      <p:pic>
        <p:nvPicPr>
          <p:cNvPr id="7" name="Obrázek 6" descr="Jobs.jpeg"/>
          <p:cNvPicPr>
            <a:picLocks noChangeAspect="1"/>
          </p:cNvPicPr>
          <p:nvPr/>
        </p:nvPicPr>
        <p:blipFill>
          <a:blip r:embed="rId3" cstate="print"/>
          <a:stretch>
            <a:fillRect/>
          </a:stretch>
        </p:blipFill>
        <p:spPr>
          <a:xfrm>
            <a:off x="5195454" y="4525240"/>
            <a:ext cx="4147127" cy="233275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Příklad demokratického vedení</a:t>
            </a:r>
            <a:endParaRPr lang="cs-CZ" dirty="0"/>
          </a:p>
        </p:txBody>
      </p:sp>
      <p:sp>
        <p:nvSpPr>
          <p:cNvPr id="5" name="Zástupný symbol pro obsah 4"/>
          <p:cNvSpPr>
            <a:spLocks noGrp="1"/>
          </p:cNvSpPr>
          <p:nvPr>
            <p:ph idx="1"/>
          </p:nvPr>
        </p:nvSpPr>
        <p:spPr/>
        <p:txBody>
          <a:bodyPr/>
          <a:lstStyle/>
          <a:p>
            <a:r>
              <a:rPr lang="cs-CZ" dirty="0" err="1" smtClean="0"/>
              <a:t>George</a:t>
            </a:r>
            <a:r>
              <a:rPr lang="cs-CZ" dirty="0" smtClean="0"/>
              <a:t> Washington</a:t>
            </a:r>
          </a:p>
          <a:p>
            <a:pPr lvl="1"/>
            <a:r>
              <a:rPr lang="cs-CZ" dirty="0" smtClean="0"/>
              <a:t>Washington je výjimečně demokratický, pokud jde o vedení americké vlády. </a:t>
            </a:r>
          </a:p>
          <a:p>
            <a:pPr lvl="1"/>
            <a:r>
              <a:rPr lang="cs-CZ" dirty="0" smtClean="0"/>
              <a:t>Ukázal první známky svého demokratického stylu vedení tím, že svým zaměstnancům jmenoval silné vůdce. </a:t>
            </a:r>
          </a:p>
          <a:p>
            <a:pPr lvl="1"/>
            <a:r>
              <a:rPr lang="cs-CZ" dirty="0" smtClean="0"/>
              <a:t>Jeho rozhodnutí nesloužit po třetí volební období bylo příkladem demokratického vůdce, který věděl, kdy předat pochodeň.</a:t>
            </a:r>
            <a:endParaRPr lang="cs-CZ" dirty="0"/>
          </a:p>
        </p:txBody>
      </p:sp>
      <p:pic>
        <p:nvPicPr>
          <p:cNvPr id="6" name="Obrázek 5" descr="washington G.jpg"/>
          <p:cNvPicPr>
            <a:picLocks noChangeAspect="1"/>
          </p:cNvPicPr>
          <p:nvPr/>
        </p:nvPicPr>
        <p:blipFill>
          <a:blip r:embed="rId2" cstate="print"/>
          <a:stretch>
            <a:fillRect/>
          </a:stretch>
        </p:blipFill>
        <p:spPr>
          <a:xfrm>
            <a:off x="5486400" y="3810000"/>
            <a:ext cx="4807527" cy="270423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Vedení</a:t>
            </a:r>
            <a:endParaRPr lang="cs-CZ" dirty="0"/>
          </a:p>
        </p:txBody>
      </p:sp>
      <p:sp>
        <p:nvSpPr>
          <p:cNvPr id="5" name="Zástupný symbol pro obsah 4"/>
          <p:cNvSpPr>
            <a:spLocks noGrp="1"/>
          </p:cNvSpPr>
          <p:nvPr>
            <p:ph idx="1"/>
          </p:nvPr>
        </p:nvSpPr>
        <p:spPr>
          <a:xfrm>
            <a:off x="674280" y="1189082"/>
            <a:ext cx="10753200" cy="4139998"/>
          </a:xfrm>
        </p:spPr>
        <p:txBody>
          <a:bodyPr/>
          <a:lstStyle/>
          <a:p>
            <a:r>
              <a:rPr lang="cs-CZ" dirty="0" smtClean="0"/>
              <a:t>Manažerská funkce, jejímž obsahem je ovlivňování lidí (podřízených, spolupracovníků) tak, aby plnili úkoly a cíle organizace</a:t>
            </a:r>
          </a:p>
          <a:p>
            <a:pPr lvl="1"/>
            <a:r>
              <a:rPr lang="cs-CZ" dirty="0" smtClean="0"/>
              <a:t>přesvědčováním, aktivizací, iniciováním</a:t>
            </a:r>
          </a:p>
          <a:p>
            <a:pPr>
              <a:buNone/>
            </a:pPr>
            <a:r>
              <a:rPr lang="cs-CZ" dirty="0" smtClean="0"/>
              <a:t>= dosáhnout toho, aby lidi dělali co chce vedoucí a mysleli si, že to chtějí sami -&gt; náročné -&gt;je potřeba ovlivňovat chování lidí</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a:xfrm>
            <a:off x="720000" y="720000"/>
            <a:ext cx="11472000" cy="451576"/>
          </a:xfrm>
        </p:spPr>
        <p:txBody>
          <a:bodyPr/>
          <a:lstStyle/>
          <a:p>
            <a:r>
              <a:rPr lang="cs-CZ" dirty="0" smtClean="0"/>
              <a:t>Příklad stylu vedení </a:t>
            </a:r>
            <a:r>
              <a:rPr lang="cs-CZ" dirty="0" err="1" smtClean="0"/>
              <a:t>laissez</a:t>
            </a:r>
            <a:r>
              <a:rPr lang="cs-CZ" dirty="0" smtClean="0"/>
              <a:t>-</a:t>
            </a:r>
            <a:r>
              <a:rPr lang="cs-CZ" dirty="0" err="1" smtClean="0"/>
              <a:t>faire</a:t>
            </a:r>
            <a:r>
              <a:rPr lang="cs-CZ" dirty="0" smtClean="0"/>
              <a:t>, volného stylu</a:t>
            </a:r>
            <a:endParaRPr lang="cs-CZ" dirty="0"/>
          </a:p>
        </p:txBody>
      </p:sp>
      <p:sp>
        <p:nvSpPr>
          <p:cNvPr id="5" name="Zástupný symbol pro obsah 4"/>
          <p:cNvSpPr>
            <a:spLocks noGrp="1"/>
          </p:cNvSpPr>
          <p:nvPr>
            <p:ph idx="1"/>
          </p:nvPr>
        </p:nvSpPr>
        <p:spPr/>
        <p:txBody>
          <a:bodyPr/>
          <a:lstStyle/>
          <a:p>
            <a:r>
              <a:rPr lang="cs-CZ" dirty="0" smtClean="0"/>
              <a:t>královna Viktorie</a:t>
            </a:r>
          </a:p>
          <a:p>
            <a:pPr lvl="1"/>
            <a:r>
              <a:rPr lang="cs-CZ" dirty="0" smtClean="0"/>
              <a:t>„Nebe pomáhá těm, kteří si pomáhají sami,“ bylo často používáno k propagaci viktoriánského stylu vedení ve Spojeném království.</a:t>
            </a:r>
          </a:p>
          <a:p>
            <a:pPr lvl="1"/>
            <a:r>
              <a:rPr lang="cs-CZ" dirty="0" smtClean="0"/>
              <a:t>Tato </a:t>
            </a:r>
            <a:r>
              <a:rPr lang="cs-CZ" dirty="0" smtClean="0"/>
              <a:t>éra je také známá jako věk individualismu, protože mnoho lidí tvrdě pracovalo pomocí svých dovedností a talentu, aby pomohli vytvořit jeden z nejbohatších a nejmocnějších národů té doby.</a:t>
            </a:r>
          </a:p>
          <a:p>
            <a:endParaRPr lang="cs-CZ" dirty="0"/>
          </a:p>
        </p:txBody>
      </p:sp>
      <p:pic>
        <p:nvPicPr>
          <p:cNvPr id="6" name="Obrázek 5" descr="Queen_Victoria_and_Prince_Albert_1861.jpg"/>
          <p:cNvPicPr>
            <a:picLocks noChangeAspect="1"/>
          </p:cNvPicPr>
          <p:nvPr/>
        </p:nvPicPr>
        <p:blipFill>
          <a:blip r:embed="rId2" cstate="print"/>
          <a:stretch>
            <a:fillRect/>
          </a:stretch>
        </p:blipFill>
        <p:spPr>
          <a:xfrm>
            <a:off x="8368145" y="3691369"/>
            <a:ext cx="2028536" cy="3181113"/>
          </a:xfrm>
          <a:prstGeom prst="rect">
            <a:avLst/>
          </a:prstGeom>
        </p:spPr>
      </p:pic>
      <p:pic>
        <p:nvPicPr>
          <p:cNvPr id="7" name="Obrázek 6" descr="Královna Viktorie.jpg"/>
          <p:cNvPicPr>
            <a:picLocks noChangeAspect="1"/>
          </p:cNvPicPr>
          <p:nvPr/>
        </p:nvPicPr>
        <p:blipFill>
          <a:blip r:embed="rId3" cstate="print"/>
          <a:stretch>
            <a:fillRect/>
          </a:stretch>
        </p:blipFill>
        <p:spPr>
          <a:xfrm>
            <a:off x="3358958" y="3685309"/>
            <a:ext cx="4413442" cy="2482561"/>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Styly vedení podle </a:t>
            </a:r>
            <a:r>
              <a:rPr lang="cs-CZ" dirty="0" err="1" smtClean="0"/>
              <a:t>Likerta</a:t>
            </a:r>
            <a:endParaRPr lang="cs-CZ" dirty="0"/>
          </a:p>
        </p:txBody>
      </p:sp>
      <p:graphicFrame>
        <p:nvGraphicFramePr>
          <p:cNvPr id="6" name="Zástupný symbol pro obsah 5"/>
          <p:cNvGraphicFramePr>
            <a:graphicFrameLocks noGrp="1"/>
          </p:cNvGraphicFramePr>
          <p:nvPr>
            <p:ph idx="1"/>
          </p:nvPr>
        </p:nvGraphicFramePr>
        <p:xfrm>
          <a:off x="7212329" y="160654"/>
          <a:ext cx="4812030" cy="2456815"/>
        </p:xfrm>
        <a:graphic>
          <a:graphicData uri="http://schemas.openxmlformats.org/drawingml/2006/table">
            <a:tbl>
              <a:tblPr firstRow="1" bandRow="1">
                <a:tableStyleId>{2D5ABB26-0587-4C30-8999-92F81FD0307C}</a:tableStyleId>
              </a:tblPr>
              <a:tblGrid>
                <a:gridCol w="1604010"/>
                <a:gridCol w="1604010"/>
                <a:gridCol w="1604010"/>
              </a:tblGrid>
              <a:tr h="952488">
                <a:tc rowSpan="2">
                  <a:txBody>
                    <a:bodyPr/>
                    <a:lstStyle/>
                    <a:p>
                      <a:pPr algn="ctr"/>
                      <a:r>
                        <a:rPr lang="cs-CZ" dirty="0" smtClean="0"/>
                        <a:t>Orientace na lidi</a:t>
                      </a:r>
                      <a:endParaRPr lang="cs-CZ" dirty="0"/>
                    </a:p>
                  </a:txBody>
                  <a:tcPr vert="vert270" anchor="b">
                    <a:lnR w="12700" cap="flat" cmpd="sng" algn="ctr">
                      <a:solidFill>
                        <a:schemeClr val="tx1"/>
                      </a:solidFill>
                      <a:prstDash val="solid"/>
                      <a:round/>
                      <a:headEnd type="none" w="med" len="med"/>
                      <a:tailEnd type="none" w="med" len="med"/>
                    </a:lnR>
                  </a:tcPr>
                </a:tc>
                <a:tc>
                  <a:txBody>
                    <a:bodyPr/>
                    <a:lstStyle/>
                    <a:p>
                      <a:r>
                        <a:rPr lang="cs-CZ" dirty="0" smtClean="0"/>
                        <a:t>Konzultativní</a:t>
                      </a:r>
                      <a:r>
                        <a:rPr lang="cs-CZ" baseline="0" dirty="0" smtClean="0"/>
                        <a:t> styl vedení</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dirty="0" smtClean="0"/>
                        <a:t>Participativně skupinový</a:t>
                      </a:r>
                      <a:r>
                        <a:rPr lang="cs-CZ" baseline="0" dirty="0" smtClean="0"/>
                        <a:t> styl vedení</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52488">
                <a:tc vMerge="1">
                  <a:txBody>
                    <a:bodyPr/>
                    <a:lstStyle/>
                    <a:p>
                      <a:endParaRPr lang="cs-CZ" dirty="0"/>
                    </a:p>
                  </a:txBody>
                  <a:tcPr/>
                </a:tc>
                <a:tc>
                  <a:txBody>
                    <a:bodyPr/>
                    <a:lstStyle/>
                    <a:p>
                      <a:r>
                        <a:rPr lang="cs-CZ" dirty="0" smtClean="0"/>
                        <a:t>Laskavě autoritativní styl vedení</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dirty="0" err="1" smtClean="0"/>
                        <a:t>Exploativně</a:t>
                      </a:r>
                      <a:r>
                        <a:rPr lang="cs-CZ" dirty="0" smtClean="0"/>
                        <a:t> autoritativní styl vedení</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1839">
                <a:tc>
                  <a:txBody>
                    <a:bodyPr/>
                    <a:lstStyle/>
                    <a:p>
                      <a:endParaRPr lang="cs-CZ" dirty="0"/>
                    </a:p>
                  </a:txBody>
                  <a:tcPr/>
                </a:tc>
                <a:tc gridSpan="2">
                  <a:txBody>
                    <a:bodyPr/>
                    <a:lstStyle/>
                    <a:p>
                      <a:pPr algn="ctr"/>
                      <a:r>
                        <a:rPr lang="cs-CZ" dirty="0" smtClean="0"/>
                        <a:t>Orientace na práci</a:t>
                      </a:r>
                      <a:endParaRPr lang="cs-CZ" dirty="0"/>
                    </a:p>
                  </a:txBody>
                  <a:tcPr>
                    <a:lnT w="12700" cap="flat" cmpd="sng" algn="ctr">
                      <a:solidFill>
                        <a:schemeClr val="tx1"/>
                      </a:solidFill>
                      <a:prstDash val="solid"/>
                      <a:round/>
                      <a:headEnd type="none" w="med" len="med"/>
                      <a:tailEnd type="none" w="med" len="med"/>
                    </a:lnT>
                  </a:tcPr>
                </a:tc>
                <a:tc hMerge="1">
                  <a:txBody>
                    <a:bodyPr/>
                    <a:lstStyle/>
                    <a:p>
                      <a:endParaRPr lang="cs-CZ" dirty="0"/>
                    </a:p>
                  </a:txBody>
                  <a:tcPr/>
                </a:tc>
              </a:tr>
            </a:tbl>
          </a:graphicData>
        </a:graphic>
      </p:graphicFrame>
      <p:grpSp>
        <p:nvGrpSpPr>
          <p:cNvPr id="11" name="Skupina 10"/>
          <p:cNvGrpSpPr/>
          <p:nvPr/>
        </p:nvGrpSpPr>
        <p:grpSpPr>
          <a:xfrm>
            <a:off x="8343900" y="0"/>
            <a:ext cx="3680460" cy="2480310"/>
            <a:chOff x="7692390" y="422910"/>
            <a:chExt cx="3680460" cy="2480310"/>
          </a:xfrm>
        </p:grpSpPr>
        <p:cxnSp>
          <p:nvCxnSpPr>
            <p:cNvPr id="8" name="Přímá spojovací šipka 7"/>
            <p:cNvCxnSpPr/>
            <p:nvPr/>
          </p:nvCxnSpPr>
          <p:spPr bwMode="auto">
            <a:xfrm>
              <a:off x="7795260" y="2891790"/>
              <a:ext cx="3577590" cy="11430"/>
            </a:xfrm>
            <a:prstGeom prst="straightConnector1">
              <a:avLst/>
            </a:prstGeom>
            <a:solidFill>
              <a:schemeClr val="accent1"/>
            </a:solidFill>
            <a:ln w="9525"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0" name="Přímá spojovací šipka 9"/>
            <p:cNvCxnSpPr/>
            <p:nvPr/>
          </p:nvCxnSpPr>
          <p:spPr bwMode="auto">
            <a:xfrm flipV="1">
              <a:off x="7692390" y="422910"/>
              <a:ext cx="0" cy="2457450"/>
            </a:xfrm>
            <a:prstGeom prst="straightConnector1">
              <a:avLst/>
            </a:prstGeom>
            <a:solidFill>
              <a:schemeClr val="accent1"/>
            </a:solidFill>
            <a:ln w="9525" cap="flat" cmpd="sng" algn="ctr">
              <a:solidFill>
                <a:schemeClr val="tx1"/>
              </a:solidFill>
              <a:prstDash val="solid"/>
              <a:miter lim="800000"/>
              <a:headEnd type="none" w="med" len="med"/>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13" name="TextovéPole 12"/>
          <p:cNvSpPr txBox="1"/>
          <p:nvPr/>
        </p:nvSpPr>
        <p:spPr>
          <a:xfrm>
            <a:off x="274320" y="1668780"/>
            <a:ext cx="10595610" cy="5693866"/>
          </a:xfrm>
          <a:prstGeom prst="rect">
            <a:avLst/>
          </a:prstGeom>
          <a:noFill/>
        </p:spPr>
        <p:txBody>
          <a:bodyPr wrap="square" rtlCol="0">
            <a:spAutoFit/>
          </a:bodyPr>
          <a:lstStyle/>
          <a:p>
            <a:pPr marL="457200" indent="-457200">
              <a:buFont typeface="+mj-lt"/>
              <a:buAutoNum type="arabicPeriod"/>
            </a:pPr>
            <a:r>
              <a:rPr lang="cs-CZ" dirty="0" err="1" smtClean="0"/>
              <a:t>Exploativně</a:t>
            </a:r>
            <a:r>
              <a:rPr lang="cs-CZ" dirty="0" smtClean="0"/>
              <a:t> autoritativní styl vedení</a:t>
            </a:r>
          </a:p>
          <a:p>
            <a:pPr marL="914400" lvl="1" indent="-457200">
              <a:buFont typeface="Arial" pitchFamily="34" charset="0"/>
              <a:buChar char="•"/>
            </a:pPr>
            <a:r>
              <a:rPr lang="cs-CZ" sz="2000" dirty="0" smtClean="0"/>
              <a:t>Manažeři, kteří nedůvěřují podřízeným, komunikují </a:t>
            </a:r>
          </a:p>
          <a:p>
            <a:pPr marL="914400" lvl="1" indent="-457200"/>
            <a:r>
              <a:rPr lang="cs-CZ" sz="2000" dirty="0" smtClean="0"/>
              <a:t>s nimi pouze příkazy, rozhodují sami, nezajímají se o problémy spolupracovníků,</a:t>
            </a:r>
          </a:p>
          <a:p>
            <a:pPr marL="914400" lvl="1" indent="-457200"/>
            <a:r>
              <a:rPr lang="cs-CZ" sz="2000" dirty="0" smtClean="0"/>
              <a:t>používají postihy a tresty</a:t>
            </a:r>
          </a:p>
          <a:p>
            <a:pPr marL="457200" indent="-457200">
              <a:buFont typeface="+mj-lt"/>
              <a:buAutoNum type="arabicPeriod"/>
            </a:pPr>
            <a:r>
              <a:rPr lang="cs-CZ" dirty="0" smtClean="0"/>
              <a:t>Laskavě autoritativní styl vedení</a:t>
            </a:r>
          </a:p>
          <a:p>
            <a:pPr marL="914400" lvl="1" indent="-457200">
              <a:buFont typeface="Arial" pitchFamily="34" charset="0"/>
              <a:buChar char="•"/>
            </a:pPr>
            <a:r>
              <a:rPr lang="cs-CZ" sz="2000" dirty="0" smtClean="0"/>
              <a:t>Manažeři, kteří málo důvěřují spolupracovníkům, umožňují i komunikaci zdola, ale rozhodují sami, připouštějí problémy spolupracovníků, používají i odměny</a:t>
            </a:r>
          </a:p>
          <a:p>
            <a:pPr marL="457200" indent="-457200">
              <a:buFont typeface="+mj-lt"/>
              <a:buAutoNum type="arabicPeriod"/>
            </a:pPr>
            <a:r>
              <a:rPr lang="cs-CZ" dirty="0" smtClean="0"/>
              <a:t>Konzultativní styl vedení</a:t>
            </a:r>
          </a:p>
          <a:p>
            <a:pPr marL="914400" lvl="1" indent="-457200">
              <a:buFont typeface="Arial" pitchFamily="34" charset="0"/>
              <a:buChar char="•"/>
            </a:pPr>
            <a:r>
              <a:rPr lang="cs-CZ" sz="2000" dirty="0" smtClean="0"/>
              <a:t>Manažeři, kteří podřízeným důvěřují, podporují oboustrannou komunikaci, vyžadují názory a náměty od spolupracovníků, o základních problémech rozhodují sami ostatní delegují, používají převážně odměny</a:t>
            </a:r>
          </a:p>
          <a:p>
            <a:pPr marL="457200" indent="-457200">
              <a:buFont typeface="+mj-lt"/>
              <a:buAutoNum type="arabicPeriod"/>
            </a:pPr>
            <a:r>
              <a:rPr lang="cs-CZ" dirty="0" smtClean="0"/>
              <a:t>Participativně skupinový styl vedení</a:t>
            </a:r>
          </a:p>
          <a:p>
            <a:pPr marL="914400" lvl="1" indent="-457200">
              <a:buFont typeface="Arial" pitchFamily="34" charset="0"/>
              <a:buChar char="•"/>
            </a:pPr>
            <a:r>
              <a:rPr lang="cs-CZ" sz="2000" dirty="0" smtClean="0"/>
              <a:t>Manažeři, kteří plně důvěřují spolupracovníkům, komunikují všemi směry, se spolupracovníky jednají rovnocenně, vedou je k tvořivé spoluúčasti na vedení a rozhodovací pravomoci delegují</a:t>
            </a:r>
          </a:p>
          <a:p>
            <a:pPr marL="457200" indent="-457200">
              <a:buFont typeface="+mj-lt"/>
              <a:buAutoNum type="arabicPeriod"/>
            </a:pPr>
            <a:endParaRPr lang="cs-CZ" dirty="0" smtClean="0"/>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r>
              <a:rPr lang="cs-CZ" smtClean="0"/>
              <a:t>Definujte zápatí - název prezentace / pracoviště</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7" name="Nadpis 6"/>
          <p:cNvSpPr>
            <a:spLocks noGrp="1"/>
          </p:cNvSpPr>
          <p:nvPr>
            <p:ph type="title"/>
          </p:nvPr>
        </p:nvSpPr>
        <p:spPr/>
        <p:txBody>
          <a:bodyPr/>
          <a:lstStyle/>
          <a:p>
            <a:r>
              <a:rPr lang="cs-CZ" dirty="0" smtClean="0"/>
              <a:t>Situační vedení</a:t>
            </a:r>
            <a:endParaRPr lang="cs-CZ" dirty="0"/>
          </a:p>
        </p:txBody>
      </p:sp>
      <p:sp>
        <p:nvSpPr>
          <p:cNvPr id="8" name="Zástupný symbol pro obsah 7"/>
          <p:cNvSpPr>
            <a:spLocks noGrp="1"/>
          </p:cNvSpPr>
          <p:nvPr>
            <p:ph idx="1"/>
          </p:nvPr>
        </p:nvSpPr>
        <p:spPr/>
        <p:txBody>
          <a:bodyPr/>
          <a:lstStyle/>
          <a:p>
            <a:r>
              <a:rPr lang="cs-CZ" dirty="0" smtClean="0"/>
              <a:t>Vychází z toho, že každá situace vyžaduje jiný styl vedení</a:t>
            </a:r>
          </a:p>
          <a:p>
            <a:r>
              <a:rPr lang="cs-CZ" dirty="0" smtClean="0"/>
              <a:t>Pokud vzniknou určité podmínky, určitá situace – pak by měl být preferovaný a použitý určitý styl vedení.</a:t>
            </a:r>
          </a:p>
          <a:p>
            <a:r>
              <a:rPr lang="cs-CZ" dirty="0" smtClean="0"/>
              <a:t>Podle situace manažer:</a:t>
            </a:r>
          </a:p>
          <a:p>
            <a:pPr lvl="1"/>
            <a:r>
              <a:rPr lang="cs-CZ" dirty="0" smtClean="0"/>
              <a:t>Nařizuje</a:t>
            </a:r>
          </a:p>
          <a:p>
            <a:pPr lvl="1"/>
            <a:r>
              <a:rPr lang="cs-CZ" dirty="0" smtClean="0"/>
              <a:t>Přesvědčuje</a:t>
            </a:r>
          </a:p>
          <a:p>
            <a:pPr lvl="1"/>
            <a:r>
              <a:rPr lang="cs-CZ" dirty="0" smtClean="0"/>
              <a:t>Konsultuje</a:t>
            </a:r>
          </a:p>
          <a:p>
            <a:pPr lvl="1"/>
            <a:r>
              <a:rPr lang="cs-CZ" dirty="0" smtClean="0"/>
              <a:t>deleguje</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situační vedení.jpg"/>
          <p:cNvPicPr>
            <a:picLocks noChangeAspect="1"/>
          </p:cNvPicPr>
          <p:nvPr/>
        </p:nvPicPr>
        <p:blipFill>
          <a:blip r:embed="rId3" cstate="print"/>
          <a:srcRect l="24054" t="7000" r="29730" b="6000"/>
          <a:stretch>
            <a:fillRect/>
          </a:stretch>
        </p:blipFill>
        <p:spPr>
          <a:xfrm>
            <a:off x="9155430" y="1703070"/>
            <a:ext cx="2571750" cy="2355182"/>
          </a:xfrm>
          <a:prstGeom prst="rect">
            <a:avLst/>
          </a:prstGeom>
        </p:spPr>
      </p:pic>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Situační vedení podle </a:t>
            </a:r>
            <a:r>
              <a:rPr lang="cs-CZ" dirty="0" err="1" smtClean="0"/>
              <a:t>Blancharda</a:t>
            </a:r>
            <a:r>
              <a:rPr lang="cs-CZ" dirty="0" smtClean="0"/>
              <a:t> a </a:t>
            </a:r>
            <a:r>
              <a:rPr lang="cs-CZ" dirty="0" err="1" smtClean="0"/>
              <a:t>Herseye</a:t>
            </a:r>
            <a:endParaRPr lang="cs-CZ" dirty="0"/>
          </a:p>
        </p:txBody>
      </p:sp>
      <p:sp>
        <p:nvSpPr>
          <p:cNvPr id="5" name="Zástupný symbol pro obsah 4"/>
          <p:cNvSpPr>
            <a:spLocks noGrp="1"/>
          </p:cNvSpPr>
          <p:nvPr>
            <p:ph idx="1"/>
          </p:nvPr>
        </p:nvSpPr>
        <p:spPr>
          <a:xfrm>
            <a:off x="308520" y="1177652"/>
            <a:ext cx="10753200" cy="4139998"/>
          </a:xfrm>
        </p:spPr>
        <p:txBody>
          <a:bodyPr/>
          <a:lstStyle/>
          <a:p>
            <a:r>
              <a:rPr lang="cs-CZ" dirty="0" smtClean="0"/>
              <a:t>Základní kritická proměnná tohoto stylu vedení je VYZRÁLOST PODŘÍZENÉHO PRACOVNÍKA</a:t>
            </a:r>
          </a:p>
          <a:p>
            <a:pPr>
              <a:buNone/>
            </a:pPr>
            <a:r>
              <a:rPr lang="cs-CZ" dirty="0" smtClean="0"/>
              <a:t>S1 – </a:t>
            </a:r>
            <a:r>
              <a:rPr lang="cs-CZ" sz="2400" dirty="0" smtClean="0"/>
              <a:t>přikazování</a:t>
            </a:r>
            <a:endParaRPr lang="cs-CZ" dirty="0" smtClean="0"/>
          </a:p>
          <a:p>
            <a:pPr lvl="1"/>
            <a:r>
              <a:rPr lang="cs-CZ" dirty="0" smtClean="0"/>
              <a:t>Vysoce direktivní styl, nadřízený nařizuje a nepřipouští komunikaci zdola</a:t>
            </a:r>
          </a:p>
          <a:p>
            <a:pPr lvl="1"/>
            <a:r>
              <a:rPr lang="cs-CZ" dirty="0" smtClean="0"/>
              <a:t>Podřízený vedoucí pracovník získává zákl. dovednosti a návyky</a:t>
            </a:r>
          </a:p>
          <a:p>
            <a:pPr>
              <a:buNone/>
            </a:pPr>
            <a:r>
              <a:rPr lang="cs-CZ" dirty="0" smtClean="0"/>
              <a:t>S2 – koučování</a:t>
            </a:r>
          </a:p>
          <a:p>
            <a:pPr lvl="1"/>
            <a:r>
              <a:rPr lang="cs-CZ" dirty="0" smtClean="0"/>
              <a:t>Nadřízený = </a:t>
            </a:r>
            <a:r>
              <a:rPr lang="cs-CZ" dirty="0" err="1" smtClean="0"/>
              <a:t>kouč</a:t>
            </a:r>
            <a:r>
              <a:rPr lang="cs-CZ" dirty="0" smtClean="0"/>
              <a:t> (poradce) a pomáhá s řešením problémů, vyžaduje komunikaci zdola, upouští od nařizování</a:t>
            </a:r>
          </a:p>
          <a:p>
            <a:pPr>
              <a:buNone/>
            </a:pPr>
            <a:r>
              <a:rPr lang="cs-CZ" dirty="0" smtClean="0"/>
              <a:t>S3 – podporování</a:t>
            </a:r>
          </a:p>
          <a:p>
            <a:pPr lvl="1"/>
            <a:r>
              <a:rPr lang="cs-CZ" dirty="0" smtClean="0"/>
              <a:t>Posilování vyzrálosti podřízeného manažera, samostatnost jeho rozhodování a zlepšování mezilidských vztahů, nadřízený přesouvá rozhodování na podřízeného</a:t>
            </a:r>
          </a:p>
          <a:p>
            <a:pPr>
              <a:buNone/>
            </a:pPr>
            <a:r>
              <a:rPr lang="cs-CZ" dirty="0" smtClean="0"/>
              <a:t>S4 - </a:t>
            </a:r>
            <a:r>
              <a:rPr lang="cs-CZ" sz="2400" dirty="0" smtClean="0"/>
              <a:t>delegování</a:t>
            </a:r>
            <a:endParaRPr lang="cs-CZ" dirty="0" smtClean="0"/>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Nové vedení	</a:t>
            </a:r>
            <a:endParaRPr lang="cs-CZ" dirty="0"/>
          </a:p>
        </p:txBody>
      </p:sp>
      <p:sp>
        <p:nvSpPr>
          <p:cNvPr id="5" name="Zástupný symbol pro obsah 4"/>
          <p:cNvSpPr>
            <a:spLocks noGrp="1"/>
          </p:cNvSpPr>
          <p:nvPr>
            <p:ph idx="1"/>
          </p:nvPr>
        </p:nvSpPr>
        <p:spPr/>
        <p:txBody>
          <a:bodyPr/>
          <a:lstStyle/>
          <a:p>
            <a:r>
              <a:rPr lang="cs-CZ" dirty="0" smtClean="0"/>
              <a:t>Požadavek současné doby</a:t>
            </a:r>
          </a:p>
          <a:p>
            <a:r>
              <a:rPr lang="cs-CZ" dirty="0" smtClean="0"/>
              <a:t>Úspěšný manažer</a:t>
            </a:r>
          </a:p>
          <a:p>
            <a:pPr lvl="1"/>
            <a:r>
              <a:rPr lang="cs-CZ" dirty="0" smtClean="0"/>
              <a:t>Nejen řídí organizace</a:t>
            </a:r>
          </a:p>
          <a:p>
            <a:pPr lvl="1"/>
            <a:r>
              <a:rPr lang="cs-CZ" dirty="0" smtClean="0"/>
              <a:t>Je vůdce</a:t>
            </a:r>
          </a:p>
          <a:p>
            <a:pPr lvl="1"/>
            <a:r>
              <a:rPr lang="cs-CZ" dirty="0" smtClean="0"/>
              <a:t>Získává lidi a mění svět</a:t>
            </a:r>
          </a:p>
          <a:p>
            <a:pPr marL="529200" indent="-457200">
              <a:buNone/>
            </a:pPr>
            <a:endParaRPr lang="cs-CZ" dirty="0" smtClean="0"/>
          </a:p>
          <a:p>
            <a:pPr marL="529200" indent="-457200">
              <a:buNone/>
            </a:pPr>
            <a:r>
              <a:rPr lang="cs-CZ" dirty="0" smtClean="0"/>
              <a:t>Transakční vedení versus </a:t>
            </a:r>
            <a:r>
              <a:rPr lang="cs-CZ" b="1" dirty="0" smtClean="0"/>
              <a:t>transformační vedení</a:t>
            </a:r>
            <a:endParaRPr lang="cs-CZ"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Transakční vedení</a:t>
            </a:r>
            <a:endParaRPr lang="cs-CZ" dirty="0"/>
          </a:p>
        </p:txBody>
      </p:sp>
      <p:sp>
        <p:nvSpPr>
          <p:cNvPr id="5" name="Zástupný symbol pro obsah 4"/>
          <p:cNvSpPr>
            <a:spLocks noGrp="1"/>
          </p:cNvSpPr>
          <p:nvPr>
            <p:ph idx="1"/>
          </p:nvPr>
        </p:nvSpPr>
        <p:spPr/>
        <p:txBody>
          <a:bodyPr/>
          <a:lstStyle/>
          <a:p>
            <a:r>
              <a:rPr lang="cs-CZ" dirty="0" smtClean="0"/>
              <a:t>Postaveno na vzájemné výměně (transakci)</a:t>
            </a:r>
          </a:p>
          <a:p>
            <a:r>
              <a:rPr lang="cs-CZ" dirty="0" smtClean="0"/>
              <a:t>Pracovník poskytuje svoje:</a:t>
            </a:r>
          </a:p>
          <a:p>
            <a:pPr lvl="1"/>
            <a:r>
              <a:rPr lang="cs-CZ" dirty="0" smtClean="0"/>
              <a:t>schopnosti,</a:t>
            </a:r>
          </a:p>
          <a:p>
            <a:pPr lvl="1"/>
            <a:r>
              <a:rPr lang="cs-CZ" dirty="0" smtClean="0"/>
              <a:t>znalosti,</a:t>
            </a:r>
          </a:p>
          <a:p>
            <a:pPr lvl="1"/>
            <a:r>
              <a:rPr lang="cs-CZ" dirty="0" smtClean="0"/>
              <a:t>dovednosti,</a:t>
            </a:r>
          </a:p>
          <a:p>
            <a:pPr lvl="1"/>
            <a:r>
              <a:rPr lang="cs-CZ" dirty="0" smtClean="0"/>
              <a:t>zkušenosti.</a:t>
            </a:r>
          </a:p>
          <a:p>
            <a:r>
              <a:rPr lang="cs-CZ" dirty="0" smtClean="0"/>
              <a:t>Manažer:</a:t>
            </a:r>
          </a:p>
          <a:p>
            <a:pPr lvl="1"/>
            <a:r>
              <a:rPr lang="cs-CZ" dirty="0" smtClean="0"/>
              <a:t>ho za to odměňuje.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Transformační vedení</a:t>
            </a:r>
            <a:endParaRPr lang="cs-CZ" dirty="0"/>
          </a:p>
        </p:txBody>
      </p:sp>
      <p:sp>
        <p:nvSpPr>
          <p:cNvPr id="5" name="Zástupný symbol pro obsah 4"/>
          <p:cNvSpPr>
            <a:spLocks noGrp="1"/>
          </p:cNvSpPr>
          <p:nvPr>
            <p:ph idx="1"/>
          </p:nvPr>
        </p:nvSpPr>
        <p:spPr/>
        <p:txBody>
          <a:bodyPr/>
          <a:lstStyle/>
          <a:p>
            <a:r>
              <a:rPr lang="cs-CZ" dirty="0" smtClean="0"/>
              <a:t>Založeno na uspokojování vyšších potřeb pracovníků</a:t>
            </a:r>
          </a:p>
          <a:p>
            <a:r>
              <a:rPr lang="cs-CZ" dirty="0" smtClean="0"/>
              <a:t>Vůdce (transformační manažer):</a:t>
            </a:r>
          </a:p>
          <a:p>
            <a:pPr lvl="1"/>
            <a:r>
              <a:rPr lang="cs-CZ" dirty="0" smtClean="0"/>
              <a:t>Probouzí ve spolupracovnících potřeby a aspirace, o kterých možná ani sami nevěděli</a:t>
            </a:r>
          </a:p>
          <a:p>
            <a:r>
              <a:rPr lang="cs-CZ" dirty="0" smtClean="0"/>
              <a:t>Osobní identifikace spolupracovníka s vůdcem</a:t>
            </a:r>
          </a:p>
          <a:p>
            <a:pPr lvl="1"/>
            <a:r>
              <a:rPr lang="cs-CZ" dirty="0" smtClean="0"/>
              <a:t>Společná vize budoucnosti</a:t>
            </a:r>
          </a:p>
          <a:p>
            <a:pPr lvl="1"/>
            <a:r>
              <a:rPr lang="cs-CZ" dirty="0" smtClean="0"/>
              <a:t>Vysoké pracovní zaujetí (které vede k neočekávaným výsledkům)</a:t>
            </a:r>
          </a:p>
          <a:p>
            <a:pPr lvl="1"/>
            <a:r>
              <a:rPr lang="cs-CZ" dirty="0" smtClean="0"/>
              <a:t>Preference dlouhodobých cílů</a:t>
            </a:r>
          </a:p>
          <a:p>
            <a:pPr lvl="1"/>
            <a:r>
              <a:rPr lang="cs-CZ" dirty="0" smtClean="0"/>
              <a:t>Důraz na týmovou spolupráci</a:t>
            </a:r>
          </a:p>
          <a:p>
            <a:r>
              <a:rPr lang="cs-CZ" dirty="0" smtClean="0"/>
              <a:t>Pracovníci jsou oddáni své práci</a:t>
            </a:r>
          </a:p>
          <a:p>
            <a:pPr lvl="1"/>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smtClean="0"/>
              <a:t>Rysy transformačního vedení</a:t>
            </a:r>
            <a:endParaRPr lang="cs-CZ" dirty="0"/>
          </a:p>
        </p:txBody>
      </p:sp>
      <p:sp>
        <p:nvSpPr>
          <p:cNvPr id="5" name="Zástupný symbol pro obsah 4"/>
          <p:cNvSpPr>
            <a:spLocks noGrp="1"/>
          </p:cNvSpPr>
          <p:nvPr>
            <p:ph idx="1"/>
          </p:nvPr>
        </p:nvSpPr>
        <p:spPr/>
        <p:txBody>
          <a:bodyPr/>
          <a:lstStyle/>
          <a:p>
            <a:r>
              <a:rPr lang="cs-CZ" dirty="0" smtClean="0"/>
              <a:t>Charismatičtí vůdci </a:t>
            </a:r>
          </a:p>
          <a:p>
            <a:pPr lvl="1"/>
            <a:r>
              <a:rPr lang="cs-CZ" dirty="0" smtClean="0"/>
              <a:t>S vysokou sebedůvěrou ve své kompetence, potřeba moci, oddanost vlastním názorům</a:t>
            </a:r>
          </a:p>
          <a:p>
            <a:r>
              <a:rPr lang="cs-CZ" dirty="0" smtClean="0"/>
              <a:t>Inspirativní chování</a:t>
            </a:r>
          </a:p>
          <a:p>
            <a:r>
              <a:rPr lang="cs-CZ" dirty="0" smtClean="0"/>
              <a:t>Individualizovaná úcta</a:t>
            </a:r>
          </a:p>
          <a:p>
            <a:pPr lvl="1"/>
            <a:r>
              <a:rPr lang="cs-CZ" dirty="0" smtClean="0"/>
              <a:t>Speciální pozornost pro opomíjené členy týmu, rovnocenné zacházení</a:t>
            </a:r>
          </a:p>
          <a:p>
            <a:r>
              <a:rPr lang="cs-CZ" dirty="0" smtClean="0"/>
              <a:t>Mentorství</a:t>
            </a:r>
          </a:p>
          <a:p>
            <a:pPr lvl="1"/>
            <a:r>
              <a:rPr lang="cs-CZ" dirty="0" smtClean="0"/>
              <a:t>Individuální poradci pro nové pracovníky</a:t>
            </a:r>
          </a:p>
          <a:p>
            <a:r>
              <a:rPr lang="cs-CZ" smtClean="0"/>
              <a:t>Intelektuální stimulace</a:t>
            </a:r>
          </a:p>
          <a:p>
            <a:pPr lvl="1"/>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Transformační lídr</a:t>
            </a:r>
            <a:endParaRPr lang="cs-CZ" dirty="0"/>
          </a:p>
        </p:txBody>
      </p:sp>
      <p:sp>
        <p:nvSpPr>
          <p:cNvPr id="5" name="Zástupný symbol pro obsah 4"/>
          <p:cNvSpPr>
            <a:spLocks noGrp="1"/>
          </p:cNvSpPr>
          <p:nvPr>
            <p:ph idx="1"/>
          </p:nvPr>
        </p:nvSpPr>
        <p:spPr/>
        <p:txBody>
          <a:bodyPr/>
          <a:lstStyle/>
          <a:p>
            <a:pPr lvl="0"/>
            <a:r>
              <a:rPr lang="cs-CZ" dirty="0" err="1" smtClean="0"/>
              <a:t>Barack</a:t>
            </a:r>
            <a:r>
              <a:rPr lang="cs-CZ" dirty="0" smtClean="0"/>
              <a:t> </a:t>
            </a:r>
            <a:r>
              <a:rPr lang="cs-CZ" dirty="0" err="1" smtClean="0"/>
              <a:t>Obama</a:t>
            </a:r>
            <a:r>
              <a:rPr lang="cs-CZ" dirty="0" smtClean="0"/>
              <a:t> </a:t>
            </a:r>
            <a:endParaRPr lang="cs-CZ" dirty="0" smtClean="0"/>
          </a:p>
          <a:p>
            <a:pPr lvl="1"/>
            <a:r>
              <a:rPr lang="cs-CZ" dirty="0" smtClean="0"/>
              <a:t>je </a:t>
            </a:r>
            <a:r>
              <a:rPr lang="cs-CZ" dirty="0" smtClean="0"/>
              <a:t>známý tím, že Bílý dům řídí </a:t>
            </a:r>
            <a:r>
              <a:rPr lang="cs-CZ" dirty="0" smtClean="0"/>
              <a:t>transformačním stylem</a:t>
            </a:r>
            <a:r>
              <a:rPr lang="cs-CZ" dirty="0" smtClean="0"/>
              <a:t>. </a:t>
            </a:r>
            <a:endParaRPr lang="cs-CZ" dirty="0" smtClean="0"/>
          </a:p>
          <a:p>
            <a:pPr lvl="1"/>
            <a:r>
              <a:rPr lang="cs-CZ" dirty="0" smtClean="0"/>
              <a:t>Povzbuzuje </a:t>
            </a:r>
            <a:r>
              <a:rPr lang="cs-CZ" dirty="0" smtClean="0"/>
              <a:t>každého, kdo pro něj pracuje, aby otevřeně hovořil o svých nápadech a myšlenkách na zlepšení. </a:t>
            </a:r>
          </a:p>
          <a:p>
            <a:pPr lvl="1"/>
            <a:r>
              <a:rPr lang="cs-CZ" dirty="0" smtClean="0"/>
              <a:t>Nebojí se změn a nabádá k nim každého, kdo s ním pracuje.</a:t>
            </a:r>
          </a:p>
          <a:p>
            <a:endParaRPr lang="cs-CZ" dirty="0"/>
          </a:p>
        </p:txBody>
      </p:sp>
      <p:pic>
        <p:nvPicPr>
          <p:cNvPr id="6" name="Obrázek 5" descr="President_Barack_Obama.jpg"/>
          <p:cNvPicPr>
            <a:picLocks noChangeAspect="1"/>
          </p:cNvPicPr>
          <p:nvPr/>
        </p:nvPicPr>
        <p:blipFill>
          <a:blip r:embed="rId2" cstate="print"/>
          <a:stretch>
            <a:fillRect/>
          </a:stretch>
        </p:blipFill>
        <p:spPr>
          <a:xfrm>
            <a:off x="9141967" y="3048000"/>
            <a:ext cx="3050033" cy="38100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smtClean="0"/>
              <a:t>Charismatický vůdce</a:t>
            </a:r>
            <a:endParaRPr lang="cs-CZ" dirty="0"/>
          </a:p>
        </p:txBody>
      </p:sp>
      <p:sp>
        <p:nvSpPr>
          <p:cNvPr id="5" name="Zástupný symbol pro obsah 4"/>
          <p:cNvSpPr>
            <a:spLocks noGrp="1"/>
          </p:cNvSpPr>
          <p:nvPr>
            <p:ph idx="1"/>
          </p:nvPr>
        </p:nvSpPr>
        <p:spPr/>
        <p:txBody>
          <a:bodyPr/>
          <a:lstStyle/>
          <a:p>
            <a:r>
              <a:rPr lang="cs-CZ" dirty="0" smtClean="0"/>
              <a:t>Adolf Hitler</a:t>
            </a:r>
          </a:p>
          <a:p>
            <a:pPr lvl="1"/>
            <a:r>
              <a:rPr lang="cs-CZ" dirty="0" smtClean="0"/>
              <a:t>jeden </a:t>
            </a:r>
            <a:r>
              <a:rPr lang="cs-CZ" dirty="0" smtClean="0"/>
              <a:t>z </a:t>
            </a:r>
            <a:r>
              <a:rPr lang="cs-CZ" dirty="0" err="1" smtClean="0"/>
              <a:t>nejnenáviděnějších</a:t>
            </a:r>
            <a:r>
              <a:rPr lang="cs-CZ" dirty="0" smtClean="0"/>
              <a:t> mužů na světě, se dostal k moci čistě na základě svých </a:t>
            </a:r>
            <a:r>
              <a:rPr lang="cs-CZ" dirty="0" smtClean="0"/>
              <a:t>charismatických schopností</a:t>
            </a:r>
            <a:endParaRPr lang="cs-CZ" dirty="0" smtClean="0"/>
          </a:p>
          <a:p>
            <a:pPr lvl="1"/>
            <a:r>
              <a:rPr lang="cs-CZ" dirty="0" smtClean="0"/>
              <a:t>Své posluchače dojal tím, že zdůraznil, že Němci jsou přímými potomky árijské rasy Ergo a jsou lepší než kdokoli jiný. </a:t>
            </a:r>
          </a:p>
          <a:p>
            <a:pPr lvl="1"/>
            <a:r>
              <a:rPr lang="cs-CZ" dirty="0" smtClean="0"/>
              <a:t>Využil svých vůdčích rysů, aby svalil vinu za pád Němců na Židy.</a:t>
            </a:r>
          </a:p>
          <a:p>
            <a:endParaRPr lang="cs-CZ" dirty="0"/>
          </a:p>
        </p:txBody>
      </p:sp>
      <p:pic>
        <p:nvPicPr>
          <p:cNvPr id="6" name="Obrázek 5" descr="ZDP7e75a0_sx.png"/>
          <p:cNvPicPr>
            <a:picLocks noChangeAspect="1"/>
          </p:cNvPicPr>
          <p:nvPr/>
        </p:nvPicPr>
        <p:blipFill>
          <a:blip r:embed="rId2" cstate="print"/>
          <a:stretch>
            <a:fillRect/>
          </a:stretch>
        </p:blipFill>
        <p:spPr>
          <a:xfrm>
            <a:off x="4738254" y="4050809"/>
            <a:ext cx="4995849" cy="280719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Motivace jako důležitá součást vedení</a:t>
            </a:r>
            <a:endParaRPr lang="cs-CZ" dirty="0"/>
          </a:p>
        </p:txBody>
      </p:sp>
      <p:sp>
        <p:nvSpPr>
          <p:cNvPr id="5" name="Zástupný symbol pro obsah 4"/>
          <p:cNvSpPr>
            <a:spLocks noGrp="1"/>
          </p:cNvSpPr>
          <p:nvPr>
            <p:ph idx="1"/>
          </p:nvPr>
        </p:nvSpPr>
        <p:spPr/>
        <p:txBody>
          <a:bodyPr/>
          <a:lstStyle/>
          <a:p>
            <a:r>
              <a:rPr lang="cs-CZ" dirty="0" smtClean="0"/>
              <a:t>definice:</a:t>
            </a:r>
          </a:p>
          <a:p>
            <a:pPr lvl="1"/>
            <a:r>
              <a:rPr lang="cs-CZ" dirty="0" smtClean="0"/>
              <a:t>Schopnost vedoucího vyvolat u podřízených smysl pro osobní prospěch v souladu se záměry vedení firmy a tak vytvořit pocit uspokojení.</a:t>
            </a:r>
          </a:p>
          <a:p>
            <a:pPr lvl="1"/>
            <a:r>
              <a:rPr lang="cs-CZ" dirty="0" smtClean="0"/>
              <a:t>Vytvoření takového vnitřní pocitu, aby dotyčný chtěl určitou činnost dělat.</a:t>
            </a:r>
          </a:p>
          <a:p>
            <a:r>
              <a:rPr lang="cs-CZ" dirty="0" smtClean="0"/>
              <a:t>práce = zdroj peněz nebo i něco navíc?</a:t>
            </a:r>
          </a:p>
          <a:p>
            <a:pPr lvl="1"/>
            <a:r>
              <a:rPr lang="cs-CZ" dirty="0" smtClean="0"/>
              <a:t>peníze = prvotní důvod (zajištění základních potřeb pro svou existenci)</a:t>
            </a:r>
          </a:p>
          <a:p>
            <a:pPr lvl="1"/>
            <a:r>
              <a:rPr lang="cs-CZ" dirty="0" smtClean="0"/>
              <a:t>pokud jsou příjmy dostatečné = začnou se </a:t>
            </a:r>
            <a:r>
              <a:rPr lang="cs-CZ" dirty="0" err="1" smtClean="0"/>
              <a:t>zam</a:t>
            </a:r>
            <a:r>
              <a:rPr lang="cs-CZ" dirty="0" smtClean="0"/>
              <a:t>-</a:t>
            </a:r>
            <a:r>
              <a:rPr lang="cs-CZ" dirty="0" err="1" smtClean="0"/>
              <a:t>ci</a:t>
            </a:r>
            <a:r>
              <a:rPr lang="cs-CZ" dirty="0" smtClean="0"/>
              <a:t> zajímat o další faktory – možnost komunikace s ostatními, získání sebedůvěry, uznání svých znalostí a dovedností, …</a:t>
            </a:r>
          </a:p>
          <a:p>
            <a:pPr lvl="1"/>
            <a:r>
              <a:rPr lang="cs-CZ" dirty="0" smtClean="0"/>
              <a:t>=&gt; stimuly, jimiž může vedoucí pracovník vyvolat žádoucí pohnutky u svých podřízených</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Příklad</a:t>
            </a:r>
            <a:endParaRPr lang="cs-CZ" dirty="0"/>
          </a:p>
        </p:txBody>
      </p:sp>
      <p:sp>
        <p:nvSpPr>
          <p:cNvPr id="5" name="Zástupný symbol pro obsah 4"/>
          <p:cNvSpPr>
            <a:spLocks noGrp="1"/>
          </p:cNvSpPr>
          <p:nvPr>
            <p:ph idx="1"/>
          </p:nvPr>
        </p:nvSpPr>
        <p:spPr>
          <a:xfrm>
            <a:off x="720000" y="1187938"/>
            <a:ext cx="10753200" cy="4644062"/>
          </a:xfrm>
        </p:spPr>
        <p:txBody>
          <a:bodyPr/>
          <a:lstStyle/>
          <a:p>
            <a:r>
              <a:rPr lang="cs-CZ" i="1" dirty="0" smtClean="0"/>
              <a:t>Jste vedoucí pracovník skupiny, která plní běžný pracovní úkol, jehož konec je naplánován na zítra dopoledne. Před koncem směny jste obdržel dispozici od výrobního ředitele, že s ohledem na obchodní zájmy je třeba zakázku dokončit a odeslat ještě dnes, což znamená pracovat přesčas.</a:t>
            </a:r>
          </a:p>
          <a:p>
            <a:pPr>
              <a:buNone/>
            </a:pPr>
            <a:endParaRPr lang="cs-CZ" sz="2000" i="1" dirty="0" smtClean="0"/>
          </a:p>
          <a:p>
            <a:r>
              <a:rPr lang="cs-CZ" dirty="0" smtClean="0"/>
              <a:t>Jaké motivační nástroje byste zvolili pro přesvědčení pracovní skupiny, aby splnila pracovní úkol ještě dnes?</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maslowCZ.png"/>
          <p:cNvPicPr>
            <a:picLocks noChangeAspect="1"/>
          </p:cNvPicPr>
          <p:nvPr/>
        </p:nvPicPr>
        <p:blipFill>
          <a:blip r:embed="rId2" cstate="print"/>
          <a:stretch>
            <a:fillRect/>
          </a:stretch>
        </p:blipFill>
        <p:spPr>
          <a:xfrm>
            <a:off x="6294121" y="1876683"/>
            <a:ext cx="5897880" cy="4981317"/>
          </a:xfrm>
          <a:prstGeom prst="rect">
            <a:avLst/>
          </a:prstGeom>
        </p:spPr>
      </p:pic>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247560"/>
            <a:ext cx="10753200" cy="451576"/>
          </a:xfrm>
        </p:spPr>
        <p:txBody>
          <a:bodyPr/>
          <a:lstStyle/>
          <a:p>
            <a:r>
              <a:rPr lang="cs-CZ" dirty="0" err="1" smtClean="0"/>
              <a:t>Maslowova</a:t>
            </a:r>
            <a:r>
              <a:rPr lang="cs-CZ" dirty="0" smtClean="0"/>
              <a:t> pyramida potřeb</a:t>
            </a:r>
            <a:endParaRPr lang="cs-CZ" dirty="0"/>
          </a:p>
        </p:txBody>
      </p:sp>
      <p:sp>
        <p:nvSpPr>
          <p:cNvPr id="5" name="Zástupný symbol pro obsah 4"/>
          <p:cNvSpPr>
            <a:spLocks noGrp="1"/>
          </p:cNvSpPr>
          <p:nvPr>
            <p:ph idx="1"/>
          </p:nvPr>
        </p:nvSpPr>
        <p:spPr>
          <a:xfrm>
            <a:off x="720000" y="914400"/>
            <a:ext cx="10753200" cy="4917600"/>
          </a:xfrm>
        </p:spPr>
        <p:txBody>
          <a:bodyPr/>
          <a:lstStyle/>
          <a:p>
            <a:r>
              <a:rPr lang="cs-CZ" dirty="0" smtClean="0"/>
              <a:t>nelze uspokojit další potřeby, pokud nedosáhneme saturace u těch předchozích</a:t>
            </a:r>
          </a:p>
        </p:txBody>
      </p:sp>
      <p:sp>
        <p:nvSpPr>
          <p:cNvPr id="8" name="TextovéPole 7"/>
          <p:cNvSpPr txBox="1"/>
          <p:nvPr/>
        </p:nvSpPr>
        <p:spPr>
          <a:xfrm>
            <a:off x="0" y="5486400"/>
            <a:ext cx="7162800" cy="1015663"/>
          </a:xfrm>
          <a:prstGeom prst="rect">
            <a:avLst/>
          </a:prstGeom>
          <a:noFill/>
        </p:spPr>
        <p:txBody>
          <a:bodyPr wrap="square" rtlCol="0">
            <a:spAutoFit/>
          </a:bodyPr>
          <a:lstStyle/>
          <a:p>
            <a:r>
              <a:rPr lang="cs-CZ" sz="2000" dirty="0" smtClean="0"/>
              <a:t>Potřeba  vody, spánku, přijímání potravy, dýchání, regulace tělesné teploty, tělesné integrity, vylučování a vyměšování, fyzické aktivity, …</a:t>
            </a:r>
            <a:endParaRPr lang="cs-CZ" sz="2000" dirty="0"/>
          </a:p>
        </p:txBody>
      </p:sp>
      <p:sp>
        <p:nvSpPr>
          <p:cNvPr id="9" name="TextovéPole 8"/>
          <p:cNvSpPr txBox="1"/>
          <p:nvPr/>
        </p:nvSpPr>
        <p:spPr>
          <a:xfrm>
            <a:off x="396240" y="4678680"/>
            <a:ext cx="7330440" cy="707886"/>
          </a:xfrm>
          <a:prstGeom prst="rect">
            <a:avLst/>
          </a:prstGeom>
          <a:noFill/>
        </p:spPr>
        <p:txBody>
          <a:bodyPr wrap="square" rtlCol="0">
            <a:spAutoFit/>
          </a:bodyPr>
          <a:lstStyle/>
          <a:p>
            <a:r>
              <a:rPr lang="cs-CZ" sz="2000" dirty="0" smtClean="0"/>
              <a:t>Jistota zaměstnání, příjem, fyzická bezpečnost, morální jistota, </a:t>
            </a:r>
            <a:r>
              <a:rPr lang="cs-CZ" sz="2000" dirty="0" err="1" smtClean="0"/>
              <a:t>jistota</a:t>
            </a:r>
            <a:r>
              <a:rPr lang="cs-CZ" sz="2000" dirty="0" smtClean="0"/>
              <a:t> rodiny a zdraví, …</a:t>
            </a:r>
            <a:endParaRPr lang="cs-CZ" sz="2000" dirty="0"/>
          </a:p>
        </p:txBody>
      </p:sp>
      <p:sp>
        <p:nvSpPr>
          <p:cNvPr id="10" name="TextovéPole 9"/>
          <p:cNvSpPr txBox="1"/>
          <p:nvPr/>
        </p:nvSpPr>
        <p:spPr>
          <a:xfrm>
            <a:off x="1325880" y="4145280"/>
            <a:ext cx="7696200" cy="400110"/>
          </a:xfrm>
          <a:prstGeom prst="rect">
            <a:avLst/>
          </a:prstGeom>
          <a:noFill/>
        </p:spPr>
        <p:txBody>
          <a:bodyPr wrap="square" rtlCol="0">
            <a:spAutoFit/>
          </a:bodyPr>
          <a:lstStyle/>
          <a:p>
            <a:r>
              <a:rPr lang="cs-CZ" sz="2000" dirty="0" smtClean="0"/>
              <a:t>Přátelství, partnerské vztahy, potřeba mít rodinu, …</a:t>
            </a:r>
            <a:endParaRPr lang="cs-CZ" sz="2000" dirty="0"/>
          </a:p>
        </p:txBody>
      </p:sp>
      <p:sp>
        <p:nvSpPr>
          <p:cNvPr id="11" name="TextovéPole 10"/>
          <p:cNvSpPr txBox="1"/>
          <p:nvPr/>
        </p:nvSpPr>
        <p:spPr>
          <a:xfrm>
            <a:off x="1600200" y="3444240"/>
            <a:ext cx="7528560" cy="400110"/>
          </a:xfrm>
          <a:prstGeom prst="rect">
            <a:avLst/>
          </a:prstGeom>
          <a:noFill/>
        </p:spPr>
        <p:txBody>
          <a:bodyPr wrap="square" rtlCol="0">
            <a:spAutoFit/>
          </a:bodyPr>
          <a:lstStyle/>
          <a:p>
            <a:r>
              <a:rPr lang="cs-CZ" sz="2000" dirty="0" smtClean="0"/>
              <a:t>Respekt, náležité ocenění práce, prestiž, sebevědomí, ….</a:t>
            </a:r>
            <a:endParaRPr lang="cs-CZ" sz="2000" dirty="0"/>
          </a:p>
        </p:txBody>
      </p:sp>
      <p:sp>
        <p:nvSpPr>
          <p:cNvPr id="12" name="TextovéPole 11"/>
          <p:cNvSpPr txBox="1"/>
          <p:nvPr/>
        </p:nvSpPr>
        <p:spPr>
          <a:xfrm>
            <a:off x="3566160" y="2621280"/>
            <a:ext cx="7848600" cy="400110"/>
          </a:xfrm>
          <a:prstGeom prst="rect">
            <a:avLst/>
          </a:prstGeom>
          <a:noFill/>
        </p:spPr>
        <p:txBody>
          <a:bodyPr wrap="square" rtlCol="0">
            <a:spAutoFit/>
          </a:bodyPr>
          <a:lstStyle/>
          <a:p>
            <a:r>
              <a:rPr lang="cs-CZ" sz="2000" dirty="0" smtClean="0"/>
              <a:t>Rozvíjet talent, realizovat své schopnosti, …</a:t>
            </a:r>
            <a:endParaRPr lang="cs-CZ"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704760" y="339000"/>
            <a:ext cx="10753200" cy="451576"/>
          </a:xfrm>
        </p:spPr>
        <p:txBody>
          <a:bodyPr/>
          <a:lstStyle/>
          <a:p>
            <a:r>
              <a:rPr lang="cs-CZ" dirty="0" err="1" smtClean="0"/>
              <a:t>Maslowova</a:t>
            </a:r>
            <a:r>
              <a:rPr lang="cs-CZ" dirty="0" smtClean="0"/>
              <a:t> pyramida potřeb a business</a:t>
            </a:r>
            <a:endParaRPr lang="cs-CZ" dirty="0"/>
          </a:p>
        </p:txBody>
      </p:sp>
      <p:sp>
        <p:nvSpPr>
          <p:cNvPr id="5" name="Zástupný symbol pro obsah 4"/>
          <p:cNvSpPr>
            <a:spLocks noGrp="1"/>
          </p:cNvSpPr>
          <p:nvPr>
            <p:ph idx="1"/>
          </p:nvPr>
        </p:nvSpPr>
        <p:spPr>
          <a:xfrm>
            <a:off x="720000" y="1173480"/>
            <a:ext cx="10753200" cy="4658520"/>
          </a:xfrm>
        </p:spPr>
        <p:txBody>
          <a:bodyPr/>
          <a:lstStyle/>
          <a:p>
            <a:r>
              <a:rPr lang="cs-CZ" dirty="0" smtClean="0"/>
              <a:t>k uspokojení většiny (ne všech) potřeb dochází právě </a:t>
            </a:r>
            <a:r>
              <a:rPr lang="cs-CZ" b="1" dirty="0" smtClean="0"/>
              <a:t>během pracovního procesu</a:t>
            </a:r>
          </a:p>
          <a:p>
            <a:r>
              <a:rPr lang="cs-CZ" dirty="0" smtClean="0"/>
              <a:t>Pokud se zaměstnavatelé starají o to, aby byly uspokojovány i ty nejnižší potřeby (materiální i sociální) a své zaměstnance dostatečně motivují, mohou jejich </a:t>
            </a:r>
            <a:r>
              <a:rPr lang="cs-CZ" b="1" dirty="0" smtClean="0"/>
              <a:t>výkon</a:t>
            </a:r>
            <a:r>
              <a:rPr lang="cs-CZ" dirty="0" smtClean="0"/>
              <a:t> zvýšit až k přirozeným fyziologickým hranicím.</a:t>
            </a:r>
          </a:p>
          <a:p>
            <a:r>
              <a:rPr lang="cs-CZ" dirty="0" smtClean="0"/>
              <a:t>k seberealizaci musí mít </a:t>
            </a:r>
            <a:r>
              <a:rPr lang="cs-CZ" dirty="0" err="1" smtClean="0"/>
              <a:t>zam</a:t>
            </a:r>
            <a:r>
              <a:rPr lang="cs-CZ" dirty="0" smtClean="0"/>
              <a:t>-</a:t>
            </a:r>
            <a:r>
              <a:rPr lang="cs-CZ" dirty="0" err="1" smtClean="0"/>
              <a:t>nec</a:t>
            </a:r>
            <a:r>
              <a:rPr lang="cs-CZ" dirty="0" smtClean="0"/>
              <a:t> příznivé podmínky a vedoucí vizi, jak podřízené vést</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567600" y="0"/>
            <a:ext cx="10753200" cy="451576"/>
          </a:xfrm>
        </p:spPr>
        <p:txBody>
          <a:bodyPr/>
          <a:lstStyle/>
          <a:p>
            <a:r>
              <a:rPr lang="cs-CZ" dirty="0" smtClean="0"/>
              <a:t>Do které kategorie patří jednotlivé potřeby?</a:t>
            </a:r>
            <a:endParaRPr lang="cs-CZ" dirty="0"/>
          </a:p>
        </p:txBody>
      </p:sp>
      <p:graphicFrame>
        <p:nvGraphicFramePr>
          <p:cNvPr id="6" name="Zástupný symbol pro obsah 5"/>
          <p:cNvGraphicFramePr>
            <a:graphicFrameLocks noGrp="1"/>
          </p:cNvGraphicFramePr>
          <p:nvPr>
            <p:ph idx="1"/>
          </p:nvPr>
        </p:nvGraphicFramePr>
        <p:xfrm>
          <a:off x="0" y="533404"/>
          <a:ext cx="12192000" cy="9097816"/>
        </p:xfrm>
        <a:graphic>
          <a:graphicData uri="http://schemas.openxmlformats.org/drawingml/2006/table">
            <a:tbl>
              <a:tblPr firstRow="1" bandRow="1">
                <a:tableStyleId>{5C22544A-7EE6-4342-B048-85BDC9FD1C3A}</a:tableStyleId>
              </a:tblPr>
              <a:tblGrid>
                <a:gridCol w="5974134"/>
                <a:gridCol w="1261502"/>
                <a:gridCol w="1382469"/>
                <a:gridCol w="1330626"/>
                <a:gridCol w="1140535"/>
                <a:gridCol w="1102734"/>
              </a:tblGrid>
              <a:tr h="698327">
                <a:tc>
                  <a:txBody>
                    <a:bodyPr/>
                    <a:lstStyle/>
                    <a:p>
                      <a:r>
                        <a:rPr lang="cs-CZ" dirty="0" smtClean="0"/>
                        <a:t>Situace</a:t>
                      </a:r>
                      <a:endParaRPr lang="cs-CZ" dirty="0"/>
                    </a:p>
                  </a:txBody>
                  <a:tcPr/>
                </a:tc>
                <a:tc>
                  <a:txBody>
                    <a:bodyPr/>
                    <a:lstStyle/>
                    <a:p>
                      <a:r>
                        <a:rPr lang="cs-CZ" dirty="0" smtClean="0"/>
                        <a:t>Fyzické potřeby</a:t>
                      </a:r>
                      <a:endParaRPr lang="cs-CZ" dirty="0"/>
                    </a:p>
                  </a:txBody>
                  <a:tcPr/>
                </a:tc>
                <a:tc>
                  <a:txBody>
                    <a:bodyPr/>
                    <a:lstStyle/>
                    <a:p>
                      <a:r>
                        <a:rPr lang="cs-CZ" dirty="0" smtClean="0"/>
                        <a:t>Jistoty</a:t>
                      </a:r>
                    </a:p>
                    <a:p>
                      <a:r>
                        <a:rPr lang="cs-CZ" dirty="0" smtClean="0"/>
                        <a:t>Bezpeční</a:t>
                      </a:r>
                      <a:endParaRPr lang="cs-CZ" dirty="0"/>
                    </a:p>
                  </a:txBody>
                  <a:tcPr/>
                </a:tc>
                <a:tc>
                  <a:txBody>
                    <a:bodyPr/>
                    <a:lstStyle/>
                    <a:p>
                      <a:r>
                        <a:rPr lang="cs-CZ" dirty="0" smtClean="0"/>
                        <a:t>Sounáležitosti</a:t>
                      </a:r>
                      <a:endParaRPr lang="cs-CZ" dirty="0"/>
                    </a:p>
                  </a:txBody>
                  <a:tcPr/>
                </a:tc>
                <a:tc>
                  <a:txBody>
                    <a:bodyPr/>
                    <a:lstStyle/>
                    <a:p>
                      <a:r>
                        <a:rPr lang="cs-CZ" dirty="0" smtClean="0"/>
                        <a:t>Uznání</a:t>
                      </a:r>
                      <a:endParaRPr lang="cs-CZ" dirty="0"/>
                    </a:p>
                  </a:txBody>
                  <a:tcPr/>
                </a:tc>
                <a:tc>
                  <a:txBody>
                    <a:bodyPr/>
                    <a:lstStyle/>
                    <a:p>
                      <a:r>
                        <a:rPr lang="cs-CZ" dirty="0" smtClean="0"/>
                        <a:t>Seberealizace</a:t>
                      </a:r>
                      <a:endParaRPr lang="cs-CZ" dirty="0"/>
                    </a:p>
                  </a:txBody>
                  <a:tcPr/>
                </a:tc>
              </a:tr>
              <a:tr h="403203">
                <a:tc>
                  <a:txBody>
                    <a:bodyPr/>
                    <a:lstStyle/>
                    <a:p>
                      <a:r>
                        <a:rPr lang="cs-CZ" dirty="0" smtClean="0"/>
                        <a:t>Příjemná teplota na pracovišti</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403203">
                <a:tc>
                  <a:txBody>
                    <a:bodyPr/>
                    <a:lstStyle/>
                    <a:p>
                      <a:r>
                        <a:rPr lang="cs-CZ" dirty="0" smtClean="0"/>
                        <a:t>Odměna za úspěšné splnění úkolu</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695940">
                <a:tc>
                  <a:txBody>
                    <a:bodyPr/>
                    <a:lstStyle/>
                    <a:p>
                      <a:r>
                        <a:rPr lang="cs-CZ" dirty="0" smtClean="0"/>
                        <a:t>Zamluvení míst na jarní</a:t>
                      </a:r>
                      <a:r>
                        <a:rPr lang="cs-CZ" baseline="0" dirty="0" smtClean="0"/>
                        <a:t> prázdniny v podnikové chatě</a:t>
                      </a:r>
                      <a:endParaRPr lang="cs-CZ" dirty="0"/>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403203">
                <a:tc>
                  <a:txBody>
                    <a:bodyPr/>
                    <a:lstStyle/>
                    <a:p>
                      <a:r>
                        <a:rPr lang="cs-CZ" dirty="0" smtClean="0"/>
                        <a:t>Otevření závodní kantýny a jídelny</a:t>
                      </a:r>
                      <a:endParaRPr lang="cs-CZ" dirty="0"/>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695940">
                <a:tc>
                  <a:txBody>
                    <a:bodyPr/>
                    <a:lstStyle/>
                    <a:p>
                      <a:r>
                        <a:rPr lang="cs-CZ" dirty="0" smtClean="0"/>
                        <a:t>Přijetí zlepšovacího návrhu ze strany vedení provozu</a:t>
                      </a:r>
                      <a:endParaRPr lang="cs-CZ" dirty="0"/>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r>
              <a:tr h="698327">
                <a:tc>
                  <a:txBody>
                    <a:bodyPr/>
                    <a:lstStyle/>
                    <a:p>
                      <a:r>
                        <a:rPr lang="cs-CZ" dirty="0" smtClean="0"/>
                        <a:t>Pozvánka nově přijatého pracovníka na večerní posezení/party</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695940">
                <a:tc>
                  <a:txBody>
                    <a:bodyPr/>
                    <a:lstStyle/>
                    <a:p>
                      <a:r>
                        <a:rPr lang="cs-CZ" dirty="0" smtClean="0"/>
                        <a:t>Přidělení</a:t>
                      </a:r>
                      <a:r>
                        <a:rPr lang="cs-CZ" baseline="0" dirty="0" smtClean="0"/>
                        <a:t> pracovníkovi firemního pracovního obleku</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403203">
                <a:tc>
                  <a:txBody>
                    <a:bodyPr/>
                    <a:lstStyle/>
                    <a:p>
                      <a:r>
                        <a:rPr lang="cs-CZ" dirty="0" smtClean="0"/>
                        <a:t>Nabídka povýšení</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698327">
                <a:tc>
                  <a:txBody>
                    <a:bodyPr/>
                    <a:lstStyle/>
                    <a:p>
                      <a:r>
                        <a:rPr lang="cs-CZ" dirty="0" smtClean="0"/>
                        <a:t>Vyslání pracovníka samostatně projednat obchodní případ do ciziny</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698327">
                <a:tc>
                  <a:txBody>
                    <a:bodyPr/>
                    <a:lstStyle/>
                    <a:p>
                      <a:r>
                        <a:rPr lang="cs-CZ" dirty="0" smtClean="0"/>
                        <a:t>Uvedení fotografie</a:t>
                      </a:r>
                      <a:r>
                        <a:rPr lang="cs-CZ" baseline="0" dirty="0" smtClean="0"/>
                        <a:t> pracovníka ve firemním propagačním materiálu</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403203">
                <a:tc>
                  <a:txBody>
                    <a:bodyPr/>
                    <a:lstStyle/>
                    <a:p>
                      <a:r>
                        <a:rPr lang="cs-CZ" dirty="0" smtClean="0"/>
                        <a:t>Valorizace mezd</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403203">
                <a:tc>
                  <a:txBody>
                    <a:bodyPr/>
                    <a:lstStyle/>
                    <a:p>
                      <a:r>
                        <a:rPr lang="cs-CZ" dirty="0" smtClean="0"/>
                        <a:t>Návrh na vyšší tarifní zařazení</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403203">
                <a:tc>
                  <a:txBody>
                    <a:bodyPr/>
                    <a:lstStyle/>
                    <a:p>
                      <a:r>
                        <a:rPr lang="cs-CZ" dirty="0" smtClean="0"/>
                        <a:t>Přidělení podnikového automobilu</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695940">
                <a:tc>
                  <a:txBody>
                    <a:bodyPr/>
                    <a:lstStyle/>
                    <a:p>
                      <a:r>
                        <a:rPr lang="cs-CZ" dirty="0" smtClean="0"/>
                        <a:t>Příspěvek zaměstnavatele na důchodové</a:t>
                      </a:r>
                      <a:r>
                        <a:rPr lang="cs-CZ" baseline="0" dirty="0" smtClean="0"/>
                        <a:t> připojištění</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r h="698327">
                <a:tc>
                  <a:txBody>
                    <a:bodyPr/>
                    <a:lstStyle/>
                    <a:p>
                      <a:r>
                        <a:rPr lang="cs-CZ" dirty="0" smtClean="0"/>
                        <a:t>Možnost úpravy pracovní doby s ohledem na odjezd vlaku/autobusu</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err="1" smtClean="0"/>
              <a:t>McGregorova</a:t>
            </a:r>
            <a:r>
              <a:rPr lang="cs-CZ" dirty="0" smtClean="0"/>
              <a:t> teorie X a Y</a:t>
            </a:r>
            <a:endParaRPr lang="cs-CZ" dirty="0"/>
          </a:p>
        </p:txBody>
      </p:sp>
      <p:sp>
        <p:nvSpPr>
          <p:cNvPr id="5" name="Zástupný symbol pro obsah 4"/>
          <p:cNvSpPr>
            <a:spLocks noGrp="1"/>
          </p:cNvSpPr>
          <p:nvPr>
            <p:ph idx="1"/>
          </p:nvPr>
        </p:nvSpPr>
        <p:spPr>
          <a:xfrm>
            <a:off x="720000" y="1692002"/>
            <a:ext cx="11472000" cy="4139998"/>
          </a:xfrm>
        </p:spPr>
        <p:txBody>
          <a:bodyPr/>
          <a:lstStyle/>
          <a:p>
            <a:r>
              <a:rPr lang="cs-CZ" dirty="0" smtClean="0"/>
              <a:t>rozděluje pracovníky v organizaci do 2 skupin podle toho, jak manažeři vedou své podřízené/jak se pracovníci chovají</a:t>
            </a:r>
          </a:p>
          <a:p>
            <a:r>
              <a:rPr lang="cs-CZ" dirty="0" smtClean="0"/>
              <a:t>Teorie X</a:t>
            </a:r>
          </a:p>
          <a:p>
            <a:pPr lvl="1"/>
            <a:r>
              <a:rPr lang="cs-CZ" dirty="0" smtClean="0"/>
              <a:t>lidé neradi pracují a vyhýbají se práci</a:t>
            </a:r>
          </a:p>
          <a:p>
            <a:pPr lvl="1"/>
            <a:r>
              <a:rPr lang="cs-CZ" dirty="0" smtClean="0"/>
              <a:t>motivace zaměstnanců je založena na donucovacích faktorech pomocí vnějších stimulů (tresty, odměny)</a:t>
            </a:r>
          </a:p>
          <a:p>
            <a:pPr lvl="1"/>
            <a:r>
              <a:rPr lang="cs-CZ" dirty="0" smtClean="0"/>
              <a:t>práce musí být kontrolována, zaměstnanci jsou raději řízeni a vedeni, aby nemuseli mít odpovědnost</a:t>
            </a:r>
          </a:p>
          <a:p>
            <a:pPr lvl="1"/>
            <a:r>
              <a:rPr lang="cs-CZ" dirty="0" smtClean="0"/>
              <a:t>zaměstnanci mají nechuť ke změnám</a:t>
            </a:r>
          </a:p>
          <a:p>
            <a:pPr lvl="1"/>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err="1" smtClean="0"/>
              <a:t>McGregorova</a:t>
            </a:r>
            <a:r>
              <a:rPr lang="cs-CZ" dirty="0" smtClean="0"/>
              <a:t> teorie X a Y</a:t>
            </a:r>
            <a:endParaRPr lang="cs-CZ" dirty="0"/>
          </a:p>
        </p:txBody>
      </p:sp>
      <p:sp>
        <p:nvSpPr>
          <p:cNvPr id="5" name="Zástupný symbol pro obsah 4"/>
          <p:cNvSpPr>
            <a:spLocks noGrp="1"/>
          </p:cNvSpPr>
          <p:nvPr>
            <p:ph idx="1"/>
          </p:nvPr>
        </p:nvSpPr>
        <p:spPr/>
        <p:txBody>
          <a:bodyPr/>
          <a:lstStyle/>
          <a:p>
            <a:pPr>
              <a:lnSpc>
                <a:spcPct val="100000"/>
              </a:lnSpc>
            </a:pPr>
            <a:r>
              <a:rPr lang="cs-CZ" dirty="0" smtClean="0"/>
              <a:t>Teorie Y</a:t>
            </a:r>
          </a:p>
          <a:p>
            <a:pPr lvl="1"/>
            <a:r>
              <a:rPr lang="cs-CZ" dirty="0" smtClean="0"/>
              <a:t>pro lidi je práce stejně přirozenou aktivitou jako zábava či odpočinek</a:t>
            </a:r>
          </a:p>
          <a:p>
            <a:pPr lvl="1"/>
            <a:r>
              <a:rPr lang="cs-CZ" dirty="0" smtClean="0"/>
              <a:t>zaměstnanec rád přijímá samostatnost a odpovědnost a dokonce ji aktivně vyhledává, ztotožňuje s cíli organizace a činí v souladu s nimi</a:t>
            </a:r>
          </a:p>
          <a:p>
            <a:pPr lvl="1"/>
            <a:r>
              <a:rPr lang="cs-CZ" dirty="0" smtClean="0"/>
              <a:t>zaměstnanec má dostatek sebekázně a </a:t>
            </a:r>
            <a:r>
              <a:rPr lang="cs-CZ" dirty="0" err="1" smtClean="0"/>
              <a:t>sebeřízení</a:t>
            </a:r>
            <a:r>
              <a:rPr lang="cs-CZ" dirty="0" smtClean="0"/>
              <a:t> k plnění  cílů organizace, prokazuje aktivně tvořivý a inovační přístup k řešení úkolů organizace</a:t>
            </a:r>
          </a:p>
          <a:p>
            <a:pPr lvl="1"/>
            <a:endParaRPr lang="cs-CZ" dirty="0" smtClean="0"/>
          </a:p>
          <a:p>
            <a:pPr>
              <a:lnSpc>
                <a:spcPct val="100000"/>
              </a:lnSpc>
            </a:pPr>
            <a:r>
              <a:rPr lang="cs-CZ" dirty="0" smtClean="0"/>
              <a:t>Jste CEO úspěšné, rostoucí, start-</a:t>
            </a:r>
            <a:r>
              <a:rPr lang="cs-CZ" dirty="0" err="1" smtClean="0"/>
              <a:t>upové</a:t>
            </a:r>
            <a:r>
              <a:rPr lang="cs-CZ" dirty="0" smtClean="0"/>
              <a:t> kosmetické firmy. Zabezpečujete kromě fungování businessu i provozuschopnost kanceláří včetně jejich úklidu. K tomuto účelu máte k dispozici 1 </a:t>
            </a:r>
            <a:r>
              <a:rPr lang="cs-CZ" dirty="0" err="1" smtClean="0"/>
              <a:t>udržbáře</a:t>
            </a:r>
            <a:r>
              <a:rPr lang="cs-CZ" dirty="0" smtClean="0"/>
              <a:t> a 2 uklizečky. Za jakých okolností budete užívat přístupy teorie X a kdy přístupy teorie Y?</a:t>
            </a:r>
          </a:p>
          <a:p>
            <a:pPr>
              <a:lnSpc>
                <a:spcPct val="100000"/>
              </a:lnSpc>
            </a:pPr>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274</TotalTime>
  <Words>1935</Words>
  <Application>Microsoft Office PowerPoint</Application>
  <PresentationFormat>Vlastní</PresentationFormat>
  <Paragraphs>324</Paragraphs>
  <Slides>29</Slides>
  <Notes>6</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prezentace-edu-cz</vt:lpstr>
      <vt:lpstr>Vedení</vt:lpstr>
      <vt:lpstr>Vedení</vt:lpstr>
      <vt:lpstr>Motivace jako důležitá součást vedení</vt:lpstr>
      <vt:lpstr>Příklad</vt:lpstr>
      <vt:lpstr>Maslowova pyramida potřeb</vt:lpstr>
      <vt:lpstr>Maslowova pyramida potřeb a business</vt:lpstr>
      <vt:lpstr>Do které kategorie patří jednotlivé potřeby?</vt:lpstr>
      <vt:lpstr>McGregorova teorie X a Y</vt:lpstr>
      <vt:lpstr>McGregorova teorie X a Y</vt:lpstr>
      <vt:lpstr>Použití teorie X a Y v konkrétních situacích</vt:lpstr>
      <vt:lpstr>Herzbergova teorie dvou faktorů </vt:lpstr>
      <vt:lpstr>Udržovací nebo motivující faktor?</vt:lpstr>
      <vt:lpstr>Autorita a komunikace</vt:lpstr>
      <vt:lpstr>Autorita</vt:lpstr>
      <vt:lpstr>Komunikace</vt:lpstr>
      <vt:lpstr>Styl vedení</vt:lpstr>
      <vt:lpstr>Styl vedení založený na využívání funkční a osobní autority</vt:lpstr>
      <vt:lpstr>Příklad autokratického vedení </vt:lpstr>
      <vt:lpstr>Příklad demokratického vedení</vt:lpstr>
      <vt:lpstr>Příklad stylu vedení laissez-faire, volného stylu</vt:lpstr>
      <vt:lpstr>Styly vedení podle Likerta</vt:lpstr>
      <vt:lpstr>Situační vedení</vt:lpstr>
      <vt:lpstr>Situační vedení podle Blancharda a Herseye</vt:lpstr>
      <vt:lpstr>Nové vedení </vt:lpstr>
      <vt:lpstr>Transakční vedení</vt:lpstr>
      <vt:lpstr>Transformační vedení</vt:lpstr>
      <vt:lpstr>Rysy transformačního vedení</vt:lpstr>
      <vt:lpstr>Transformační lídr</vt:lpstr>
      <vt:lpstr>Charismatický vůdce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Admin</cp:lastModifiedBy>
  <cp:revision>42</cp:revision>
  <cp:lastPrinted>1601-01-01T00:00:00Z</cp:lastPrinted>
  <dcterms:created xsi:type="dcterms:W3CDTF">2019-06-11T20:19:30Z</dcterms:created>
  <dcterms:modified xsi:type="dcterms:W3CDTF">2024-03-20T10:52:56Z</dcterms:modified>
</cp:coreProperties>
</file>