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72" r:id="rId4"/>
    <p:sldId id="271" r:id="rId5"/>
    <p:sldId id="258" r:id="rId6"/>
    <p:sldId id="279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81" r:id="rId17"/>
    <p:sldId id="268" r:id="rId18"/>
    <p:sldId id="282" r:id="rId19"/>
    <p:sldId id="269" r:id="rId20"/>
    <p:sldId id="286" r:id="rId21"/>
    <p:sldId id="287" r:id="rId22"/>
    <p:sldId id="288" r:id="rId23"/>
    <p:sldId id="289" r:id="rId24"/>
    <p:sldId id="284" r:id="rId25"/>
    <p:sldId id="285" r:id="rId26"/>
    <p:sldId id="283" r:id="rId27"/>
    <p:sldId id="290" r:id="rId28"/>
    <p:sldId id="280" r:id="rId29"/>
    <p:sldId id="270" r:id="rId30"/>
    <p:sldId id="273" r:id="rId31"/>
    <p:sldId id="274" r:id="rId32"/>
    <p:sldId id="275" r:id="rId33"/>
    <p:sldId id="276" r:id="rId34"/>
    <p:sldId id="277" r:id="rId35"/>
    <p:sldId id="278" r:id="rId36"/>
    <p:sldId id="291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7300"/>
    <a:srgbClr val="D77300"/>
    <a:srgbClr val="B9006E"/>
    <a:srgbClr val="4BC8FF"/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63" autoAdjust="0"/>
    <p:restoredTop sz="69310" autoAdjust="0"/>
  </p:normalViewPr>
  <p:slideViewPr>
    <p:cSldViewPr snapToGrid="0">
      <p:cViewPr varScale="1">
        <p:scale>
          <a:sx n="34" d="100"/>
          <a:sy n="34" d="100"/>
        </p:scale>
        <p:origin x="-72" y="-30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 smtClean="0"/>
              <a:t>Hloubka výrobkového mixu = kolik variant je nabízeno u každého výrobku (pasta ve 3 velikost a 2 příchutích</a:t>
            </a:r>
            <a:r>
              <a:rPr lang="cs-CZ" baseline="0" dirty="0" smtClean="0"/>
              <a:t> = hloubka 6)</a:t>
            </a:r>
          </a:p>
          <a:p>
            <a:pPr>
              <a:buFontTx/>
              <a:buChar char="-"/>
            </a:pPr>
            <a:r>
              <a:rPr lang="cs-CZ" baseline="0" dirty="0" smtClean="0"/>
              <a:t>Konzistence výrobkového mixu = těsnost propojení různých výrobkových řad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B86CC774-E8F2-443B-8104-C23B78C588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568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=""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=""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=""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=""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9A9B9871-9EBA-4393-84B7-3D9DDE1A65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AD3B27E1-04C4-44E6-8DD2-879D33954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4B067BC3-E77A-4F93-8E39-6559029C6D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872" y="6053204"/>
            <a:ext cx="855744" cy="5904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PED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1A0BEB84-E013-4810-A1F4-DBB607A8B7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12" y="2019299"/>
            <a:ext cx="4114367" cy="2838914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FF7300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FF7300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="" xmlns:a16="http://schemas.microsoft.com/office/drawing/2014/main" id="{325E9DFA-90AD-4BAC-8ACE-80E1EDF9A6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="" xmlns:a16="http://schemas.microsoft.com/office/drawing/2014/main" id="{938657D1-8B54-4E06-BB80-F452B998A0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391DB9A3-3792-41D4-AB78-F1910E62BE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A3E27AE8-8344-46DF-95A1-57C7ED3DEA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493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21103F4D-0D61-472A-BAFF-19EFE6D63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3AB41CB1-F6A4-458D-85DF-FC3E822971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=""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=""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=""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53D9C202-1E0C-49A0-BD44-0FABFFADA1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=""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=""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=""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=""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=""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=""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=""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C8521D5E-C1D4-49AD-9477-8C693D759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=""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=""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5C946900-B034-4346-94F7-4849AECA0E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01ECF861-1DA0-4682-8B9C-824D212364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97" y="6060455"/>
            <a:ext cx="840542" cy="579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=""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Marketingový mix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Bc. Ing. Nikola Straková, PhD.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Očekávaný výrobek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Soubor očekávaných vlastností a podmínek, které zákazník očekává a které mu vyhovují, když si výrobek kupuje</a:t>
            </a:r>
          </a:p>
          <a:p>
            <a:r>
              <a:rPr lang="cs-CZ" dirty="0" smtClean="0"/>
              <a:t>Příklady:</a:t>
            </a:r>
          </a:p>
          <a:p>
            <a:pPr lvl="1"/>
            <a:r>
              <a:rPr lang="cs-CZ" dirty="0" smtClean="0"/>
              <a:t>Hotel – očekáváme čistotu, postel, ručníky, mýdlo, teplou a studenou vodu, TV, WC, klid</a:t>
            </a:r>
          </a:p>
          <a:p>
            <a:pPr lvl="1"/>
            <a:r>
              <a:rPr lang="cs-CZ" dirty="0" smtClean="0"/>
              <a:t>Rtěnka – správnou konzistenci, trvanlivost při nanesení, …</a:t>
            </a:r>
          </a:p>
          <a:p>
            <a:pPr lvl="1"/>
            <a:r>
              <a:rPr lang="cs-CZ" dirty="0" smtClean="0"/>
              <a:t>Vrtačka – bezpečné zacházení, výkon, výdrž, …</a:t>
            </a:r>
            <a:endParaRPr lang="cs-CZ" dirty="0"/>
          </a:p>
        </p:txBody>
      </p:sp>
      <p:pic>
        <p:nvPicPr>
          <p:cNvPr id="6" name="Obrázek 5" descr="Hotelové-pokoje-Hotelu-Avion-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05808" y="4276704"/>
            <a:ext cx="2571038" cy="23482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Rozšířený výrobek 1/2	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Zahrnuje dodatečné služby a užitky, kterými se odlišuje firma od nabídky konkurence</a:t>
            </a:r>
          </a:p>
          <a:p>
            <a:r>
              <a:rPr lang="cs-CZ" dirty="0" smtClean="0"/>
              <a:t>Příklady:</a:t>
            </a:r>
          </a:p>
          <a:p>
            <a:pPr lvl="1"/>
            <a:r>
              <a:rPr lang="cs-CZ" dirty="0" smtClean="0"/>
              <a:t>Hotel – čerstvé květiny, servírování jídel na pokoji, rychlá registrace, rychlé vyúčtování</a:t>
            </a:r>
          </a:p>
          <a:p>
            <a:pPr lvl="1"/>
            <a:r>
              <a:rPr lang="cs-CZ" dirty="0" smtClean="0"/>
              <a:t>Rtěnka – vůně, </a:t>
            </a:r>
            <a:r>
              <a:rPr lang="cs-CZ" dirty="0" err="1" smtClean="0"/>
              <a:t>nesmývatelnost</a:t>
            </a:r>
            <a:r>
              <a:rPr lang="cs-CZ" dirty="0" smtClean="0"/>
              <a:t>, obal se zrcátkem</a:t>
            </a:r>
          </a:p>
          <a:p>
            <a:pPr lvl="1"/>
            <a:r>
              <a:rPr lang="cs-CZ" dirty="0" smtClean="0"/>
              <a:t>Vrtačka – tichý chod, možnost napájení ze sítě i pomocí baterií, …</a:t>
            </a:r>
          </a:p>
          <a:p>
            <a:r>
              <a:rPr lang="cs-CZ" dirty="0" smtClean="0"/>
              <a:t>V současné době se konkurenční boj odehrává právě na úrovni rozšířeného produktu</a:t>
            </a:r>
            <a:endParaRPr lang="cs-CZ" dirty="0"/>
          </a:p>
        </p:txBody>
      </p:sp>
      <p:pic>
        <p:nvPicPr>
          <p:cNvPr id="6" name="Obrázek 5" descr="depositphotos_3042316-stock-photo-breakfast-in-a-hot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28095" y="5148729"/>
            <a:ext cx="2563906" cy="1709271"/>
          </a:xfrm>
          <a:prstGeom prst="rect">
            <a:avLst/>
          </a:prstGeom>
        </p:spPr>
      </p:pic>
      <p:pic>
        <p:nvPicPr>
          <p:cNvPr id="7" name="Obrázek 6" descr="7541286-aec14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7056" y="5246034"/>
            <a:ext cx="3223932" cy="161196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Rozšířený výrobek 2/2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7140" y="1429112"/>
            <a:ext cx="10753200" cy="4139998"/>
          </a:xfrm>
        </p:spPr>
        <p:txBody>
          <a:bodyPr/>
          <a:lstStyle/>
          <a:p>
            <a:r>
              <a:rPr lang="cs-CZ" dirty="0" smtClean="0"/>
              <a:t>V současné době lidé oceňují nejen vyráběný výrobek ale i:</a:t>
            </a:r>
          </a:p>
          <a:p>
            <a:pPr lvl="1"/>
            <a:r>
              <a:rPr lang="cs-CZ" dirty="0" smtClean="0"/>
              <a:t>Formu jeho balení,</a:t>
            </a:r>
          </a:p>
          <a:p>
            <a:pPr lvl="1"/>
            <a:r>
              <a:rPr lang="cs-CZ" dirty="0" smtClean="0"/>
              <a:t>Služby,</a:t>
            </a:r>
          </a:p>
          <a:p>
            <a:pPr lvl="1"/>
            <a:r>
              <a:rPr lang="cs-CZ" dirty="0" smtClean="0"/>
              <a:t>Reklamy</a:t>
            </a:r>
          </a:p>
          <a:p>
            <a:pPr lvl="1"/>
            <a:r>
              <a:rPr lang="cs-CZ" dirty="0" smtClean="0"/>
              <a:t>Rady zákazníkům</a:t>
            </a:r>
          </a:p>
          <a:p>
            <a:pPr lvl="1"/>
            <a:r>
              <a:rPr lang="cs-CZ" dirty="0" smtClean="0"/>
              <a:t>Financování,</a:t>
            </a:r>
          </a:p>
          <a:p>
            <a:pPr lvl="1"/>
            <a:r>
              <a:rPr lang="cs-CZ" dirty="0" smtClean="0"/>
              <a:t>Dodací podmínky,</a:t>
            </a:r>
          </a:p>
          <a:p>
            <a:pPr lvl="1"/>
            <a:r>
              <a:rPr lang="cs-CZ" dirty="0" smtClean="0"/>
              <a:t>Skladování,</a:t>
            </a:r>
          </a:p>
          <a:p>
            <a:pPr lvl="1"/>
            <a:r>
              <a:rPr lang="cs-CZ" dirty="0" smtClean="0"/>
              <a:t>…</a:t>
            </a:r>
          </a:p>
          <a:p>
            <a:r>
              <a:rPr lang="cs-CZ" dirty="0" smtClean="0"/>
              <a:t>Rizika s tím spojená:</a:t>
            </a:r>
          </a:p>
          <a:p>
            <a:pPr lvl="1"/>
            <a:r>
              <a:rPr lang="cs-CZ" dirty="0" smtClean="0"/>
              <a:t>Zvýšené náklady obchodníka = zvýšené ceny</a:t>
            </a:r>
          </a:p>
          <a:p>
            <a:pPr lvl="1"/>
            <a:r>
              <a:rPr lang="cs-CZ" dirty="0" smtClean="0"/>
              <a:t>Rozšířený výrobek se může v brzké době stát již očekávaným užitkem (neustálé vyhledávání dalších užitků)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Potenciální výrobek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Směr možného budoucího vývoje</a:t>
            </a:r>
          </a:p>
          <a:p>
            <a:r>
              <a:rPr lang="cs-CZ" dirty="0" smtClean="0"/>
              <a:t>Firmy neustále  intenzivně zkoumají své možnosti, jak uspokojit zákazníka a zároveň odlišit svou nabídku od konkurence</a:t>
            </a:r>
          </a:p>
          <a:p>
            <a:r>
              <a:rPr lang="cs-CZ" dirty="0" smtClean="0"/>
              <a:t>Příklad:</a:t>
            </a:r>
          </a:p>
          <a:p>
            <a:pPr lvl="1"/>
            <a:r>
              <a:rPr lang="cs-CZ" dirty="0" smtClean="0"/>
              <a:t>Hotel – nabízí výhradně apartmá (prostorná, maximálně vybavená, zajišťující soukromí, pocit domova)</a:t>
            </a:r>
            <a:endParaRPr lang="cs-CZ" dirty="0"/>
          </a:p>
        </p:txBody>
      </p:sp>
      <p:pic>
        <p:nvPicPr>
          <p:cNvPr id="6" name="Obrázek 5" descr="IMG_25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08111"/>
            <a:ext cx="3424518" cy="1549889"/>
          </a:xfrm>
          <a:prstGeom prst="rect">
            <a:avLst/>
          </a:prstGeom>
        </p:spPr>
      </p:pic>
      <p:pic>
        <p:nvPicPr>
          <p:cNvPr id="7" name="Obrázek 6" descr="stažený soubor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4261" y="5257800"/>
            <a:ext cx="2857500" cy="1600200"/>
          </a:xfrm>
          <a:prstGeom prst="rect">
            <a:avLst/>
          </a:prstGeom>
        </p:spPr>
      </p:pic>
      <p:pic>
        <p:nvPicPr>
          <p:cNvPr id="8" name="Obrázek 7" descr="rangerwood-machan-jung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63261" y="0"/>
            <a:ext cx="3545775" cy="2075890"/>
          </a:xfrm>
          <a:prstGeom prst="rect">
            <a:avLst/>
          </a:prstGeom>
        </p:spPr>
      </p:pic>
      <p:pic>
        <p:nvPicPr>
          <p:cNvPr id="9" name="Obrázek 8" descr="maledivy-hotel-kuramathi-island-resort-2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09951" y="322729"/>
            <a:ext cx="2982049" cy="1864659"/>
          </a:xfrm>
          <a:prstGeom prst="rect">
            <a:avLst/>
          </a:prstGeom>
        </p:spPr>
      </p:pic>
      <p:pic>
        <p:nvPicPr>
          <p:cNvPr id="10" name="Obrázek 9" descr="ValleyViewGlamping-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01834" y="4697506"/>
            <a:ext cx="1990165" cy="2160494"/>
          </a:xfrm>
          <a:prstGeom prst="rect">
            <a:avLst/>
          </a:prstGeom>
        </p:spPr>
      </p:pic>
      <p:pic>
        <p:nvPicPr>
          <p:cNvPr id="11" name="Obrázek 10" descr="world-of-glamping-collection-keemala-treehouse-exterior-small3.jpg"/>
          <p:cNvPicPr>
            <a:picLocks noChangeAspect="1"/>
          </p:cNvPicPr>
          <p:nvPr/>
        </p:nvPicPr>
        <p:blipFill>
          <a:blip r:embed="rId8" cstate="print"/>
          <a:srcRect l="23882" t="24196" r="2706" b="13059"/>
          <a:stretch>
            <a:fillRect/>
          </a:stretch>
        </p:blipFill>
        <p:spPr>
          <a:xfrm>
            <a:off x="7135906" y="4881168"/>
            <a:ext cx="3083859" cy="19768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12018081811564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5012" y="1663384"/>
            <a:ext cx="2796988" cy="1993830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Výrobkový mix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08570" y="1257662"/>
            <a:ext cx="10753200" cy="4139998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= soubor všech výrobkových řad a položek, které jednotliví výrobci nabízejí ke koupi zákazníkům</a:t>
            </a:r>
          </a:p>
          <a:p>
            <a:pPr>
              <a:buFontTx/>
              <a:buChar char="-"/>
            </a:pPr>
            <a:r>
              <a:rPr lang="cs-CZ" dirty="0" smtClean="0"/>
              <a:t>př.: Výrobkový mix společnosti </a:t>
            </a:r>
            <a:r>
              <a:rPr lang="cs-CZ" dirty="0" err="1" smtClean="0"/>
              <a:t>Avon</a:t>
            </a:r>
            <a:endParaRPr lang="cs-CZ" dirty="0" smtClean="0"/>
          </a:p>
          <a:p>
            <a:pPr lvl="1">
              <a:buFontTx/>
              <a:buChar char="-"/>
            </a:pPr>
            <a:r>
              <a:rPr lang="cs-CZ" dirty="0" smtClean="0"/>
              <a:t>3 výrobkové řady: </a:t>
            </a:r>
          </a:p>
          <a:p>
            <a:pPr marL="781200" lvl="1" indent="-457200">
              <a:buFont typeface="+mj-lt"/>
              <a:buAutoNum type="arabicPeriod"/>
            </a:pPr>
            <a:r>
              <a:rPr lang="cs-CZ" dirty="0" smtClean="0"/>
              <a:t>Kosmetika – obsahuje dílčí řady (rtěnky, stíny, pudry, …) a specifické položky</a:t>
            </a:r>
          </a:p>
          <a:p>
            <a:pPr marL="781200" lvl="1" indent="-457200">
              <a:buFont typeface="+mj-lt"/>
              <a:buAutoNum type="arabicPeriod"/>
            </a:pPr>
            <a:r>
              <a:rPr lang="cs-CZ" dirty="0" smtClean="0"/>
              <a:t>šperky</a:t>
            </a:r>
          </a:p>
          <a:p>
            <a:pPr marL="781200" lvl="1" indent="-457200">
              <a:buFont typeface="+mj-lt"/>
              <a:buAutoNum type="arabicPeriod"/>
            </a:pPr>
            <a:r>
              <a:rPr lang="cs-CZ" dirty="0" smtClean="0"/>
              <a:t>potřeby pro domácnost</a:t>
            </a:r>
          </a:p>
          <a:p>
            <a:pPr marL="529200" indent="-457200"/>
            <a:r>
              <a:rPr lang="cs-CZ" dirty="0" smtClean="0"/>
              <a:t>Šíře výrobkového mixu = množství různých výrobkových řad</a:t>
            </a:r>
          </a:p>
          <a:p>
            <a:pPr marL="529200" indent="-457200"/>
            <a:r>
              <a:rPr lang="cs-CZ" dirty="0" smtClean="0"/>
              <a:t>Délka výrobkového mixu = celkový počet položek výrobkového mixu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3108" y="196369"/>
            <a:ext cx="10753200" cy="451576"/>
          </a:xfrm>
        </p:spPr>
        <p:txBody>
          <a:bodyPr/>
          <a:lstStyle/>
          <a:p>
            <a:r>
              <a:rPr lang="cs-CZ" dirty="0" smtClean="0"/>
              <a:t>Značení výrobků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85710" y="711201"/>
            <a:ext cx="10753200" cy="4663600"/>
          </a:xfrm>
        </p:spPr>
        <p:txBody>
          <a:bodyPr/>
          <a:lstStyle/>
          <a:p>
            <a:r>
              <a:rPr lang="cs-CZ" dirty="0" smtClean="0"/>
              <a:t>Hlavní problém výrobkové strategie</a:t>
            </a:r>
          </a:p>
          <a:p>
            <a:r>
              <a:rPr lang="cs-CZ" dirty="0" smtClean="0"/>
              <a:t>Rozhodnutí o označení výrobku</a:t>
            </a:r>
          </a:p>
          <a:p>
            <a:r>
              <a:rPr lang="cs-CZ" dirty="0" smtClean="0"/>
              <a:t>2 možnosti: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 smtClean="0"/>
              <a:t>Vyrábět výrobek pod cizí značkou, maloobchodní značky</a:t>
            </a:r>
          </a:p>
          <a:p>
            <a:pPr marL="838350" lvl="1" indent="-514350"/>
            <a:r>
              <a:rPr lang="cs-CZ" dirty="0" smtClean="0"/>
              <a:t>Snadnější, ale hrozí riziko, že značková společnost převede výrobu do levnější země (</a:t>
            </a:r>
            <a:r>
              <a:rPr lang="cs-CZ" dirty="0" err="1" smtClean="0"/>
              <a:t>Tchajvanské</a:t>
            </a:r>
            <a:r>
              <a:rPr lang="cs-CZ" dirty="0" smtClean="0"/>
              <a:t> výrobní zdroje vyměněny za levnější Malajsijské)</a:t>
            </a:r>
          </a:p>
          <a:p>
            <a:pPr marL="838350" lvl="1" indent="-514350"/>
            <a:r>
              <a:rPr lang="cs-CZ" dirty="0" smtClean="0"/>
              <a:t>budování image obchodníka </a:t>
            </a:r>
            <a:r>
              <a:rPr lang="cs-CZ" dirty="0" smtClean="0">
                <a:sym typeface="Wingdings" pitchFamily="2" charset="2"/>
              </a:rPr>
              <a:t> DM – </a:t>
            </a:r>
            <a:r>
              <a:rPr lang="cs-CZ" dirty="0" err="1" smtClean="0">
                <a:sym typeface="Wingdings" pitchFamily="2" charset="2"/>
              </a:rPr>
              <a:t>Balea</a:t>
            </a:r>
            <a:r>
              <a:rPr lang="cs-CZ" dirty="0" smtClean="0">
                <a:sym typeface="Wingdings" pitchFamily="2" charset="2"/>
              </a:rPr>
              <a:t>, </a:t>
            </a:r>
            <a:r>
              <a:rPr lang="cs-CZ" dirty="0" err="1" smtClean="0">
                <a:sym typeface="Wingdings" pitchFamily="2" charset="2"/>
              </a:rPr>
              <a:t>Alnatura</a:t>
            </a:r>
            <a:r>
              <a:rPr lang="cs-CZ" dirty="0" smtClean="0">
                <a:sym typeface="Wingdings" pitchFamily="2" charset="2"/>
              </a:rPr>
              <a:t>, </a:t>
            </a:r>
            <a:r>
              <a:rPr lang="cs-CZ" dirty="0" err="1" smtClean="0">
                <a:sym typeface="Wingdings" pitchFamily="2" charset="2"/>
              </a:rPr>
              <a:t>Denk</a:t>
            </a:r>
            <a:r>
              <a:rPr lang="cs-CZ" dirty="0" smtClean="0">
                <a:sym typeface="Wingdings" pitchFamily="2" charset="2"/>
              </a:rPr>
              <a:t> </a:t>
            </a:r>
            <a:r>
              <a:rPr lang="cs-CZ" dirty="0" err="1" smtClean="0">
                <a:sym typeface="Wingdings" pitchFamily="2" charset="2"/>
              </a:rPr>
              <a:t>mit</a:t>
            </a:r>
            <a:r>
              <a:rPr lang="cs-CZ" dirty="0" smtClean="0">
                <a:sym typeface="Wingdings" pitchFamily="2" charset="2"/>
              </a:rPr>
              <a:t>, </a:t>
            </a:r>
            <a:r>
              <a:rPr lang="cs-CZ" dirty="0" err="1" smtClean="0">
                <a:sym typeface="Wingdings" pitchFamily="2" charset="2"/>
              </a:rPr>
              <a:t>Dontodent</a:t>
            </a:r>
            <a:r>
              <a:rPr lang="cs-CZ" dirty="0" smtClean="0">
                <a:sym typeface="Wingdings" pitchFamily="2" charset="2"/>
              </a:rPr>
              <a:t>; BENU; </a:t>
            </a:r>
            <a:r>
              <a:rPr lang="cs-CZ" dirty="0" err="1" smtClean="0">
                <a:sym typeface="Wingdings" pitchFamily="2" charset="2"/>
              </a:rPr>
              <a:t>Dr.MAX</a:t>
            </a:r>
            <a:endParaRPr lang="cs-CZ" dirty="0" smtClean="0"/>
          </a:p>
          <a:p>
            <a:pPr marL="586350" indent="-514350">
              <a:buFont typeface="+mj-lt"/>
              <a:buAutoNum type="arabicPeriod"/>
            </a:pPr>
            <a:r>
              <a:rPr lang="cs-CZ" dirty="0" smtClean="0"/>
              <a:t>Budování vlastní značky</a:t>
            </a:r>
          </a:p>
          <a:p>
            <a:pPr marL="838350" lvl="1" indent="-514350"/>
            <a:r>
              <a:rPr lang="cs-CZ" dirty="0" smtClean="0"/>
              <a:t>prodávané výrobky vyrábí</a:t>
            </a:r>
          </a:p>
          <a:p>
            <a:pPr marL="838350" lvl="1" indent="-514350"/>
            <a:r>
              <a:rPr lang="cs-CZ" dirty="0" smtClean="0"/>
              <a:t>Nákladné (dlouhodobé investice v reklamě, propagaci, balení, …)</a:t>
            </a:r>
          </a:p>
          <a:p>
            <a:pPr marL="838350" lvl="1" indent="-514350"/>
            <a:r>
              <a:rPr lang="cs-CZ" dirty="0" smtClean="0"/>
              <a:t>Ale dobré jméno značky = spotřebitelská výsada (zákazník požaduje určitou značku a odmítá jakoukoli náhradu i když je její cena nižší)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vybrat vhodné jméno značky?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vyjadřuje způsob užití produktu, přínos nebo atribut</a:t>
            </a:r>
          </a:p>
          <a:p>
            <a:r>
              <a:rPr lang="cs-CZ" dirty="0" smtClean="0"/>
              <a:t>snadno vyslovitelný a zapamatovatelný</a:t>
            </a:r>
          </a:p>
          <a:p>
            <a:r>
              <a:rPr lang="cs-CZ" dirty="0" smtClean="0"/>
              <a:t>jedinečný</a:t>
            </a:r>
          </a:p>
          <a:p>
            <a:r>
              <a:rPr lang="cs-CZ" dirty="0" smtClean="0"/>
              <a:t>vhodný pro doplnění produktové řady</a:t>
            </a:r>
          </a:p>
          <a:p>
            <a:r>
              <a:rPr lang="cs-CZ" dirty="0" smtClean="0"/>
              <a:t>srozumitelný a neutrální význam na mezinárodních trzích</a:t>
            </a:r>
          </a:p>
          <a:p>
            <a:r>
              <a:rPr lang="cs-CZ" dirty="0" smtClean="0"/>
              <a:t>schopný právní ochrany formou ochranné známky</a:t>
            </a:r>
            <a:endParaRPr lang="cs-CZ" dirty="0"/>
          </a:p>
        </p:txBody>
      </p:sp>
      <p:pic>
        <p:nvPicPr>
          <p:cNvPr id="6" name="Obrázek 5" descr="JB635edd_loga.jpg"/>
          <p:cNvPicPr>
            <a:picLocks noChangeAspect="1"/>
          </p:cNvPicPr>
          <p:nvPr/>
        </p:nvPicPr>
        <p:blipFill>
          <a:blip r:embed="rId2" cstate="print"/>
          <a:srcRect b="18762"/>
          <a:stretch>
            <a:fillRect/>
          </a:stretch>
        </p:blipFill>
        <p:spPr>
          <a:xfrm>
            <a:off x="7862276" y="2402988"/>
            <a:ext cx="3633421" cy="163984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Obal výrobku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Balení = činnosti navrhování a výroby krabic a obalů pro výrobky</a:t>
            </a:r>
          </a:p>
          <a:p>
            <a:r>
              <a:rPr lang="cs-CZ" dirty="0" smtClean="0"/>
              <a:t>Až 3 materiální úrovně balení:</a:t>
            </a:r>
          </a:p>
          <a:p>
            <a:pPr lvl="1"/>
            <a:r>
              <a:rPr lang="cs-CZ" dirty="0" smtClean="0"/>
              <a:t>Primární balení – bezprostřední obal (lahvička od parfému)</a:t>
            </a:r>
          </a:p>
          <a:p>
            <a:pPr lvl="1"/>
            <a:r>
              <a:rPr lang="cs-CZ" dirty="0" smtClean="0"/>
              <a:t>Sekundární balení – materiál, který chrání primární balení (krabička, ve které je umístěna lahvička od parfému), příležitost pro propagaci</a:t>
            </a:r>
          </a:p>
          <a:p>
            <a:pPr lvl="1"/>
            <a:r>
              <a:rPr lang="cs-CZ" dirty="0" smtClean="0"/>
              <a:t>Přepravní obal – nutné pro skladování, identifikaci a dopravu zboží (pevná krabice, ve které je zabaleno 60 parfémů)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262800"/>
            <a:ext cx="10753200" cy="451576"/>
          </a:xfrm>
        </p:spPr>
        <p:txBody>
          <a:bodyPr/>
          <a:lstStyle/>
          <a:p>
            <a:r>
              <a:rPr lang="cs-CZ" dirty="0" smtClean="0"/>
              <a:t>Obal léčiv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746760"/>
            <a:ext cx="10753200" cy="5085240"/>
          </a:xfrm>
        </p:spPr>
        <p:txBody>
          <a:bodyPr/>
          <a:lstStyle/>
          <a:p>
            <a:r>
              <a:rPr lang="cs-CZ" dirty="0" smtClean="0"/>
              <a:t>2. největší odběratel obalů v Evropě = farmaceutický  s kosmetický průmysl</a:t>
            </a:r>
          </a:p>
          <a:p>
            <a:r>
              <a:rPr lang="cs-CZ" dirty="0" smtClean="0"/>
              <a:t>obalový materiál pro farmacii -&gt; téměř vždy vyráběn mimo vlastní farmaceutickou výrobu</a:t>
            </a:r>
          </a:p>
          <a:p>
            <a:r>
              <a:rPr lang="cs-CZ" dirty="0" smtClean="0"/>
              <a:t>obal zajišťuje :</a:t>
            </a:r>
          </a:p>
          <a:p>
            <a:pPr lvl="1"/>
            <a:r>
              <a:rPr lang="cs-CZ" dirty="0" smtClean="0"/>
              <a:t>jakost přípravku mechanickou ochrannou léčiva (ochrana před fyzikálním, chemickým a biologickým působením),</a:t>
            </a:r>
          </a:p>
          <a:p>
            <a:pPr lvl="1"/>
            <a:r>
              <a:rPr lang="cs-CZ" dirty="0" smtClean="0"/>
              <a:t>spolehlivost aplikace</a:t>
            </a:r>
          </a:p>
          <a:p>
            <a:pPr lvl="1"/>
            <a:r>
              <a:rPr lang="cs-CZ" dirty="0" smtClean="0"/>
              <a:t>bezpečnost podání a dávkování</a:t>
            </a:r>
          </a:p>
          <a:p>
            <a:r>
              <a:rPr lang="cs-CZ" dirty="0" smtClean="0"/>
              <a:t>typy farmaceutických obalů</a:t>
            </a:r>
          </a:p>
          <a:p>
            <a:pPr lvl="1"/>
            <a:r>
              <a:rPr lang="cs-CZ" dirty="0" smtClean="0"/>
              <a:t>papír, kovy (hliník, ocel), sklo, plasty, lepidla (rostlinná, živočišná)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Balení = mocný marketingový nástroj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31430" y="1326242"/>
            <a:ext cx="10753200" cy="4139998"/>
          </a:xfrm>
        </p:spPr>
        <p:txBody>
          <a:bodyPr/>
          <a:lstStyle/>
          <a:p>
            <a:r>
              <a:rPr lang="cs-CZ" dirty="0" smtClean="0"/>
              <a:t>Samoobslužný prodej</a:t>
            </a:r>
          </a:p>
          <a:p>
            <a:pPr lvl="1"/>
            <a:r>
              <a:rPr lang="cs-CZ" dirty="0" smtClean="0"/>
              <a:t>Balení musí přitahovat pozornost zákazníka, popisovat vlastnosti výrobku, vzbuzovat důvěru a vyvolat dobrý dojem</a:t>
            </a:r>
          </a:p>
          <a:p>
            <a:r>
              <a:rPr lang="cs-CZ" dirty="0" smtClean="0"/>
              <a:t>Blahobyt spotřebitele</a:t>
            </a:r>
          </a:p>
          <a:p>
            <a:pPr lvl="1"/>
            <a:r>
              <a:rPr lang="cs-CZ" dirty="0" smtClean="0"/>
              <a:t>Jsme ochotni zaplatit o něco více za vhodnost, vzhled, spolehlivost, prestiž balení</a:t>
            </a:r>
          </a:p>
          <a:p>
            <a:r>
              <a:rPr lang="cs-CZ" dirty="0" smtClean="0"/>
              <a:t>Image firmy a značky</a:t>
            </a:r>
          </a:p>
          <a:p>
            <a:pPr lvl="1"/>
            <a:r>
              <a:rPr lang="cs-CZ" dirty="0" smtClean="0"/>
              <a:t>Vhodné balení přispívá k rychlejšímu budování značky (všechny fialové obaly čokolád jsou Milky – rychle ji poznáme)</a:t>
            </a:r>
          </a:p>
          <a:p>
            <a:r>
              <a:rPr lang="cs-CZ" dirty="0" smtClean="0"/>
              <a:t>Příležitost k inovaci</a:t>
            </a:r>
          </a:p>
          <a:p>
            <a:pPr lvl="1"/>
            <a:r>
              <a:rPr lang="cs-CZ" dirty="0" smtClean="0"/>
              <a:t>Nové balení vína do plechovek/lepenkových krabic, mléko ve dvoulitrových lahvích, jogurty v </a:t>
            </a:r>
            <a:r>
              <a:rPr lang="cs-CZ" dirty="0" smtClean="0"/>
              <a:t>taštičce</a:t>
            </a:r>
            <a:r>
              <a:rPr lang="cs-CZ" dirty="0" smtClean="0"/>
              <a:t>, biologicky rozložitelné materiály, inovativní materiály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Marketingový mix	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42860" y="1486262"/>
            <a:ext cx="10753200" cy="4139998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= soubor marketingových nástrojů, které firma používá k tomu, aby usilovala o dosažení svých marketingových cílů na cílovém trhu</a:t>
            </a:r>
          </a:p>
          <a:p>
            <a:pPr>
              <a:buFontTx/>
              <a:buChar char="-"/>
            </a:pPr>
            <a:r>
              <a:rPr lang="cs-CZ" dirty="0" smtClean="0"/>
              <a:t>4P:</a:t>
            </a:r>
          </a:p>
          <a:p>
            <a:pPr>
              <a:buNone/>
            </a:pPr>
            <a:r>
              <a:rPr lang="cs-CZ" dirty="0" smtClean="0"/>
              <a:t>P – </a:t>
            </a:r>
            <a:r>
              <a:rPr lang="cs-CZ" dirty="0" err="1" smtClean="0"/>
              <a:t>product</a:t>
            </a:r>
            <a:r>
              <a:rPr lang="cs-CZ" dirty="0" smtClean="0"/>
              <a:t> – výrobek</a:t>
            </a:r>
          </a:p>
          <a:p>
            <a:pPr>
              <a:buNone/>
            </a:pPr>
            <a:r>
              <a:rPr lang="cs-CZ" dirty="0" smtClean="0"/>
              <a:t>P – </a:t>
            </a:r>
            <a:r>
              <a:rPr lang="cs-CZ" dirty="0" err="1" smtClean="0"/>
              <a:t>price</a:t>
            </a:r>
            <a:r>
              <a:rPr lang="cs-CZ" dirty="0" smtClean="0"/>
              <a:t> – cena</a:t>
            </a:r>
          </a:p>
          <a:p>
            <a:pPr>
              <a:buNone/>
            </a:pPr>
            <a:r>
              <a:rPr lang="cs-CZ" dirty="0" smtClean="0"/>
              <a:t>P – </a:t>
            </a:r>
            <a:r>
              <a:rPr lang="cs-CZ" dirty="0" err="1" smtClean="0"/>
              <a:t>place</a:t>
            </a:r>
            <a:r>
              <a:rPr lang="cs-CZ" dirty="0" smtClean="0"/>
              <a:t> – místo, distribuce, distribuční cesty</a:t>
            </a:r>
          </a:p>
          <a:p>
            <a:pPr>
              <a:buNone/>
            </a:pPr>
            <a:r>
              <a:rPr lang="cs-CZ" dirty="0" smtClean="0"/>
              <a:t>P – </a:t>
            </a:r>
            <a:r>
              <a:rPr lang="cs-CZ" dirty="0" err="1" smtClean="0"/>
              <a:t>promotion</a:t>
            </a:r>
            <a:r>
              <a:rPr lang="cs-CZ" dirty="0" smtClean="0"/>
              <a:t> – propagace, reklama, prodejní personál, PR, …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Design obalu musí v zákazníkovi </a:t>
            </a:r>
            <a:r>
              <a:rPr lang="cs-CZ" dirty="0" smtClean="0"/>
              <a:t>vyvolat emoce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2220686"/>
            <a:ext cx="10753200" cy="3611314"/>
          </a:xfrm>
        </p:spPr>
        <p:txBody>
          <a:bodyPr/>
          <a:lstStyle/>
          <a:p>
            <a:r>
              <a:rPr lang="cs-CZ" dirty="0" smtClean="0"/>
              <a:t>jedinečný obalový design může spočívat v:</a:t>
            </a:r>
          </a:p>
          <a:p>
            <a:pPr lvl="1"/>
            <a:r>
              <a:rPr lang="cs-CZ" dirty="0" smtClean="0"/>
              <a:t>působivém tvaru</a:t>
            </a:r>
          </a:p>
          <a:p>
            <a:pPr lvl="1"/>
            <a:r>
              <a:rPr lang="cs-CZ" dirty="0" smtClean="0"/>
              <a:t>netradiční povrchové úpravě</a:t>
            </a:r>
          </a:p>
          <a:p>
            <a:pPr lvl="1"/>
            <a:r>
              <a:rPr lang="cs-CZ" dirty="0" smtClean="0"/>
              <a:t>jedinečném stylu</a:t>
            </a:r>
          </a:p>
          <a:p>
            <a:pPr lvl="1"/>
            <a:endParaRPr lang="cs-CZ" dirty="0" smtClean="0"/>
          </a:p>
          <a:p>
            <a:r>
              <a:rPr lang="cs-CZ" dirty="0" smtClean="0">
                <a:sym typeface="Wingdings" pitchFamily="2" charset="2"/>
              </a:rPr>
              <a:t> příklady různých stylů obalů, které pomáhají vyniknout i navzdory obrovské konkurenci</a:t>
            </a:r>
            <a:endParaRPr lang="cs-CZ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Různé </a:t>
            </a:r>
            <a:r>
              <a:rPr lang="cs-CZ" dirty="0" smtClean="0"/>
              <a:t>druhy </a:t>
            </a:r>
            <a:r>
              <a:rPr lang="cs-CZ" dirty="0" smtClean="0"/>
              <a:t>stylů obalů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Minimalistické </a:t>
            </a:r>
            <a:r>
              <a:rPr lang="cs-CZ" dirty="0" smtClean="0"/>
              <a:t>obaly</a:t>
            </a:r>
          </a:p>
          <a:p>
            <a:endParaRPr lang="cs-CZ" dirty="0" smtClean="0"/>
          </a:p>
          <a:p>
            <a:r>
              <a:rPr lang="cs-CZ" dirty="0" smtClean="0"/>
              <a:t>Obaly ve </a:t>
            </a:r>
            <a:r>
              <a:rPr lang="cs-CZ" dirty="0" err="1" smtClean="0"/>
              <a:t>vintage</a:t>
            </a:r>
            <a:r>
              <a:rPr lang="cs-CZ" dirty="0" smtClean="0"/>
              <a:t> </a:t>
            </a:r>
            <a:r>
              <a:rPr lang="cs-CZ" dirty="0" smtClean="0"/>
              <a:t>stylu</a:t>
            </a:r>
          </a:p>
          <a:p>
            <a:endParaRPr lang="cs-CZ" dirty="0" smtClean="0"/>
          </a:p>
          <a:p>
            <a:r>
              <a:rPr lang="cs-CZ" dirty="0" smtClean="0"/>
              <a:t>Obaly s opakovaným </a:t>
            </a:r>
            <a:r>
              <a:rPr lang="cs-CZ" dirty="0" smtClean="0"/>
              <a:t>vzorem</a:t>
            </a:r>
          </a:p>
          <a:p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1700" y="428140"/>
            <a:ext cx="3100245" cy="248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1441" y="1374226"/>
            <a:ext cx="1801792" cy="1785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7422" y="3259753"/>
            <a:ext cx="2952124" cy="293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13370" y="4051048"/>
            <a:ext cx="2895827" cy="255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522514"/>
            <a:ext cx="10753200" cy="5309486"/>
          </a:xfrm>
        </p:spPr>
        <p:txBody>
          <a:bodyPr/>
          <a:lstStyle/>
          <a:p>
            <a:r>
              <a:rPr lang="cs-CZ" dirty="0" smtClean="0"/>
              <a:t>Obaly, které navazují na tradice a folklor</a:t>
            </a:r>
          </a:p>
          <a:p>
            <a:endParaRPr lang="cs-CZ" dirty="0" smtClean="0"/>
          </a:p>
          <a:p>
            <a:r>
              <a:rPr lang="cs-CZ" dirty="0" smtClean="0"/>
              <a:t>Moderní </a:t>
            </a:r>
            <a:r>
              <a:rPr lang="cs-CZ" dirty="0" smtClean="0"/>
              <a:t>stylistické </a:t>
            </a:r>
            <a:r>
              <a:rPr lang="cs-CZ" dirty="0" smtClean="0"/>
              <a:t>obaly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Inovativní </a:t>
            </a:r>
            <a:r>
              <a:rPr lang="cs-CZ" dirty="0" smtClean="0"/>
              <a:t>obaly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9135" y="0"/>
            <a:ext cx="4407094" cy="227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340" y="2743978"/>
            <a:ext cx="3821371" cy="2053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5341" y="2871109"/>
            <a:ext cx="2441973" cy="177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7085" y="2509477"/>
            <a:ext cx="4111690" cy="434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746449"/>
            <a:ext cx="10753200" cy="5085551"/>
          </a:xfrm>
        </p:spPr>
        <p:txBody>
          <a:bodyPr/>
          <a:lstStyle/>
          <a:p>
            <a:r>
              <a:rPr lang="cs-CZ" dirty="0" smtClean="0"/>
              <a:t>Luxusní </a:t>
            </a:r>
            <a:r>
              <a:rPr lang="cs-CZ" dirty="0" smtClean="0"/>
              <a:t>obaly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Obaly v rustikálním </a:t>
            </a:r>
            <a:r>
              <a:rPr lang="cs-CZ" dirty="0" smtClean="0"/>
              <a:t>stylu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Obaly s abstraktním designem</a:t>
            </a:r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4963" y="279919"/>
            <a:ext cx="3517990" cy="235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1664" y="234497"/>
            <a:ext cx="3082396" cy="291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8504" y="2351314"/>
            <a:ext cx="4745716" cy="223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941" y="3228392"/>
            <a:ext cx="3879489" cy="150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0612" y="4609322"/>
            <a:ext cx="4252308" cy="224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Obal prodává – př. </a:t>
            </a:r>
            <a:r>
              <a:rPr lang="cs-CZ" dirty="0" err="1" smtClean="0"/>
              <a:t>Ryor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380931"/>
            <a:ext cx="11472000" cy="44510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 smtClean="0"/>
              <a:t>r. 2011 – velký </a:t>
            </a:r>
            <a:r>
              <a:rPr lang="cs-CZ" dirty="0" err="1" smtClean="0"/>
              <a:t>redesign</a:t>
            </a:r>
            <a:r>
              <a:rPr lang="cs-CZ" dirty="0" smtClean="0"/>
              <a:t> obalů (vznik společnosti r. 1991)</a:t>
            </a:r>
          </a:p>
          <a:p>
            <a:pPr>
              <a:lnSpc>
                <a:spcPct val="100000"/>
              </a:lnSpc>
            </a:pPr>
            <a:r>
              <a:rPr lang="cs-CZ" dirty="0" smtClean="0"/>
              <a:t>důvod: zákazníci dle výsledků průzkumu říkali: “</a:t>
            </a:r>
            <a:r>
              <a:rPr lang="cs-CZ" i="1" dirty="0" smtClean="0"/>
              <a:t>Máte kvalitní produkty, ale nechápeme, proč máte takové obaly?</a:t>
            </a:r>
            <a:r>
              <a:rPr lang="cs-CZ" dirty="0" smtClean="0"/>
              <a:t>“</a:t>
            </a:r>
          </a:p>
          <a:p>
            <a:pPr>
              <a:lnSpc>
                <a:spcPct val="100000"/>
              </a:lnSpc>
            </a:pPr>
            <a:r>
              <a:rPr lang="cs-CZ" dirty="0" smtClean="0"/>
              <a:t>změnili obaly 4 produktových řad včetně loga</a:t>
            </a:r>
          </a:p>
          <a:p>
            <a:pPr>
              <a:lnSpc>
                <a:spcPct val="100000"/>
              </a:lnSpc>
            </a:pPr>
            <a:r>
              <a:rPr lang="cs-CZ" dirty="0" smtClean="0">
                <a:sym typeface="Wingdings" pitchFamily="2" charset="2"/>
              </a:rPr>
              <a:t>změna byla zákazníky přijata velmi pozitivně =&gt; </a:t>
            </a:r>
            <a:r>
              <a:rPr lang="cs-CZ" dirty="0" err="1" smtClean="0">
                <a:sym typeface="Wingdings" pitchFamily="2" charset="2"/>
              </a:rPr>
              <a:t>redesign</a:t>
            </a:r>
            <a:r>
              <a:rPr lang="cs-CZ" dirty="0" smtClean="0">
                <a:sym typeface="Wingdings" pitchFamily="2" charset="2"/>
              </a:rPr>
              <a:t> dalších řad</a:t>
            </a:r>
          </a:p>
          <a:p>
            <a:pPr lvl="1"/>
            <a:r>
              <a:rPr lang="cs-CZ" dirty="0" smtClean="0"/>
              <a:t>změna vzhledu i tvaru kelímků </a:t>
            </a:r>
            <a:r>
              <a:rPr lang="cs-CZ" dirty="0" smtClean="0">
                <a:sym typeface="Wingdings" pitchFamily="2" charset="2"/>
              </a:rPr>
              <a:t> repase strojů, velká investice</a:t>
            </a:r>
          </a:p>
          <a:p>
            <a:pPr lvl="1"/>
            <a:r>
              <a:rPr lang="cs-CZ" dirty="0" smtClean="0">
                <a:sym typeface="Wingdings" pitchFamily="2" charset="2"/>
              </a:rPr>
              <a:t>kelímky postupně střídají -&gt; dávkovače, šroubovací uzávěry -&gt; </a:t>
            </a:r>
            <a:r>
              <a:rPr lang="cs-CZ" dirty="0" err="1" smtClean="0">
                <a:sym typeface="Wingdings" pitchFamily="2" charset="2"/>
              </a:rPr>
              <a:t>tuboflakony</a:t>
            </a:r>
            <a:r>
              <a:rPr lang="cs-CZ" dirty="0" smtClean="0">
                <a:sym typeface="Wingdings" pitchFamily="2" charset="2"/>
              </a:rPr>
              <a:t> s </a:t>
            </a:r>
            <a:r>
              <a:rPr lang="cs-CZ" dirty="0" err="1" smtClean="0">
                <a:sym typeface="Wingdings" pitchFamily="2" charset="2"/>
              </a:rPr>
              <a:t>fliptopy</a:t>
            </a:r>
            <a:endParaRPr lang="cs-CZ" dirty="0" smtClean="0">
              <a:sym typeface="Wingdings" pitchFamily="2" charset="2"/>
            </a:endParaRPr>
          </a:p>
          <a:p>
            <a:pPr lvl="1"/>
            <a:r>
              <a:rPr lang="cs-CZ" dirty="0" smtClean="0">
                <a:sym typeface="Wingdings" pitchFamily="2" charset="2"/>
              </a:rPr>
              <a:t>upouštějí od sekundárního balení – krabiček (někde to nejde kvůli informacím o složení včetně jazykových mutací)</a:t>
            </a:r>
          </a:p>
          <a:p>
            <a:pPr>
              <a:lnSpc>
                <a:spcPct val="100000"/>
              </a:lnSpc>
            </a:pPr>
            <a:r>
              <a:rPr lang="cs-CZ" dirty="0" smtClean="0">
                <a:sym typeface="Wingdings" pitchFamily="2" charset="2"/>
              </a:rPr>
              <a:t>přijímají i </a:t>
            </a:r>
            <a:r>
              <a:rPr lang="cs-CZ" dirty="0" err="1" smtClean="0">
                <a:sym typeface="Wingdings" pitchFamily="2" charset="2"/>
              </a:rPr>
              <a:t>enviromentální</a:t>
            </a:r>
            <a:r>
              <a:rPr lang="cs-CZ" dirty="0" smtClean="0">
                <a:sym typeface="Wingdings" pitchFamily="2" charset="2"/>
              </a:rPr>
              <a:t> opatření, ale ne za každou cenu</a:t>
            </a:r>
          </a:p>
          <a:p>
            <a:pPr lvl="1"/>
            <a:r>
              <a:rPr lang="cs-CZ" dirty="0" smtClean="0">
                <a:sym typeface="Wingdings" pitchFamily="2" charset="2"/>
              </a:rPr>
              <a:t>kelímek s tenkou fólií -&gt; po vyčerpání krému se folie vyhodí a kelímek vrátí -&gt; přesto ale kelímek nelze dále použít dle legislativy 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159" y="2575695"/>
            <a:ext cx="7497222" cy="334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979" y="393344"/>
            <a:ext cx="8097837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99665" y="5423912"/>
            <a:ext cx="4692335" cy="1434088"/>
          </a:xfrm>
          <a:prstGeom prst="rect">
            <a:avLst/>
          </a:prstGeom>
        </p:spPr>
      </p:pic>
      <p:pic>
        <p:nvPicPr>
          <p:cNvPr id="6" name="Obrázek 5" descr="2354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73026" y="0"/>
            <a:ext cx="2018974" cy="2362200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Obal jako příležitost k inovaci ve farmacii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Drop-</a:t>
            </a:r>
            <a:r>
              <a:rPr lang="cs-CZ" dirty="0" err="1" smtClean="0"/>
              <a:t>tainer</a:t>
            </a:r>
            <a:r>
              <a:rPr lang="cs-CZ" dirty="0" smtClean="0"/>
              <a:t> </a:t>
            </a:r>
            <a:r>
              <a:rPr lang="cs-CZ" dirty="0" err="1" smtClean="0"/>
              <a:t>bottle</a:t>
            </a:r>
            <a:endParaRPr lang="cs-CZ" dirty="0" smtClean="0"/>
          </a:p>
          <a:p>
            <a:r>
              <a:rPr lang="cs-CZ" dirty="0" smtClean="0"/>
              <a:t>farmaceutická společnost </a:t>
            </a:r>
            <a:r>
              <a:rPr lang="cs-CZ" dirty="0" err="1" smtClean="0"/>
              <a:t>Alcon</a:t>
            </a:r>
            <a:r>
              <a:rPr lang="cs-CZ" dirty="0" smtClean="0"/>
              <a:t> specializující se na oční lékařství vyvinula technologicky vylepšenou lahvičku pro aplikaci očních kapek</a:t>
            </a:r>
          </a:p>
          <a:p>
            <a:pPr lvl="1"/>
            <a:r>
              <a:rPr lang="cs-CZ" dirty="0" smtClean="0"/>
              <a:t>maximalizuje pohodlí pacienta při aplikaci kapky do oka</a:t>
            </a:r>
          </a:p>
          <a:p>
            <a:pPr lvl="1"/>
            <a:r>
              <a:rPr lang="cs-CZ" dirty="0" smtClean="0"/>
              <a:t>díky měkkosti materiálu (polypropylen) je pacient schopný stiskem bočních stěn lahvičky aplikovat stále stejnou velikost kapky</a:t>
            </a:r>
          </a:p>
          <a:p>
            <a:pPr lvl="1"/>
            <a:r>
              <a:rPr lang="cs-CZ" dirty="0" smtClean="0"/>
              <a:t>velikost kapky obsahuje správné množství účinné látky</a:t>
            </a:r>
          </a:p>
          <a:p>
            <a:pPr lvl="1"/>
            <a:r>
              <a:rPr lang="cs-CZ" dirty="0" smtClean="0"/>
              <a:t>snadné a bezpečné </a:t>
            </a:r>
          </a:p>
          <a:p>
            <a:pPr lvl="1">
              <a:buNone/>
            </a:pPr>
            <a:r>
              <a:rPr lang="cs-CZ" dirty="0" smtClean="0"/>
              <a:t>(nedochází k aplikaci nepřiměřeného množství)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Inovativní obalové materiály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vlákna pavučiny</a:t>
            </a:r>
          </a:p>
          <a:p>
            <a:r>
              <a:rPr lang="cs-CZ" dirty="0" smtClean="0"/>
              <a:t>obaly z jedlých materiálů</a:t>
            </a:r>
          </a:p>
          <a:p>
            <a:r>
              <a:rPr lang="cs-CZ" dirty="0" smtClean="0"/>
              <a:t>vlákna vytvořená z odstředěného mléka</a:t>
            </a:r>
          </a:p>
          <a:p>
            <a:r>
              <a:rPr lang="cs-CZ" dirty="0" smtClean="0"/>
              <a:t>vlákna získaná z mořských řas</a:t>
            </a:r>
          </a:p>
          <a:p>
            <a:r>
              <a:rPr lang="cs-CZ" dirty="0" smtClean="0"/>
              <a:t>obaly z vláken z </a:t>
            </a:r>
            <a:r>
              <a:rPr lang="cs-CZ" dirty="0" smtClean="0"/>
              <a:t>hub</a:t>
            </a:r>
          </a:p>
          <a:p>
            <a:r>
              <a:rPr lang="cs-CZ" dirty="0" smtClean="0"/>
              <a:t>jutová vlákna</a:t>
            </a:r>
          </a:p>
          <a:p>
            <a:r>
              <a:rPr lang="cs-CZ" dirty="0" smtClean="0"/>
              <a:t>kukuřičná vlákna</a:t>
            </a:r>
          </a:p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483" y="1101012"/>
            <a:ext cx="3597195" cy="239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1109" y="3844212"/>
            <a:ext cx="3973277" cy="272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Etiketa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141046"/>
            <a:ext cx="10753200" cy="4690954"/>
          </a:xfrm>
        </p:spPr>
        <p:txBody>
          <a:bodyPr/>
          <a:lstStyle/>
          <a:p>
            <a:r>
              <a:rPr lang="cs-CZ" dirty="0" smtClean="0"/>
              <a:t>informace o složení, nutričních hodnotách, uchovávání, užití a trvanlivosti, příp. riziku spojeném s výrobkem</a:t>
            </a:r>
          </a:p>
          <a:p>
            <a:r>
              <a:rPr lang="cs-CZ" dirty="0" smtClean="0"/>
              <a:t>zákon č. 110/1997 Sb. o potravinách a tabákových výrobcích</a:t>
            </a:r>
          </a:p>
          <a:p>
            <a:pPr lvl="1"/>
            <a:r>
              <a:rPr lang="cs-CZ" dirty="0" smtClean="0"/>
              <a:t>§6 povinné údaje na obalu potravin</a:t>
            </a:r>
          </a:p>
          <a:p>
            <a:r>
              <a:rPr lang="cs-CZ" dirty="0" smtClean="0"/>
              <a:t>např.: cigarety a informace o nebezpečí kouření</a:t>
            </a:r>
          </a:p>
          <a:p>
            <a:pPr lvl="1"/>
            <a:r>
              <a:rPr lang="cs-CZ" dirty="0" smtClean="0"/>
              <a:t>obrázek – alespoň 65 % přední a zadní krabičky</a:t>
            </a:r>
          </a:p>
          <a:p>
            <a:r>
              <a:rPr lang="cs-CZ" dirty="0" smtClean="0"/>
              <a:t>zákon o reklamě</a:t>
            </a:r>
          </a:p>
          <a:p>
            <a:pPr lvl="1"/>
            <a:r>
              <a:rPr lang="cs-CZ" dirty="0" smtClean="0"/>
              <a:t>pravdivé údaje, nesmí být v rozpory s jinými právními předpisy</a:t>
            </a:r>
          </a:p>
          <a:p>
            <a:r>
              <a:rPr lang="cs-CZ" dirty="0" smtClean="0"/>
              <a:t>oborově specifické</a:t>
            </a:r>
          </a:p>
          <a:p>
            <a:pPr lvl="1"/>
            <a:r>
              <a:rPr lang="cs-CZ" dirty="0" smtClean="0"/>
              <a:t>textil, chemický průmysl, …</a:t>
            </a: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Specifika služeb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51420" y="1383392"/>
            <a:ext cx="10753200" cy="4139998"/>
          </a:xfrm>
        </p:spPr>
        <p:txBody>
          <a:bodyPr/>
          <a:lstStyle/>
          <a:p>
            <a:r>
              <a:rPr lang="cs-CZ" dirty="0" smtClean="0"/>
              <a:t>Služba = činnost, kterou může jedna strana nabídnout druhé, je naprosto nehmatatelná a nevytvoří žádné nabyté vlastnictví</a:t>
            </a:r>
          </a:p>
          <a:p>
            <a:pPr lvl="1"/>
            <a:r>
              <a:rPr lang="cs-CZ" dirty="0" smtClean="0"/>
              <a:t>Její realizace může ale nemusí být spojena s fyzickým výrobkem</a:t>
            </a:r>
          </a:p>
          <a:p>
            <a:r>
              <a:rPr lang="cs-CZ" dirty="0" smtClean="0"/>
              <a:t>Kategorie nabídky služeb:</a:t>
            </a:r>
          </a:p>
          <a:p>
            <a:pPr lvl="1"/>
            <a:r>
              <a:rPr lang="cs-CZ" b="1" dirty="0" smtClean="0"/>
              <a:t>Pouze hmatatelné zboží </a:t>
            </a:r>
            <a:r>
              <a:rPr lang="cs-CZ" dirty="0" smtClean="0"/>
              <a:t>– mýdlo, zubní pasta, sůl (žádná služba)</a:t>
            </a:r>
          </a:p>
          <a:p>
            <a:pPr lvl="1"/>
            <a:r>
              <a:rPr lang="cs-CZ" b="1" dirty="0" smtClean="0"/>
              <a:t>Hmatatelné zboží s doprovodnými službami </a:t>
            </a:r>
            <a:r>
              <a:rPr lang="cs-CZ" dirty="0" smtClean="0"/>
              <a:t>– zvyšuje přitažlivost nabízeného výrobku a tedy i pravděpodobnost koupě (nákup počítače včetně odborné pomoci při výběru, se servisem, instalací a zárukou)</a:t>
            </a:r>
          </a:p>
          <a:p>
            <a:pPr lvl="1"/>
            <a:r>
              <a:rPr lang="cs-CZ" b="1" dirty="0" smtClean="0"/>
              <a:t>Důležitá služba s doprovodnými menšími výrobky a službami </a:t>
            </a:r>
            <a:r>
              <a:rPr lang="cs-CZ" dirty="0" smtClean="0"/>
              <a:t>– cestování letadlem spojeno s občerstvením na palubě</a:t>
            </a:r>
          </a:p>
          <a:p>
            <a:pPr lvl="1"/>
            <a:r>
              <a:rPr lang="cs-CZ" b="1" dirty="0" smtClean="0"/>
              <a:t>Pouze služba </a:t>
            </a:r>
            <a:r>
              <a:rPr lang="cs-CZ" dirty="0" smtClean="0"/>
              <a:t>– hlídání dětí, vzdělávání, psychoterapie, ubytování, doprava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Rozšířený marketingový mix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08570" y="1257662"/>
            <a:ext cx="10753200" cy="4139998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P – </a:t>
            </a:r>
            <a:r>
              <a:rPr lang="cs-CZ" dirty="0" err="1" smtClean="0"/>
              <a:t>Packaging</a:t>
            </a:r>
            <a:r>
              <a:rPr lang="cs-CZ" dirty="0" smtClean="0"/>
              <a:t> – tvorba a nabídka jednotlivých výrobků do balíčků za jednu cenu</a:t>
            </a:r>
          </a:p>
          <a:p>
            <a:pPr>
              <a:buNone/>
            </a:pPr>
            <a:r>
              <a:rPr lang="cs-CZ" dirty="0" smtClean="0"/>
              <a:t>P – </a:t>
            </a:r>
            <a:r>
              <a:rPr lang="cs-CZ" dirty="0" err="1" smtClean="0"/>
              <a:t>Programming</a:t>
            </a:r>
            <a:r>
              <a:rPr lang="cs-CZ" dirty="0" smtClean="0"/>
              <a:t> – časový plán akcí (harmonogram zájezdů)</a:t>
            </a:r>
          </a:p>
          <a:p>
            <a:pPr>
              <a:buNone/>
            </a:pPr>
            <a:r>
              <a:rPr lang="cs-CZ" dirty="0" smtClean="0"/>
              <a:t>P – </a:t>
            </a:r>
            <a:r>
              <a:rPr lang="cs-CZ" dirty="0" err="1" smtClean="0"/>
              <a:t>People</a:t>
            </a:r>
            <a:r>
              <a:rPr lang="cs-CZ" dirty="0" smtClean="0"/>
              <a:t> – lidé a jejich schopnosti uspokojit zákazníkovy potřeby</a:t>
            </a:r>
          </a:p>
          <a:p>
            <a:pPr>
              <a:buNone/>
            </a:pPr>
            <a:r>
              <a:rPr lang="cs-CZ" dirty="0" smtClean="0"/>
              <a:t>P – </a:t>
            </a:r>
            <a:r>
              <a:rPr lang="cs-CZ" dirty="0" err="1" smtClean="0"/>
              <a:t>Partnership</a:t>
            </a:r>
            <a:r>
              <a:rPr lang="cs-CZ" dirty="0" smtClean="0"/>
              <a:t> – spolupráce mezi poskytovateli služeb</a:t>
            </a:r>
          </a:p>
          <a:p>
            <a:r>
              <a:rPr lang="cs-CZ" dirty="0" smtClean="0"/>
              <a:t>Náročnější zákazníci, chtějí stále dokonalejší, individualizované výrobky a služby</a:t>
            </a:r>
          </a:p>
          <a:p>
            <a:r>
              <a:rPr lang="cs-CZ" dirty="0" smtClean="0"/>
              <a:t>Silnější konkurence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Úrovně služeb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Jádro služby</a:t>
            </a:r>
          </a:p>
          <a:p>
            <a:pPr lvl="1"/>
            <a:r>
              <a:rPr lang="cs-CZ" dirty="0" smtClean="0"/>
              <a:t>Základní užitek pro zákazníka</a:t>
            </a:r>
          </a:p>
          <a:p>
            <a:r>
              <a:rPr lang="cs-CZ" dirty="0" smtClean="0"/>
              <a:t>Jevové prvky služby</a:t>
            </a:r>
          </a:p>
          <a:p>
            <a:pPr lvl="1"/>
            <a:r>
              <a:rPr lang="cs-CZ" dirty="0" smtClean="0"/>
              <a:t>Kvalita, čekací doba, ochota, profesionalita, vystupování, vzhled, interiér, exteriér</a:t>
            </a:r>
          </a:p>
          <a:p>
            <a:r>
              <a:rPr lang="cs-CZ" dirty="0" smtClean="0"/>
              <a:t>Nadstavba služby (doplněk služby)</a:t>
            </a:r>
          </a:p>
          <a:p>
            <a:pPr lvl="1"/>
            <a:r>
              <a:rPr lang="cs-CZ" dirty="0" smtClean="0"/>
              <a:t>Servis nebo reakce na nestandardní požadavky zákazníka</a:t>
            </a:r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Specifika marketingu služeb 1/2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buFont typeface="+mj-lt"/>
              <a:buAutoNum type="arabicPeriod"/>
            </a:pPr>
            <a:r>
              <a:rPr lang="cs-CZ" dirty="0" smtClean="0"/>
              <a:t>Nehmatatelnost</a:t>
            </a:r>
          </a:p>
          <a:p>
            <a:pPr marL="838350" lvl="1" indent="-514350"/>
            <a:r>
              <a:rPr lang="cs-CZ" dirty="0" smtClean="0"/>
              <a:t>Zákazník dopředu neví, co přesně získá</a:t>
            </a:r>
          </a:p>
          <a:p>
            <a:pPr marL="838350" lvl="1" indent="-514350"/>
            <a:r>
              <a:rPr lang="cs-CZ" dirty="0" smtClean="0"/>
              <a:t>Nemůže si službu předem osahat, vyzkoušet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 smtClean="0"/>
              <a:t>Proměnlivost</a:t>
            </a:r>
          </a:p>
          <a:p>
            <a:pPr marL="838350" lvl="1" indent="-514350"/>
            <a:r>
              <a:rPr lang="cs-CZ" dirty="0" smtClean="0"/>
              <a:t>U služeb nelze zajistit stále stejná kvalita, </a:t>
            </a:r>
            <a:r>
              <a:rPr lang="cs-CZ" dirty="0" err="1" smtClean="0"/>
              <a:t>kvalita</a:t>
            </a:r>
            <a:r>
              <a:rPr lang="cs-CZ" dirty="0" smtClean="0"/>
              <a:t> je ovlivňována kvalitami a úrovní zaměstnanců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 smtClean="0"/>
              <a:t>Pomíjivost</a:t>
            </a:r>
          </a:p>
          <a:p>
            <a:pPr marL="838350" lvl="1" indent="-514350"/>
            <a:r>
              <a:rPr lang="cs-CZ" dirty="0" smtClean="0"/>
              <a:t>Službu nelze skladovat/uchovat, použít vícekrát (prodej včerejšího volného pokoje, prodej volného místa v letadle, …)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1803" y="256884"/>
            <a:ext cx="3032470" cy="215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9517" y="1679414"/>
            <a:ext cx="2572981" cy="163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9542" y="5226394"/>
            <a:ext cx="2984953" cy="163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Specifika marketingu služeb 2/2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buFont typeface="+mj-lt"/>
              <a:buAutoNum type="arabicPeriod" startAt="4"/>
            </a:pPr>
            <a:r>
              <a:rPr lang="cs-CZ" dirty="0" smtClean="0"/>
              <a:t>Distribuční cesty</a:t>
            </a:r>
          </a:p>
          <a:p>
            <a:pPr marL="838350" lvl="1" indent="-514350"/>
            <a:r>
              <a:rPr lang="cs-CZ" dirty="0" smtClean="0"/>
              <a:t>Nepoužívají se klasické distribuční cesty</a:t>
            </a:r>
          </a:p>
          <a:p>
            <a:pPr marL="838350" lvl="1" indent="-514350"/>
            <a:r>
              <a:rPr lang="cs-CZ" dirty="0" smtClean="0"/>
              <a:t>Zákazník musí přijít za poskytovatelem sám nebo poskytovatel za ním</a:t>
            </a:r>
          </a:p>
          <a:p>
            <a:pPr marL="586350" indent="-514350">
              <a:buFont typeface="+mj-lt"/>
              <a:buAutoNum type="arabicPeriod" startAt="4"/>
            </a:pPr>
            <a:r>
              <a:rPr lang="cs-CZ" dirty="0" smtClean="0"/>
              <a:t>Podmíněnost nákladů</a:t>
            </a:r>
          </a:p>
          <a:p>
            <a:pPr marL="838350" lvl="1" indent="-514350"/>
            <a:r>
              <a:rPr lang="cs-CZ" dirty="0" smtClean="0"/>
              <a:t>Obtížně předvídatelné náklady</a:t>
            </a:r>
          </a:p>
          <a:p>
            <a:pPr marL="838350" lvl="1" indent="-514350"/>
            <a:r>
              <a:rPr lang="cs-CZ" dirty="0" smtClean="0"/>
              <a:t>Nelze přesně stanovit částku fixních a variabilních nákladů</a:t>
            </a:r>
          </a:p>
          <a:p>
            <a:pPr marL="838350" lvl="1" indent="-514350"/>
            <a:r>
              <a:rPr lang="cs-CZ" dirty="0" smtClean="0"/>
              <a:t>Zákazník vyžaduje různé přístupy chování a požadavky</a:t>
            </a:r>
          </a:p>
          <a:p>
            <a:pPr marL="586350" indent="-514350">
              <a:buFont typeface="+mj-lt"/>
              <a:buAutoNum type="arabicPeriod" startAt="4"/>
            </a:pPr>
            <a:r>
              <a:rPr lang="cs-CZ" dirty="0" smtClean="0"/>
              <a:t>Vztah služeb a provozovatele</a:t>
            </a:r>
          </a:p>
          <a:p>
            <a:pPr marL="838350" lvl="1" indent="-514350"/>
            <a:r>
              <a:rPr lang="cs-CZ" dirty="0" smtClean="0"/>
              <a:t>Vázanost služby na poskytovatele, na jedince, který je poskytuje</a:t>
            </a:r>
          </a:p>
          <a:p>
            <a:pPr marL="838350" lvl="1" indent="-514350"/>
            <a:r>
              <a:rPr lang="cs-CZ" dirty="0" smtClean="0"/>
              <a:t>Osoby umělců v divadle/TV show, …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30967" y="0"/>
            <a:ext cx="3161033" cy="241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03837" y="3126922"/>
            <a:ext cx="1758367" cy="2876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Interní marketing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39990" y="1360532"/>
            <a:ext cx="10753200" cy="4788808"/>
          </a:xfrm>
        </p:spPr>
        <p:txBody>
          <a:bodyPr/>
          <a:lstStyle/>
          <a:p>
            <a:r>
              <a:rPr lang="cs-CZ" dirty="0" smtClean="0"/>
              <a:t>Marketing služeb vedle tradičních 4 P (externí marketing) vyžaduje ještě vnitřní marketing a interaktivní marketing</a:t>
            </a:r>
          </a:p>
          <a:p>
            <a:r>
              <a:rPr lang="cs-CZ" b="1" dirty="0" smtClean="0"/>
              <a:t>Interní marketing </a:t>
            </a:r>
            <a:r>
              <a:rPr lang="cs-CZ" dirty="0" smtClean="0"/>
              <a:t>se týká prací, které musí firma vykonávat v souvislosti se školením a motivováním svých vnitřních zákazníků (zaměstnanců)</a:t>
            </a:r>
          </a:p>
          <a:p>
            <a:pPr lvl="1"/>
            <a:r>
              <a:rPr lang="cs-CZ" dirty="0" smtClean="0"/>
              <a:t>Ti přicházejí do kontaktu se zákazníky a starají se o jejich uspokojení</a:t>
            </a:r>
          </a:p>
          <a:p>
            <a:pPr lvl="1"/>
            <a:r>
              <a:rPr lang="cs-CZ" dirty="0" smtClean="0"/>
              <a:t>Každý se musí cvičit v orientaci na zákazníka</a:t>
            </a:r>
          </a:p>
          <a:p>
            <a:pPr lvl="1"/>
            <a:r>
              <a:rPr lang="cs-CZ" dirty="0" smtClean="0"/>
              <a:t>Tím firma dosáhne vysoké a konzistentní úrovně služeb</a:t>
            </a:r>
            <a:endParaRPr lang="cs-CZ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1486" y="4878871"/>
            <a:ext cx="3570513" cy="197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15804" y="0"/>
            <a:ext cx="2376196" cy="152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Interaktivní marketing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Závisí na zručnosti zaměstnanců při styku se zákazníky</a:t>
            </a:r>
          </a:p>
          <a:p>
            <a:pPr lvl="1"/>
            <a:r>
              <a:rPr lang="cs-CZ" dirty="0" smtClean="0"/>
              <a:t>Kvalita služeb je spojena s tím, kdo ji poskytuje</a:t>
            </a:r>
          </a:p>
          <a:p>
            <a:r>
              <a:rPr lang="cs-CZ" dirty="0" smtClean="0"/>
              <a:t>Zákazníka neuspokojí pouze dobrá technická úroveň služeb (dobře provedený chirurgická zákrok, dobrý prospěch žáka)</a:t>
            </a:r>
          </a:p>
          <a:p>
            <a:r>
              <a:rPr lang="cs-CZ" dirty="0" smtClean="0"/>
              <a:t>Zákazník si žádá i FUNKČNÍ kvalitu (projev zájmu, vzbuzování důvěry)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7192" y="4645744"/>
            <a:ext cx="3839385" cy="221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Přístupy k marketingu služeb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451972"/>
            <a:ext cx="10753200" cy="4139998"/>
          </a:xfrm>
        </p:spPr>
        <p:txBody>
          <a:bodyPr/>
          <a:lstStyle/>
          <a:p>
            <a:r>
              <a:rPr lang="cs-CZ" dirty="0" smtClean="0"/>
              <a:t>Používají více než 4P (8P)</a:t>
            </a:r>
          </a:p>
          <a:p>
            <a:r>
              <a:rPr lang="cs-CZ" dirty="0" smtClean="0"/>
              <a:t>Větší význam ústní reklamy, referencí, doporučení</a:t>
            </a:r>
          </a:p>
          <a:p>
            <a:r>
              <a:rPr lang="cs-CZ" dirty="0" smtClean="0"/>
              <a:t>Používání emotivní přitažlivosti propagace (iracionální rozhodování, emotivní, kouzlo osobnosti)</a:t>
            </a:r>
          </a:p>
          <a:p>
            <a:r>
              <a:rPr lang="cs-CZ" dirty="0" smtClean="0"/>
              <a:t>Služby se mnohem snadněji kopírují =&gt; větší důraz na změny a inovaci</a:t>
            </a:r>
          </a:p>
          <a:p>
            <a:r>
              <a:rPr lang="cs-CZ" dirty="0" smtClean="0"/>
              <a:t>Rostoucí význam dobrých vztahů s okolními firmami, obyvateli, …</a:t>
            </a: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0" y="0"/>
            <a:ext cx="3048000" cy="275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Hezký zbytek dne.</a:t>
            </a:r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4280" y="308520"/>
            <a:ext cx="10753200" cy="451576"/>
          </a:xfrm>
        </p:spPr>
        <p:txBody>
          <a:bodyPr/>
          <a:lstStyle/>
          <a:p>
            <a:r>
              <a:rPr lang="cs-CZ" dirty="0" smtClean="0"/>
              <a:t>Cíl marketingového mixu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31430" y="846182"/>
            <a:ext cx="10753200" cy="4139998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= sladit všechny složky dohromady do ideální kombinace</a:t>
            </a:r>
          </a:p>
          <a:p>
            <a:pPr>
              <a:buFontTx/>
              <a:buChar char="-"/>
            </a:pPr>
            <a:r>
              <a:rPr lang="cs-CZ" dirty="0" smtClean="0"/>
              <a:t>Neexistuje univerzální recept na sestavení ideálního marketingového mixu</a:t>
            </a:r>
          </a:p>
          <a:p>
            <a:pPr>
              <a:buFontTx/>
              <a:buChar char="-"/>
            </a:pPr>
            <a:r>
              <a:rPr lang="cs-CZ" dirty="0" smtClean="0"/>
              <a:t>Marketingově chovající firma by měla usilovat o takový marketingový mix, který bude respektovat požadavky cílového trhu (segmentu).</a:t>
            </a:r>
          </a:p>
          <a:p>
            <a:pPr>
              <a:buFontTx/>
              <a:buChar char="-"/>
            </a:pPr>
            <a:r>
              <a:rPr lang="cs-CZ" dirty="0" smtClean="0"/>
              <a:t>Samotné tvorbě marketingového mixu předchází:</a:t>
            </a:r>
          </a:p>
          <a:p>
            <a:pPr lvl="1">
              <a:buFontTx/>
              <a:buChar char="-"/>
            </a:pPr>
            <a:r>
              <a:rPr lang="cs-CZ" dirty="0" smtClean="0"/>
              <a:t>Podrobná analýza prostředí</a:t>
            </a:r>
          </a:p>
          <a:p>
            <a:pPr lvl="1">
              <a:buFontTx/>
              <a:buChar char="-"/>
            </a:pPr>
            <a:r>
              <a:rPr lang="cs-CZ" dirty="0" smtClean="0"/>
              <a:t>Segmentace trhu</a:t>
            </a:r>
          </a:p>
          <a:p>
            <a:pPr lvl="1">
              <a:buFontTx/>
              <a:buChar char="-"/>
            </a:pPr>
            <a:r>
              <a:rPr lang="cs-CZ" dirty="0" smtClean="0"/>
              <a:t>Výběr a specifikace vhodného cílového trhu (segmentu)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Výrobek/produkt	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= vše, co lze na trhu nabídnout, co získá pozornost, co může sloužit ke spotřebě, co může uspokojit nějaké přání nebo potřebu</a:t>
            </a:r>
          </a:p>
          <a:p>
            <a:r>
              <a:rPr lang="cs-CZ" dirty="0" smtClean="0"/>
              <a:t>většina výrobků obsahuje prvek služby, jde o kombinaci produkt – služba </a:t>
            </a:r>
            <a:r>
              <a:rPr lang="cs-CZ" dirty="0" smtClean="0">
                <a:sym typeface="Wingdings" pitchFamily="2" charset="2"/>
              </a:rPr>
              <a:t> možnost diferenciace, odlišení se</a:t>
            </a:r>
            <a:endParaRPr lang="cs-CZ" dirty="0" smtClean="0"/>
          </a:p>
          <a:p>
            <a:pPr lvl="1"/>
            <a:r>
              <a:rPr lang="cs-CZ" dirty="0" smtClean="0"/>
              <a:t>Fyzické výrobky: mobil, auto, TV, boty, vejce, knihy</a:t>
            </a:r>
          </a:p>
          <a:p>
            <a:pPr lvl="1"/>
            <a:r>
              <a:rPr lang="cs-CZ" dirty="0" smtClean="0"/>
              <a:t>Služby: stříhání vlasů, masáž, koncert, rekreace</a:t>
            </a:r>
          </a:p>
          <a:p>
            <a:pPr lvl="1"/>
            <a:r>
              <a:rPr lang="cs-CZ" dirty="0" smtClean="0"/>
              <a:t>Osoby: Karel </a:t>
            </a:r>
            <a:r>
              <a:rPr lang="cs-CZ" dirty="0" err="1" smtClean="0"/>
              <a:t>Gott</a:t>
            </a:r>
            <a:r>
              <a:rPr lang="cs-CZ" dirty="0" smtClean="0"/>
              <a:t> – věnujeme mu pozornost na koncertu, kupujeme si jeho CD, obrazy</a:t>
            </a:r>
          </a:p>
          <a:p>
            <a:pPr lvl="1"/>
            <a:r>
              <a:rPr lang="cs-CZ" dirty="0" smtClean="0"/>
              <a:t>Místo: dovolena na Havaji, pozemek v Jeseníkách</a:t>
            </a:r>
          </a:p>
          <a:p>
            <a:pPr lvl="1"/>
            <a:r>
              <a:rPr lang="cs-CZ" dirty="0" smtClean="0"/>
              <a:t>Organizace: lékaři bez hranic – podporujeme je finančně, červený kříž, …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Nekupujeme jenom soubor fyzických vlastností/složení a funkčních užitků!</a:t>
            </a:r>
            <a:endParaRPr lang="cs-CZ" dirty="0"/>
          </a:p>
        </p:txBody>
      </p:sp>
      <p:pic>
        <p:nvPicPr>
          <p:cNvPr id="6" name="Zástupný symbol pro obsah 5" descr="zpusoby_cepovani_piva_aneb_je_pivo_z_tanku_skutecne_leps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34524" y="2078891"/>
            <a:ext cx="2657232" cy="1991539"/>
          </a:xfrm>
        </p:spPr>
      </p:pic>
      <p:pic>
        <p:nvPicPr>
          <p:cNvPr id="7" name="Obrázek 6" descr="18-full-301581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639" y="3985846"/>
            <a:ext cx="2455435" cy="2207846"/>
          </a:xfrm>
          <a:prstGeom prst="rect">
            <a:avLst/>
          </a:prstGeom>
        </p:spPr>
      </p:pic>
      <p:pic>
        <p:nvPicPr>
          <p:cNvPr id="8" name="Obrázek 7" descr="10056766-af26c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34215" y="1959474"/>
            <a:ext cx="3236039" cy="1618020"/>
          </a:xfrm>
          <a:prstGeom prst="rect">
            <a:avLst/>
          </a:prstGeom>
        </p:spPr>
      </p:pic>
      <p:pic>
        <p:nvPicPr>
          <p:cNvPr id="9" name="Obrázek 8" descr="a47Cb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13969" y="3850542"/>
            <a:ext cx="3430954" cy="1929912"/>
          </a:xfrm>
          <a:prstGeom prst="rect">
            <a:avLst/>
          </a:prstGeom>
        </p:spPr>
      </p:pic>
      <p:pic>
        <p:nvPicPr>
          <p:cNvPr id="10" name="Obrázek 9" descr="pivo_lahvov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9631" y="1930400"/>
            <a:ext cx="1928445" cy="1928445"/>
          </a:xfrm>
          <a:prstGeom prst="rect">
            <a:avLst/>
          </a:prstGeom>
        </p:spPr>
      </p:pic>
      <p:pic>
        <p:nvPicPr>
          <p:cNvPr id="11" name="Obrázek 10" descr="TOM46057e_miniba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21041" y="4595389"/>
            <a:ext cx="3445852" cy="1919832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 bwMode="auto">
          <a:xfrm flipH="1">
            <a:off x="3501292" y="2899508"/>
            <a:ext cx="102381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ovací šipka 15"/>
          <p:cNvCxnSpPr/>
          <p:nvPr/>
        </p:nvCxnSpPr>
        <p:spPr bwMode="auto">
          <a:xfrm>
            <a:off x="7397261" y="3981939"/>
            <a:ext cx="613508" cy="2305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ovací šipka 16"/>
          <p:cNvCxnSpPr/>
          <p:nvPr/>
        </p:nvCxnSpPr>
        <p:spPr bwMode="auto">
          <a:xfrm>
            <a:off x="5986585" y="4142154"/>
            <a:ext cx="0" cy="2969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Přímá spojovací šipka 17"/>
          <p:cNvCxnSpPr/>
          <p:nvPr/>
        </p:nvCxnSpPr>
        <p:spPr bwMode="auto">
          <a:xfrm flipH="1">
            <a:off x="3649785" y="3614615"/>
            <a:ext cx="933938" cy="465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Přímá spojovací šipka 18"/>
          <p:cNvCxnSpPr/>
          <p:nvPr/>
        </p:nvCxnSpPr>
        <p:spPr bwMode="auto">
          <a:xfrm flipV="1">
            <a:off x="7377723" y="3008923"/>
            <a:ext cx="609600" cy="78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 úrovní výrobku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buFont typeface="+mj-lt"/>
              <a:buAutoNum type="arabicPeriod"/>
            </a:pPr>
            <a:r>
              <a:rPr lang="cs-CZ" dirty="0" smtClean="0"/>
              <a:t>Základní užitek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 smtClean="0"/>
              <a:t>Obecně použitelný výrobek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 smtClean="0"/>
              <a:t>Očekávaný výrobek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 smtClean="0"/>
              <a:t>Rozšířený výrobek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 smtClean="0"/>
              <a:t>Možný výrobek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užitek	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Základní užitek nebo služba, kterou si zákazník kupuje</a:t>
            </a:r>
          </a:p>
          <a:p>
            <a:r>
              <a:rPr lang="cs-CZ" dirty="0" smtClean="0"/>
              <a:t>Příklady:</a:t>
            </a:r>
          </a:p>
          <a:p>
            <a:pPr lvl="1"/>
            <a:r>
              <a:rPr lang="cs-CZ" dirty="0" smtClean="0"/>
              <a:t>Hotel – základní užitek je odpočinek a spánek</a:t>
            </a:r>
          </a:p>
          <a:p>
            <a:pPr lvl="1"/>
            <a:r>
              <a:rPr lang="cs-CZ" dirty="0" smtClean="0"/>
              <a:t>Rtěnka – základní užitek je naděje</a:t>
            </a:r>
          </a:p>
          <a:p>
            <a:pPr lvl="1"/>
            <a:r>
              <a:rPr lang="cs-CZ" dirty="0" smtClean="0"/>
              <a:t>Vrtačka – základní užitek jsou díry</a:t>
            </a:r>
            <a:endParaRPr lang="cs-CZ" dirty="0"/>
          </a:p>
        </p:txBody>
      </p:sp>
      <p:pic>
        <p:nvPicPr>
          <p:cNvPr id="6" name="Obrázek 5" descr="2730_bio-rtenka-couleur-caramel-ruzova-221-jpg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15953" y="4397188"/>
            <a:ext cx="2832847" cy="2124635"/>
          </a:xfrm>
          <a:prstGeom prst="rect">
            <a:avLst/>
          </a:prstGeom>
        </p:spPr>
      </p:pic>
      <p:pic>
        <p:nvPicPr>
          <p:cNvPr id="7" name="Obrázek 6" descr="unna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4041401"/>
            <a:ext cx="2968524" cy="198288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Obecně použitelný výrobek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Základní verze výrobku</a:t>
            </a:r>
          </a:p>
          <a:p>
            <a:r>
              <a:rPr lang="cs-CZ" dirty="0" smtClean="0"/>
              <a:t>Základní užitek transformovaný do obecně použitelné podoby</a:t>
            </a:r>
          </a:p>
          <a:p>
            <a:r>
              <a:rPr lang="cs-CZ" dirty="0" smtClean="0"/>
              <a:t>Příklady:</a:t>
            </a:r>
          </a:p>
          <a:p>
            <a:pPr lvl="1"/>
            <a:r>
              <a:rPr lang="cs-CZ" dirty="0" smtClean="0"/>
              <a:t>Hotel – budovy s recepcí a pokoji k pronajmutí</a:t>
            </a:r>
          </a:p>
          <a:p>
            <a:pPr lvl="1"/>
            <a:r>
              <a:rPr lang="cs-CZ" dirty="0" smtClean="0"/>
              <a:t>Rtěnka – barvící hmota v dobře uchopitelném obalu</a:t>
            </a:r>
          </a:p>
          <a:p>
            <a:pPr lvl="1"/>
            <a:r>
              <a:rPr lang="cs-CZ" dirty="0" smtClean="0"/>
              <a:t>Vrtačka – vrták upevněný do stroje umožňujícího vrtání</a:t>
            </a:r>
            <a:endParaRPr lang="cs-CZ" dirty="0"/>
          </a:p>
        </p:txBody>
      </p:sp>
      <p:pic>
        <p:nvPicPr>
          <p:cNvPr id="6" name="Obrázek 5" descr="5a6afad7586e6obraze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2097" y="3263152"/>
            <a:ext cx="3222225" cy="2082053"/>
          </a:xfrm>
          <a:prstGeom prst="rect">
            <a:avLst/>
          </a:prstGeom>
        </p:spPr>
      </p:pic>
      <p:pic>
        <p:nvPicPr>
          <p:cNvPr id="7" name="Obrázek 6" descr="20170629170857_SFUI5S_full.jpg"/>
          <p:cNvPicPr>
            <a:picLocks noChangeAspect="1"/>
          </p:cNvPicPr>
          <p:nvPr/>
        </p:nvPicPr>
        <p:blipFill>
          <a:blip r:embed="rId3" cstate="print"/>
          <a:srcRect t="22222" b="19216"/>
          <a:stretch>
            <a:fillRect/>
          </a:stretch>
        </p:blipFill>
        <p:spPr>
          <a:xfrm>
            <a:off x="4221094" y="5199529"/>
            <a:ext cx="3918859" cy="16584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zentace-edu-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Prezentace-EDU-CZ.potx" id="{8FD1629D-3839-4F88-8028-8A89168F1D21}" vid="{6F6C369B-0563-478E-9F77-48BCECFDEE8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prezentace-edu-cz</Template>
  <TotalTime>456</TotalTime>
  <Words>2191</Words>
  <Application>Microsoft Office PowerPoint</Application>
  <PresentationFormat>Vlastní</PresentationFormat>
  <Paragraphs>329</Paragraphs>
  <Slides>36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prezentace-edu-cz</vt:lpstr>
      <vt:lpstr>Marketingový mix</vt:lpstr>
      <vt:lpstr>Marketingový mix </vt:lpstr>
      <vt:lpstr>Rozšířený marketingový mix</vt:lpstr>
      <vt:lpstr>Cíl marketingového mixu</vt:lpstr>
      <vt:lpstr>Výrobek/produkt </vt:lpstr>
      <vt:lpstr>Nekupujeme jenom soubor fyzických vlastností/složení a funkčních užitků!</vt:lpstr>
      <vt:lpstr>5 úrovní výrobku</vt:lpstr>
      <vt:lpstr>Základní užitek </vt:lpstr>
      <vt:lpstr>Obecně použitelný výrobek</vt:lpstr>
      <vt:lpstr>Očekávaný výrobek</vt:lpstr>
      <vt:lpstr>Rozšířený výrobek 1/2 </vt:lpstr>
      <vt:lpstr>Rozšířený výrobek 2/2</vt:lpstr>
      <vt:lpstr>Potenciální výrobek</vt:lpstr>
      <vt:lpstr>Výrobkový mix</vt:lpstr>
      <vt:lpstr>Značení výrobků</vt:lpstr>
      <vt:lpstr>Jak vybrat vhodné jméno značky?</vt:lpstr>
      <vt:lpstr>Obal výrobku</vt:lpstr>
      <vt:lpstr>Obal léčiv</vt:lpstr>
      <vt:lpstr>Balení = mocný marketingový nástroj </vt:lpstr>
      <vt:lpstr>Design obalu musí v zákazníkovi vyvolat emoce</vt:lpstr>
      <vt:lpstr>Různé druhy stylů obalů</vt:lpstr>
      <vt:lpstr>Snímek 22</vt:lpstr>
      <vt:lpstr>Snímek 23</vt:lpstr>
      <vt:lpstr>Obal prodává – př. Ryor</vt:lpstr>
      <vt:lpstr>Snímek 25</vt:lpstr>
      <vt:lpstr>Obal jako příležitost k inovaci ve farmacii</vt:lpstr>
      <vt:lpstr>Inovativní obalové materiály  </vt:lpstr>
      <vt:lpstr>Etiketa</vt:lpstr>
      <vt:lpstr>Specifika služeb</vt:lpstr>
      <vt:lpstr>Úrovně služeb</vt:lpstr>
      <vt:lpstr>Specifika marketingu služeb 1/2</vt:lpstr>
      <vt:lpstr>Specifika marketingu služeb 2/2</vt:lpstr>
      <vt:lpstr>Interní marketing</vt:lpstr>
      <vt:lpstr>Interaktivní marketing</vt:lpstr>
      <vt:lpstr>Přístupy k marketingu služeb </vt:lpstr>
      <vt:lpstr>Hezký zbytek dne.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Lenovo</dc:creator>
  <cp:lastModifiedBy>Admin</cp:lastModifiedBy>
  <cp:revision>47</cp:revision>
  <cp:lastPrinted>1601-01-01T00:00:00Z</cp:lastPrinted>
  <dcterms:created xsi:type="dcterms:W3CDTF">2019-06-11T20:19:30Z</dcterms:created>
  <dcterms:modified xsi:type="dcterms:W3CDTF">2024-04-17T09:39:31Z</dcterms:modified>
</cp:coreProperties>
</file>