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69" r:id="rId2"/>
    <p:sldId id="283" r:id="rId3"/>
    <p:sldId id="257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68" d="100"/>
          <a:sy n="68" d="100"/>
        </p:scale>
        <p:origin x="-976" y="-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xmlns="" id="{D816079F-E2A1-904D-9C9C-7B3F5A32F2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xmlns="" id="{251D8E84-EA85-D448-8EE9-B92099C662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xmlns="" id="{DDD67FDD-68E4-9143-A194-D74F4F4334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xmlns="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xmlns="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xmlns="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xmlns="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xmlns="" id="{186904FF-55B2-814C-8503-8F750F237D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xmlns="" id="{B7EC3E44-60F5-6142-B879-7DD80C1E9E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xmlns="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Grafický objekt 8">
            <a:extLst>
              <a:ext uri="{FF2B5EF4-FFF2-40B4-BE49-F238E27FC236}">
                <a16:creationId xmlns:a16="http://schemas.microsoft.com/office/drawing/2014/main" xmlns="" id="{635A6DBC-DB80-9647-B267-17E9A9A8AC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xmlns="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xmlns="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xmlns="" id="{544C2213-2481-1D43-98DB-CC9BFF1400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xmlns="" id="{EC4C054D-8847-4544-A33E-5A3C9D61CA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xmlns="" id="{2EA4BEBC-4725-FD40-B35B-C5DA2AE861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xmlns="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xmlns="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xmlns="" id="{F2FF03BB-F110-334E-898B-290BDFB03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xmlns="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xmlns="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xmlns="" id="{1C29E400-CAA5-674E-9459-BC525406BC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xmlns="" id="{3D58DA1E-D4AA-1745-BD9C-9936872A38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xmlns="" id="{EEE79ECB-0EA4-104B-A13F-5D5F2D5F05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xmlns="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xmlns="" id="{68945D16-ACF8-1547-8B5D-C0873A6FBA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diafranchiseblog.com/2023/10/top-10-cosmetic-product-franchises-to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anchisebazar.com/" TargetMode="External"/><Relationship Id="rId7" Type="http://schemas.openxmlformats.org/officeDocument/2006/relationships/hyperlink" Target="https://www.penize.cz/podnikani/310016-kolik-stoji-fransiza" TargetMode="External"/><Relationship Id="rId2" Type="http://schemas.openxmlformats.org/officeDocument/2006/relationships/hyperlink" Target="https://www.franchisedirec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orbes.cz/11-vstupenek-ke-svobode-tipy-na-fungujici-fransizy-s-nimiz-muzete-zacit-podnikat/" TargetMode="External"/><Relationship Id="rId5" Type="http://schemas.openxmlformats.org/officeDocument/2006/relationships/hyperlink" Target="https://www.czech-franchise.cz/" TargetMode="External"/><Relationship Id="rId4" Type="http://schemas.openxmlformats.org/officeDocument/2006/relationships/hyperlink" Target="https://nastartujto.sk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youtube.com/watch?v=Eh-4L6ze0q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Franšízy v oblasti krása, zdraví, sport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Bc. Ing. Nikola Straková, PhD.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atmosféry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vytvářet přitažlivou atmosféru prvořadé pro udržení a růst </a:t>
            </a:r>
            <a:r>
              <a:rPr lang="cs-CZ" dirty="0" smtClean="0"/>
              <a:t>podnikání</a:t>
            </a:r>
          </a:p>
          <a:p>
            <a:pPr lvl="1"/>
            <a:r>
              <a:rPr lang="cs-CZ" dirty="0" smtClean="0"/>
              <a:t>platí pro zdravotnictví i kosmetický průmysl</a:t>
            </a:r>
          </a:p>
          <a:p>
            <a:r>
              <a:rPr lang="cs-CZ" dirty="0" smtClean="0"/>
              <a:t>Michael Blair, spoluzakladatel Deka </a:t>
            </a:r>
            <a:r>
              <a:rPr lang="cs-CZ" dirty="0" err="1" smtClean="0"/>
              <a:t>Lash</a:t>
            </a:r>
            <a:r>
              <a:rPr lang="cs-CZ" dirty="0" smtClean="0"/>
              <a:t> uvádí:</a:t>
            </a:r>
          </a:p>
          <a:p>
            <a:pPr lvl="1"/>
            <a:r>
              <a:rPr lang="cs-CZ" dirty="0" smtClean="0"/>
              <a:t>jde o zážitek, </a:t>
            </a:r>
            <a:r>
              <a:rPr lang="cs-CZ" dirty="0" smtClean="0"/>
              <a:t>který má zákazník při každé </a:t>
            </a:r>
            <a:r>
              <a:rPr lang="cs-CZ" dirty="0" smtClean="0"/>
              <a:t>návštěvě</a:t>
            </a:r>
          </a:p>
          <a:p>
            <a:pPr lvl="1"/>
            <a:r>
              <a:rPr lang="cs-CZ" dirty="0" smtClean="0"/>
              <a:t>„</a:t>
            </a:r>
            <a:r>
              <a:rPr lang="cs-CZ" dirty="0" smtClean="0"/>
              <a:t>Od modernizovaného designu studia po hudbu, ergonomické postele a dokonce i vlastní aroma uvnitř studia, to vše je navrženo tak, aby to byl zážitek WOW.“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Počáteční investiční a otevírací náklady pro kosmetické franšízy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liší se </a:t>
            </a:r>
            <a:r>
              <a:rPr lang="cs-CZ" dirty="0" smtClean="0"/>
              <a:t>v závislosti na jedinečném obchodním systému a požadavcích na </a:t>
            </a:r>
            <a:r>
              <a:rPr lang="cs-CZ" dirty="0" smtClean="0"/>
              <a:t>provedení (požadavky na nemovitosti atd.)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Průběžné náklady na kosmetické franšízy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výdaje, jako jsou licenční poplatky, marketingové poplatky, </a:t>
            </a:r>
            <a:r>
              <a:rPr lang="cs-CZ" dirty="0" err="1" smtClean="0"/>
              <a:t>poplatky</a:t>
            </a:r>
            <a:r>
              <a:rPr lang="cs-CZ" dirty="0" smtClean="0"/>
              <a:t> za software, poplatky za </a:t>
            </a:r>
            <a:r>
              <a:rPr lang="cs-CZ" dirty="0" smtClean="0"/>
              <a:t>školení </a:t>
            </a:r>
            <a:r>
              <a:rPr lang="cs-CZ" dirty="0" smtClean="0"/>
              <a:t>a </a:t>
            </a:r>
            <a:r>
              <a:rPr lang="cs-CZ" dirty="0" smtClean="0"/>
              <a:t>další</a:t>
            </a:r>
          </a:p>
          <a:p>
            <a:r>
              <a:rPr lang="cs-CZ" dirty="0" smtClean="0"/>
              <a:t>licenční poplatky </a:t>
            </a:r>
            <a:endParaRPr lang="cs-CZ" dirty="0" smtClean="0"/>
          </a:p>
          <a:p>
            <a:pPr lvl="1"/>
            <a:r>
              <a:rPr lang="cs-CZ" dirty="0" smtClean="0"/>
              <a:t>vyměřují se za </a:t>
            </a:r>
            <a:r>
              <a:rPr lang="cs-CZ" dirty="0" smtClean="0"/>
              <a:t>pokračující používání ochranných známek a patentovaných procesů poskytovatele franšízy spolu s určitými typy provozní </a:t>
            </a:r>
            <a:r>
              <a:rPr lang="cs-CZ" dirty="0" smtClean="0"/>
              <a:t>podpory</a:t>
            </a:r>
          </a:p>
          <a:p>
            <a:r>
              <a:rPr lang="cs-CZ" dirty="0" smtClean="0"/>
              <a:t>další poplatky „podle </a:t>
            </a:r>
            <a:r>
              <a:rPr lang="cs-CZ" dirty="0" smtClean="0"/>
              <a:t>potřeby“</a:t>
            </a:r>
          </a:p>
          <a:p>
            <a:pPr lvl="1"/>
            <a:r>
              <a:rPr lang="cs-CZ" dirty="0" smtClean="0"/>
              <a:t> </a:t>
            </a:r>
            <a:r>
              <a:rPr lang="cs-CZ" dirty="0" smtClean="0"/>
              <a:t>jsou poplatky za audit nebo náklady na další, nepovinná </a:t>
            </a:r>
            <a:r>
              <a:rPr lang="cs-CZ" dirty="0" smtClean="0"/>
              <a:t>školení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plus </a:t>
            </a:r>
            <a:r>
              <a:rPr lang="cs-CZ" dirty="0" smtClean="0"/>
              <a:t>náklady spojené s vlastnictvím </a:t>
            </a:r>
            <a:r>
              <a:rPr lang="cs-CZ" dirty="0" smtClean="0"/>
              <a:t>podniku</a:t>
            </a:r>
          </a:p>
          <a:p>
            <a:pPr lvl="1"/>
            <a:r>
              <a:rPr lang="cs-CZ" dirty="0" smtClean="0"/>
              <a:t>mzdy </a:t>
            </a:r>
            <a:r>
              <a:rPr lang="cs-CZ" dirty="0" smtClean="0"/>
              <a:t>zaměstnanců nebo náklady na energie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výhody vlastnictví franšízy pro zdraví a krásu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Rozpoznávání jmen </a:t>
            </a:r>
            <a:endParaRPr lang="cs-CZ" dirty="0" smtClean="0"/>
          </a:p>
          <a:p>
            <a:pPr lvl="1"/>
            <a:r>
              <a:rPr lang="cs-CZ" dirty="0" smtClean="0"/>
              <a:t>lidé </a:t>
            </a:r>
            <a:r>
              <a:rPr lang="cs-CZ" dirty="0" smtClean="0"/>
              <a:t>mají tendenci jednat s někým, koho </a:t>
            </a:r>
            <a:r>
              <a:rPr lang="cs-CZ" dirty="0" smtClean="0"/>
              <a:t>znají</a:t>
            </a:r>
          </a:p>
          <a:p>
            <a:pPr lvl="1"/>
            <a:r>
              <a:rPr lang="cs-CZ" dirty="0" smtClean="0"/>
              <a:t>Franšízy </a:t>
            </a:r>
            <a:r>
              <a:rPr lang="cs-CZ" dirty="0" smtClean="0"/>
              <a:t>mívají zavedené značky, které v mnoha případech existují již léta. </a:t>
            </a:r>
            <a:endParaRPr lang="cs-CZ" dirty="0" smtClean="0"/>
          </a:p>
          <a:p>
            <a:pPr lvl="1"/>
            <a:r>
              <a:rPr lang="cs-CZ" dirty="0" smtClean="0"/>
              <a:t>zakoupením franšízy, </a:t>
            </a:r>
            <a:r>
              <a:rPr lang="cs-CZ" dirty="0" smtClean="0"/>
              <a:t>budete mít právo spojit své podnikání s názvem, ochrannými známkami a logem </a:t>
            </a:r>
            <a:r>
              <a:rPr lang="cs-CZ" dirty="0" smtClean="0"/>
              <a:t>franšízové </a:t>
            </a:r>
            <a:r>
              <a:rPr lang="cs-CZ" dirty="0" smtClean="0"/>
              <a:t>​​</a:t>
            </a:r>
            <a:r>
              <a:rPr lang="cs-CZ" dirty="0" smtClean="0"/>
              <a:t>společnosti</a:t>
            </a:r>
            <a:endParaRPr lang="cs-CZ" dirty="0" smtClean="0"/>
          </a:p>
          <a:p>
            <a:r>
              <a:rPr lang="cs-CZ" dirty="0" smtClean="0"/>
              <a:t>Reklama </a:t>
            </a:r>
          </a:p>
          <a:p>
            <a:pPr lvl="1"/>
            <a:r>
              <a:rPr lang="cs-CZ" dirty="0" smtClean="0"/>
              <a:t>drahá </a:t>
            </a:r>
            <a:r>
              <a:rPr lang="cs-CZ" dirty="0" smtClean="0"/>
              <a:t>a někdy může být těžké </a:t>
            </a:r>
            <a:r>
              <a:rPr lang="cs-CZ" dirty="0" smtClean="0"/>
              <a:t>rozhodnout, </a:t>
            </a:r>
            <a:r>
              <a:rPr lang="cs-CZ" dirty="0" smtClean="0"/>
              <a:t>kde utratit svůj rozpočet na reklamu a </a:t>
            </a:r>
            <a:r>
              <a:rPr lang="cs-CZ" dirty="0" smtClean="0"/>
              <a:t>marketing -&gt; u franšízy bývají </a:t>
            </a:r>
            <a:r>
              <a:rPr lang="cs-CZ" dirty="0" smtClean="0"/>
              <a:t>zavedeny pokyny, které vám </a:t>
            </a:r>
            <a:r>
              <a:rPr lang="cs-CZ" dirty="0" smtClean="0"/>
              <a:t>pomohou</a:t>
            </a:r>
          </a:p>
          <a:p>
            <a:pPr lvl="1"/>
            <a:r>
              <a:rPr lang="cs-CZ" dirty="0" smtClean="0"/>
              <a:t>U </a:t>
            </a:r>
            <a:r>
              <a:rPr lang="cs-CZ" dirty="0" smtClean="0"/>
              <a:t>franšízy národní reklamu obvykle provádí poskytovatel </a:t>
            </a:r>
            <a:r>
              <a:rPr lang="cs-CZ" dirty="0" smtClean="0"/>
              <a:t>franšízy</a:t>
            </a:r>
            <a:endParaRPr lang="cs-CZ" dirty="0" smtClean="0"/>
          </a:p>
          <a:p>
            <a:r>
              <a:rPr lang="cs-CZ" dirty="0" smtClean="0"/>
              <a:t>Školení a podpora </a:t>
            </a:r>
          </a:p>
          <a:p>
            <a:pPr lvl="1"/>
            <a:r>
              <a:rPr lang="cs-CZ" dirty="0" smtClean="0"/>
              <a:t>Oblíbenou </a:t>
            </a:r>
            <a:r>
              <a:rPr lang="cs-CZ" dirty="0" smtClean="0"/>
              <a:t>funkcí u všech franšíz je poskytované školení. Během podnikání budou mít nabyvatelé franšízy přístup k provozní příručce poskytovatele franšízy, počítačovým systémům a dalším položkám, které vám pomohou úspěšně řídit vaši franšízu v oblasti zdraví a krásy.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Franšízy z Indie – kosmetické produkty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Indický kosmetický průmysl prošel v posledních letech pozoruhodnou metamorfózou a vyvinul se ze skromných začátků do pulzujícího sektoru s mnoha miliardami dolarů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kosmetický průmysl se stal prosperující půdou pro začínající </a:t>
            </a:r>
            <a:r>
              <a:rPr lang="cs-CZ" dirty="0" smtClean="0"/>
              <a:t>podnikatele</a:t>
            </a:r>
          </a:p>
          <a:p>
            <a:r>
              <a:rPr lang="cs-CZ" dirty="0" smtClean="0">
                <a:hlinkClick r:id="rId2"/>
              </a:rPr>
              <a:t>10 nejlepších franšíz kosmetických </a:t>
            </a:r>
            <a:r>
              <a:rPr lang="cs-CZ" dirty="0" smtClean="0">
                <a:hlinkClick r:id="rId2"/>
              </a:rPr>
              <a:t>produktů:</a:t>
            </a:r>
            <a:endParaRPr lang="cs-CZ" dirty="0" smtClean="0"/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Lotus </a:t>
            </a:r>
            <a:r>
              <a:rPr lang="cs-CZ" dirty="0" err="1" smtClean="0"/>
              <a:t>Herbals</a:t>
            </a:r>
            <a:endParaRPr lang="cs-CZ" dirty="0" smtClean="0"/>
          </a:p>
          <a:p>
            <a:pPr marL="585900" lvl="1" indent="-342900">
              <a:buFont typeface="+mj-lt"/>
              <a:buAutoNum type="arabicPeriod"/>
            </a:pPr>
            <a:r>
              <a:rPr lang="cs-CZ" dirty="0" err="1" smtClean="0"/>
              <a:t>Lakme</a:t>
            </a:r>
            <a:endParaRPr lang="cs-CZ" dirty="0" smtClean="0"/>
          </a:p>
          <a:p>
            <a:pPr marL="585900" lvl="1" indent="-342900">
              <a:buFont typeface="+mj-lt"/>
              <a:buAutoNum type="arabicPeriod"/>
            </a:pPr>
            <a:r>
              <a:rPr lang="cs-CZ" dirty="0" err="1" smtClean="0"/>
              <a:t>Forest</a:t>
            </a:r>
            <a:r>
              <a:rPr lang="cs-CZ" dirty="0" smtClean="0"/>
              <a:t> Essentials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err="1" smtClean="0"/>
              <a:t>Biotique</a:t>
            </a:r>
            <a:endParaRPr lang="cs-CZ" dirty="0" smtClean="0"/>
          </a:p>
          <a:p>
            <a:pPr marL="585900" lvl="1" indent="-342900">
              <a:buFont typeface="+mj-lt"/>
              <a:buAutoNum type="arabicPeriod"/>
            </a:pPr>
            <a:r>
              <a:rPr lang="cs-CZ" dirty="0" err="1" smtClean="0"/>
              <a:t>Colorbar</a:t>
            </a:r>
            <a:endParaRPr lang="cs-CZ" dirty="0" smtClean="0"/>
          </a:p>
          <a:p>
            <a:pPr marL="585900" lvl="1" indent="-342900">
              <a:buFont typeface="+mj-lt"/>
              <a:buAutoNum type="arabicPeriod"/>
            </a:pPr>
            <a:r>
              <a:rPr lang="cs-CZ" dirty="0" err="1" smtClean="0"/>
              <a:t>Himalaya</a:t>
            </a:r>
            <a:r>
              <a:rPr lang="cs-CZ" dirty="0" smtClean="0"/>
              <a:t> </a:t>
            </a:r>
            <a:r>
              <a:rPr lang="cs-CZ" dirty="0" err="1" smtClean="0"/>
              <a:t>Herbal</a:t>
            </a:r>
            <a:r>
              <a:rPr lang="cs-CZ" dirty="0" smtClean="0"/>
              <a:t> </a:t>
            </a:r>
            <a:r>
              <a:rPr lang="cs-CZ" dirty="0" err="1" smtClean="0"/>
              <a:t>Healthcare</a:t>
            </a:r>
            <a:endParaRPr lang="cs-CZ" dirty="0" smtClean="0"/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VLCC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err="1" smtClean="0"/>
              <a:t>Amway</a:t>
            </a:r>
            <a:r>
              <a:rPr lang="cs-CZ" dirty="0" smtClean="0"/>
              <a:t> India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err="1" smtClean="0"/>
              <a:t>Kama</a:t>
            </a:r>
            <a:r>
              <a:rPr lang="cs-CZ" dirty="0" smtClean="0"/>
              <a:t> </a:t>
            </a:r>
            <a:r>
              <a:rPr lang="cs-CZ" dirty="0" err="1" smtClean="0"/>
              <a:t>Ayurveda</a:t>
            </a:r>
            <a:endParaRPr lang="cs-CZ" dirty="0" smtClean="0"/>
          </a:p>
          <a:p>
            <a:pPr marL="585900" lvl="1" indent="-342900">
              <a:buFont typeface="+mj-lt"/>
              <a:buAutoNum type="arabicPeriod"/>
            </a:pPr>
            <a:r>
              <a:rPr lang="cs-CZ" dirty="0" err="1" smtClean="0"/>
              <a:t>The</a:t>
            </a:r>
            <a:r>
              <a:rPr lang="cs-CZ" dirty="0" smtClean="0"/>
              <a:t> Body </a:t>
            </a:r>
            <a:r>
              <a:rPr lang="cs-CZ" dirty="0" err="1" smtClean="0"/>
              <a:t>Shop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Užitečné odkazy, články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https://franchising.cz/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 smtClean="0">
                <a:hlinkClick r:id="rId2"/>
              </a:rPr>
              <a:t>://www.franchisedirect.com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https://www.franchisebazar.com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nastartujto.sk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www.czech-franchise.cz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Forbes</a:t>
            </a:r>
            <a:endParaRPr lang="cs-CZ" dirty="0" smtClean="0"/>
          </a:p>
          <a:p>
            <a:pPr lvl="1"/>
            <a:r>
              <a:rPr lang="cs-CZ" dirty="0" smtClean="0">
                <a:hlinkClick r:id="rId6"/>
              </a:rPr>
              <a:t>https://forbes.cz/11-vstupenek-ke-svobode-tipy-na-fungujici-fransizy-s-nimiz-muzete-zacit-podnikat</a:t>
            </a:r>
            <a:r>
              <a:rPr lang="cs-CZ" dirty="0" smtClean="0">
                <a:hlinkClick r:id="rId6"/>
              </a:rPr>
              <a:t>/</a:t>
            </a:r>
            <a:endParaRPr lang="cs-CZ" dirty="0" smtClean="0"/>
          </a:p>
          <a:p>
            <a:r>
              <a:rPr lang="cs-CZ" dirty="0" smtClean="0"/>
              <a:t>Kolik stojí franšíza</a:t>
            </a:r>
          </a:p>
          <a:p>
            <a:pPr lvl="1"/>
            <a:r>
              <a:rPr lang="cs-CZ" dirty="0" smtClean="0">
                <a:hlinkClick r:id="rId7"/>
              </a:rPr>
              <a:t>https://</a:t>
            </a:r>
            <a:r>
              <a:rPr lang="cs-CZ" dirty="0" smtClean="0">
                <a:hlinkClick r:id="rId7"/>
              </a:rPr>
              <a:t>www.penize.cz/podnikani/310016-kolik-stoji-fransiza</a:t>
            </a: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Franchising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 odbytový systém, jehož prostřednictvím se uvádí na trh zboží a/nebo služby a/nebo </a:t>
            </a:r>
            <a:r>
              <a:rPr lang="cs-CZ" dirty="0" smtClean="0"/>
              <a:t>technologie</a:t>
            </a:r>
          </a:p>
          <a:p>
            <a:r>
              <a:rPr lang="cs-CZ" dirty="0" smtClean="0"/>
              <a:t>jedná se </a:t>
            </a:r>
            <a:r>
              <a:rPr lang="cs-CZ" dirty="0" smtClean="0"/>
              <a:t>o úzkou a nepřetržitou spolupráci právně a finančně samostatných a nezávislých </a:t>
            </a:r>
            <a:r>
              <a:rPr lang="cs-CZ" dirty="0" smtClean="0"/>
              <a:t>podnikatelů </a:t>
            </a:r>
            <a:r>
              <a:rPr lang="cs-CZ" b="1" dirty="0" err="1" smtClean="0"/>
              <a:t>franchisora</a:t>
            </a:r>
            <a:r>
              <a:rPr lang="cs-CZ" dirty="0" smtClean="0"/>
              <a:t> a jeho </a:t>
            </a:r>
            <a:r>
              <a:rPr lang="cs-CZ" b="1" dirty="0" err="1" smtClean="0"/>
              <a:t>franchisantů</a:t>
            </a:r>
            <a:r>
              <a:rPr lang="cs-CZ" dirty="0" smtClean="0"/>
              <a:t>. </a:t>
            </a:r>
            <a:endParaRPr lang="cs-CZ" dirty="0" smtClean="0"/>
          </a:p>
          <a:p>
            <a:r>
              <a:rPr lang="cs-CZ" dirty="0" err="1" smtClean="0"/>
              <a:t>Franchisor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zaručuje </a:t>
            </a:r>
            <a:r>
              <a:rPr lang="cs-CZ" dirty="0" smtClean="0"/>
              <a:t>svým </a:t>
            </a:r>
            <a:r>
              <a:rPr lang="cs-CZ" dirty="0" err="1" smtClean="0"/>
              <a:t>franchisantům</a:t>
            </a:r>
            <a:r>
              <a:rPr lang="cs-CZ" dirty="0" smtClean="0"/>
              <a:t> právo a zároveň jim ukládá povinnost provozovat obchodní činnost v souladu s jeho </a:t>
            </a:r>
            <a:r>
              <a:rPr lang="cs-CZ" dirty="0" smtClean="0"/>
              <a:t>koncepcí</a:t>
            </a:r>
          </a:p>
          <a:p>
            <a:pPr lvl="1"/>
            <a:r>
              <a:rPr lang="cs-CZ" dirty="0" smtClean="0"/>
              <a:t> nabízí </a:t>
            </a:r>
            <a:r>
              <a:rPr lang="cs-CZ" dirty="0" err="1" smtClean="0"/>
              <a:t>franchisantům</a:t>
            </a:r>
            <a:r>
              <a:rPr lang="cs-CZ" dirty="0" smtClean="0"/>
              <a:t> podnikatelský koncept "na klíč" a "balík" služeb pro úspěšné vybudování a řízení </a:t>
            </a:r>
            <a:r>
              <a:rPr lang="cs-CZ" dirty="0" err="1" smtClean="0"/>
              <a:t>franchisových</a:t>
            </a:r>
            <a:r>
              <a:rPr lang="cs-CZ" dirty="0" smtClean="0"/>
              <a:t> podniků.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026" y="0"/>
            <a:ext cx="4289824" cy="292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8653" y="0"/>
            <a:ext cx="4525347" cy="3062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43275" y="3051110"/>
            <a:ext cx="5069352" cy="3454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Elipsa 6"/>
          <p:cNvSpPr/>
          <p:nvPr/>
        </p:nvSpPr>
        <p:spPr bwMode="auto">
          <a:xfrm>
            <a:off x="2958352" y="0"/>
            <a:ext cx="914400" cy="9144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Elipsa 7"/>
          <p:cNvSpPr/>
          <p:nvPr/>
        </p:nvSpPr>
        <p:spPr bwMode="auto">
          <a:xfrm>
            <a:off x="3688975" y="0"/>
            <a:ext cx="914400" cy="9144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Elipsa 8"/>
          <p:cNvSpPr/>
          <p:nvPr/>
        </p:nvSpPr>
        <p:spPr bwMode="auto">
          <a:xfrm>
            <a:off x="1541928" y="1349188"/>
            <a:ext cx="914400" cy="9144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0" name="Elipsa 9"/>
          <p:cNvSpPr/>
          <p:nvPr/>
        </p:nvSpPr>
        <p:spPr bwMode="auto">
          <a:xfrm>
            <a:off x="3657599" y="1420905"/>
            <a:ext cx="914400" cy="9144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1" name="Elipsa 10"/>
          <p:cNvSpPr/>
          <p:nvPr/>
        </p:nvSpPr>
        <p:spPr bwMode="auto">
          <a:xfrm>
            <a:off x="3675528" y="2998693"/>
            <a:ext cx="914400" cy="9144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 bwMode="auto">
          <a:xfrm>
            <a:off x="5347446" y="3025588"/>
            <a:ext cx="914400" cy="905434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NATURHOUSE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 celosvětová síť výživových poraden</a:t>
            </a:r>
          </a:p>
          <a:p>
            <a:r>
              <a:rPr lang="cs-CZ" dirty="0" smtClean="0"/>
              <a:t>vznik před 25 lety se ve Španělsku</a:t>
            </a:r>
          </a:p>
          <a:p>
            <a:pPr lvl="1"/>
            <a:r>
              <a:rPr lang="cs-CZ" dirty="0" smtClean="0"/>
              <a:t>myšlenka nabídnout lidem, kteří mají problémy s váhou, takové služby na jednom místě, které řeší příčinu a ne až následek nadváhy</a:t>
            </a:r>
          </a:p>
          <a:p>
            <a:r>
              <a:rPr lang="cs-CZ" dirty="0" smtClean="0"/>
              <a:t>ve 32 zemích světa, v nichž působí 2 300 poboček</a:t>
            </a:r>
          </a:p>
          <a:p>
            <a:r>
              <a:rPr lang="cs-CZ" dirty="0" smtClean="0"/>
              <a:t>přidaná hodnota tkví v:</a:t>
            </a:r>
          </a:p>
          <a:p>
            <a:pPr lvl="1"/>
            <a:r>
              <a:rPr lang="cs-CZ" dirty="0" smtClean="0"/>
              <a:t>osobním výživovém poradenství zdarma </a:t>
            </a:r>
            <a:r>
              <a:rPr lang="cs-CZ" dirty="0" smtClean="0">
                <a:sym typeface="Wingdings" pitchFamily="2" charset="2"/>
              </a:rPr>
              <a:t> proškolení odborníci</a:t>
            </a:r>
            <a:endParaRPr lang="cs-CZ" dirty="0" smtClean="0"/>
          </a:p>
          <a:p>
            <a:pPr lvl="1"/>
            <a:r>
              <a:rPr lang="cs-CZ" dirty="0" smtClean="0"/>
              <a:t>dlouhodobé práci s klientem </a:t>
            </a:r>
            <a:r>
              <a:rPr lang="cs-CZ" dirty="0" smtClean="0">
                <a:sym typeface="Wingdings" pitchFamily="2" charset="2"/>
              </a:rPr>
              <a:t> výživové plány na základě osobní studie</a:t>
            </a:r>
            <a:endParaRPr lang="cs-CZ" dirty="0" smtClean="0"/>
          </a:p>
          <a:p>
            <a:pPr lvl="1"/>
            <a:r>
              <a:rPr lang="cs-CZ" dirty="0" smtClean="0"/>
              <a:t> a širokém sortimentu exkluzivních výrobků </a:t>
            </a:r>
            <a:r>
              <a:rPr lang="cs-CZ" dirty="0" smtClean="0">
                <a:sym typeface="Wingdings" pitchFamily="2" charset="2"/>
              </a:rPr>
              <a:t> z vlastních evropských laboratoří</a:t>
            </a:r>
          </a:p>
          <a:p>
            <a:r>
              <a:rPr lang="cs-CZ" dirty="0" smtClean="0"/>
              <a:t>V květnu 2017 získal NATURHOUSE ocenění v rámci soutěže FRANCHISA ROKU, kdy uspěl ve 2 kategoriích Skokan roku a </a:t>
            </a:r>
            <a:r>
              <a:rPr lang="cs-CZ" dirty="0" err="1" smtClean="0"/>
              <a:t>Franchisa</a:t>
            </a:r>
            <a:r>
              <a:rPr lang="cs-CZ" dirty="0" smtClean="0"/>
              <a:t> roku.</a:t>
            </a:r>
          </a:p>
          <a:p>
            <a:pPr lvl="1"/>
            <a:r>
              <a:rPr lang="cs-CZ" dirty="0" smtClean="0">
                <a:hlinkClick r:id="rId2"/>
              </a:rPr>
              <a:t>video</a:t>
            </a:r>
            <a:endParaRPr lang="cs-CZ" dirty="0" smtClean="0"/>
          </a:p>
        </p:txBody>
      </p:sp>
      <p:pic>
        <p:nvPicPr>
          <p:cNvPr id="9" name="Obrázek 8" descr="logo-naturhouse-odbornici-bi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81500" y="0"/>
            <a:ext cx="4762500" cy="15621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PRO FRANCHISANTY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Zázemí silné nadnárodní společnosti</a:t>
            </a:r>
          </a:p>
          <a:p>
            <a:r>
              <a:rPr lang="cs-CZ" dirty="0" err="1" smtClean="0"/>
              <a:t>Know</a:t>
            </a:r>
            <a:r>
              <a:rPr lang="cs-CZ" dirty="0" smtClean="0"/>
              <a:t>-</a:t>
            </a:r>
            <a:r>
              <a:rPr lang="cs-CZ" dirty="0" err="1" smtClean="0"/>
              <a:t>how</a:t>
            </a:r>
            <a:endParaRPr lang="cs-CZ" dirty="0" smtClean="0"/>
          </a:p>
          <a:p>
            <a:r>
              <a:rPr lang="cs-CZ" dirty="0" smtClean="0"/>
              <a:t>Vstupní a průběžná školení</a:t>
            </a:r>
          </a:p>
          <a:p>
            <a:r>
              <a:rPr lang="cs-CZ" dirty="0" smtClean="0"/>
              <a:t>Poradenství a podpora centrály</a:t>
            </a:r>
          </a:p>
          <a:p>
            <a:r>
              <a:rPr lang="cs-CZ" dirty="0" smtClean="0"/>
              <a:t>Asistence při otevírání provozovny</a:t>
            </a:r>
          </a:p>
          <a:p>
            <a:r>
              <a:rPr lang="cs-CZ" dirty="0" smtClean="0"/>
              <a:t>Marketingová a propagační podpora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all" dirty="0" smtClean="0"/>
              <a:t>POTŘEBNÁ POČÁTEČNÍ INVESTICE</a:t>
            </a:r>
            <a:br>
              <a:rPr lang="cs-CZ" cap="all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Vstupní investice na otevření pobočky</a:t>
            </a:r>
          </a:p>
          <a:p>
            <a:pPr lvl="1"/>
            <a:r>
              <a:rPr lang="cs-CZ" sz="1800" dirty="0" smtClean="0"/>
              <a:t>začíná pro </a:t>
            </a:r>
            <a:r>
              <a:rPr lang="cs-CZ" sz="1800" dirty="0" err="1" smtClean="0"/>
              <a:t>mikrokoncept</a:t>
            </a:r>
            <a:r>
              <a:rPr lang="cs-CZ" sz="1800" dirty="0" smtClean="0"/>
              <a:t> na 290 000 Kč</a:t>
            </a:r>
          </a:p>
          <a:p>
            <a:pPr lvl="1"/>
            <a:r>
              <a:rPr lang="cs-CZ" sz="1800" dirty="0" smtClean="0"/>
              <a:t>pro standardní prodejnu stojí od 420 000 Kč </a:t>
            </a:r>
          </a:p>
          <a:p>
            <a:pPr lvl="1"/>
            <a:r>
              <a:rPr lang="cs-CZ" sz="1800" dirty="0" smtClean="0"/>
              <a:t>zahrnuje nákup zařízení, úpravy provozovny, informační systém, apod. a to až do uvedení pobočky do provozu.</a:t>
            </a:r>
          </a:p>
          <a:p>
            <a:r>
              <a:rPr lang="cs-CZ" sz="2800" dirty="0" smtClean="0"/>
              <a:t>Za nákup </a:t>
            </a:r>
            <a:r>
              <a:rPr lang="cs-CZ" sz="2800" dirty="0" err="1" smtClean="0"/>
              <a:t>franchisové</a:t>
            </a:r>
            <a:r>
              <a:rPr lang="cs-CZ" sz="2800" dirty="0" smtClean="0"/>
              <a:t> licence se neplatí, odvádí se 600 euro ročně (bez DPH) jako tzv. vstupní poplatek</a:t>
            </a:r>
          </a:p>
          <a:p>
            <a:r>
              <a:rPr lang="cs-CZ" sz="2800" dirty="0" smtClean="0"/>
              <a:t>Investice se obvykle vrací za 1 až 3 roky</a:t>
            </a:r>
            <a:endParaRPr lang="cs-CZ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 a fakta o kosmetických franšízách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existují již desítky let</a:t>
            </a:r>
          </a:p>
          <a:p>
            <a:pPr lvl="1"/>
            <a:r>
              <a:rPr lang="cs-CZ" dirty="0" smtClean="0"/>
              <a:t>maloobchodní prodej make-upu </a:t>
            </a:r>
            <a:r>
              <a:rPr lang="cs-CZ" dirty="0" err="1" smtClean="0"/>
              <a:t>Merle</a:t>
            </a:r>
            <a:r>
              <a:rPr lang="cs-CZ" dirty="0" smtClean="0"/>
              <a:t> Norman </a:t>
            </a:r>
            <a:r>
              <a:rPr lang="cs-CZ" dirty="0" smtClean="0"/>
              <a:t>začal </a:t>
            </a:r>
            <a:r>
              <a:rPr lang="cs-CZ" dirty="0" smtClean="0"/>
              <a:t>na počátku 30. let 20. </a:t>
            </a:r>
            <a:r>
              <a:rPr lang="cs-CZ" dirty="0" smtClean="0"/>
              <a:t>st.</a:t>
            </a:r>
          </a:p>
          <a:p>
            <a:r>
              <a:rPr lang="cs-CZ" dirty="0" smtClean="0"/>
              <a:t>Kosmetické franšízy =</a:t>
            </a:r>
            <a:r>
              <a:rPr lang="cs-CZ" dirty="0" smtClean="0"/>
              <a:t> </a:t>
            </a:r>
            <a:r>
              <a:rPr lang="cs-CZ" dirty="0" smtClean="0"/>
              <a:t>především maloobchodní </a:t>
            </a:r>
            <a:r>
              <a:rPr lang="cs-CZ" dirty="0" smtClean="0"/>
              <a:t>podniky</a:t>
            </a:r>
          </a:p>
          <a:p>
            <a:pPr lvl="1"/>
            <a:r>
              <a:rPr lang="cs-CZ" dirty="0" smtClean="0"/>
              <a:t>specializace </a:t>
            </a:r>
            <a:r>
              <a:rPr lang="cs-CZ" dirty="0" smtClean="0"/>
              <a:t>na make-up, péči o pleť, vůně, toaletní potřeby a další osobní </a:t>
            </a:r>
            <a:r>
              <a:rPr lang="cs-CZ" dirty="0" smtClean="0"/>
              <a:t>produkty</a:t>
            </a:r>
          </a:p>
          <a:p>
            <a:pPr lvl="1"/>
            <a:r>
              <a:rPr lang="cs-CZ" dirty="0" smtClean="0"/>
              <a:t>spolupráce s kadeřnickými a kosmetickými salony</a:t>
            </a:r>
          </a:p>
          <a:p>
            <a:pPr lvl="1"/>
            <a:r>
              <a:rPr lang="cs-CZ" dirty="0" smtClean="0"/>
              <a:t>opalování a voskování</a:t>
            </a:r>
          </a:p>
          <a:p>
            <a:r>
              <a:rPr lang="cs-CZ" dirty="0" smtClean="0"/>
              <a:t>očekává se, </a:t>
            </a:r>
            <a:r>
              <a:rPr lang="cs-CZ" dirty="0" smtClean="0"/>
              <a:t>že globální trh s kosmetikou dosáhne do roku 2030 560,5 miliardy </a:t>
            </a:r>
            <a:r>
              <a:rPr lang="cs-CZ" dirty="0" smtClean="0"/>
              <a:t>dolarů</a:t>
            </a:r>
          </a:p>
          <a:p>
            <a:r>
              <a:rPr lang="cs-CZ" dirty="0" smtClean="0"/>
              <a:t>v USA </a:t>
            </a:r>
            <a:r>
              <a:rPr lang="cs-CZ" dirty="0" smtClean="0"/>
              <a:t>obchody s krásou, kosmetikou a vůněmi (licencované i nefranšízové) v současné době představují 29 miliard dolarů z celkového </a:t>
            </a:r>
            <a:r>
              <a:rPr lang="cs-CZ" dirty="0" smtClean="0"/>
              <a:t>průmyslu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Největším trendem v oboru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Očekává se, že jedním z největších hnacích faktorů budoucí poptávky bude pokračující důraz na </a:t>
            </a:r>
            <a:r>
              <a:rPr lang="cs-CZ" b="1" dirty="0" smtClean="0"/>
              <a:t>organické a ekologičtější produkty.</a:t>
            </a:r>
          </a:p>
          <a:p>
            <a:r>
              <a:rPr lang="cs-CZ" dirty="0" smtClean="0"/>
              <a:t>v</a:t>
            </a:r>
            <a:r>
              <a:rPr lang="cs-CZ" dirty="0" smtClean="0"/>
              <a:t> současnosti velký posun k </a:t>
            </a:r>
            <a:r>
              <a:rPr lang="cs-CZ" b="1" dirty="0" smtClean="0"/>
              <a:t>online </a:t>
            </a:r>
            <a:r>
              <a:rPr lang="cs-CZ" b="1" dirty="0" smtClean="0"/>
              <a:t>prodeji</a:t>
            </a:r>
          </a:p>
          <a:p>
            <a:pPr lvl="1"/>
            <a:r>
              <a:rPr lang="cs-CZ" dirty="0" smtClean="0"/>
              <a:t>Podle </a:t>
            </a:r>
            <a:r>
              <a:rPr lang="cs-CZ" dirty="0" smtClean="0"/>
              <a:t>některých odhadů by online prodej mohl tvořit až 48 % celkových tržeb do roku 2023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před </a:t>
            </a:r>
            <a:r>
              <a:rPr lang="cs-CZ" dirty="0" err="1" smtClean="0"/>
              <a:t>covidem</a:t>
            </a:r>
            <a:r>
              <a:rPr lang="cs-CZ" dirty="0" smtClean="0"/>
              <a:t> téměř 85 % všech nákupů kosmetických produktů se odehrávalo v kamenných obchodech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Franšízy na řasy a obočí stále rostou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30036"/>
            <a:ext cx="8064900" cy="4501964"/>
          </a:xfrm>
        </p:spPr>
        <p:txBody>
          <a:bodyPr/>
          <a:lstStyle/>
          <a:p>
            <a:r>
              <a:rPr lang="cs-CZ" dirty="0" smtClean="0"/>
              <a:t>v posledním desetiletí zaznamenala výrazný nárůst franšízových </a:t>
            </a:r>
            <a:r>
              <a:rPr lang="cs-CZ" dirty="0" smtClean="0"/>
              <a:t>příležitostí</a:t>
            </a:r>
          </a:p>
          <a:p>
            <a:r>
              <a:rPr lang="cs-CZ" dirty="0" smtClean="0"/>
              <a:t>„</a:t>
            </a:r>
            <a:r>
              <a:rPr lang="cs-CZ" i="1" dirty="0" smtClean="0"/>
              <a:t>Prodlužování řas oslovuje všechny ženy</a:t>
            </a:r>
            <a:r>
              <a:rPr lang="cs-CZ" dirty="0" smtClean="0"/>
              <a:t>,“ říká </a:t>
            </a:r>
            <a:r>
              <a:rPr lang="cs-CZ" dirty="0" err="1" smtClean="0"/>
              <a:t>Heather</a:t>
            </a:r>
            <a:r>
              <a:rPr lang="cs-CZ" dirty="0" smtClean="0"/>
              <a:t> </a:t>
            </a:r>
            <a:r>
              <a:rPr lang="cs-CZ" dirty="0" err="1" smtClean="0"/>
              <a:t>Elrod</a:t>
            </a:r>
            <a:r>
              <a:rPr lang="cs-CZ" dirty="0" smtClean="0"/>
              <a:t>, generální ředitelka </a:t>
            </a:r>
            <a:r>
              <a:rPr lang="cs-CZ" dirty="0" err="1" smtClean="0"/>
              <a:t>Amazing</a:t>
            </a:r>
            <a:r>
              <a:rPr lang="cs-CZ" dirty="0" smtClean="0"/>
              <a:t> </a:t>
            </a:r>
            <a:r>
              <a:rPr lang="cs-CZ" dirty="0" err="1" smtClean="0"/>
              <a:t>Lash</a:t>
            </a:r>
            <a:r>
              <a:rPr lang="cs-CZ" dirty="0" smtClean="0"/>
              <a:t> Studio. "</a:t>
            </a:r>
            <a:r>
              <a:rPr lang="cs-CZ" i="1" dirty="0" smtClean="0"/>
              <a:t>Máme členy, kterým je 20 a našemu nejstaršímu zaznamenanému členovi je 83</a:t>
            </a:r>
            <a:r>
              <a:rPr lang="cs-CZ" dirty="0" smtClean="0"/>
              <a:t>.„</a:t>
            </a:r>
          </a:p>
          <a:p>
            <a:endParaRPr lang="cs-CZ" dirty="0" smtClean="0"/>
          </a:p>
          <a:p>
            <a:r>
              <a:rPr lang="cs-CZ" dirty="0" smtClean="0"/>
              <a:t>Deka </a:t>
            </a:r>
            <a:r>
              <a:rPr lang="cs-CZ" dirty="0" err="1" smtClean="0"/>
              <a:t>Lash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prodlužování řas</a:t>
            </a:r>
          </a:p>
          <a:p>
            <a:r>
              <a:rPr lang="cs-CZ" dirty="0" err="1" smtClean="0"/>
              <a:t>Amazing</a:t>
            </a:r>
            <a:r>
              <a:rPr lang="cs-CZ" dirty="0" smtClean="0"/>
              <a:t> </a:t>
            </a:r>
            <a:r>
              <a:rPr lang="cs-CZ" dirty="0" err="1" smtClean="0"/>
              <a:t>Lash</a:t>
            </a:r>
            <a:r>
              <a:rPr lang="cs-CZ" dirty="0" smtClean="0"/>
              <a:t> Studio </a:t>
            </a:r>
          </a:p>
          <a:p>
            <a:pPr lvl="1"/>
            <a:r>
              <a:rPr lang="cs-CZ" dirty="0" smtClean="0"/>
              <a:t>prodlužování řas i tvarování a tónování obočí</a:t>
            </a:r>
          </a:p>
          <a:p>
            <a:r>
              <a:rPr lang="cs-CZ" dirty="0" err="1" smtClean="0"/>
              <a:t>Idolize</a:t>
            </a:r>
            <a:r>
              <a:rPr lang="cs-CZ" dirty="0" smtClean="0"/>
              <a:t> </a:t>
            </a:r>
            <a:r>
              <a:rPr lang="cs-CZ" dirty="0" err="1" smtClean="0"/>
              <a:t>Brows</a:t>
            </a:r>
            <a:r>
              <a:rPr lang="cs-CZ" dirty="0" smtClean="0"/>
              <a:t> &amp; </a:t>
            </a:r>
            <a:r>
              <a:rPr lang="cs-CZ" dirty="0" err="1" smtClean="0"/>
              <a:t>Beauty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Kromě </a:t>
            </a:r>
            <a:r>
              <a:rPr lang="cs-CZ" dirty="0" smtClean="0"/>
              <a:t>prodlužování řas a doplňkových služeb v oblasti řas nabízí tato franšíza také navlékání obočí a obličeje, depilaci celého těla voskem a ošetření </a:t>
            </a:r>
            <a:r>
              <a:rPr lang="cs-CZ" dirty="0" smtClean="0"/>
              <a:t>obličeje</a:t>
            </a:r>
          </a:p>
          <a:p>
            <a:r>
              <a:rPr lang="cs-CZ" dirty="0" err="1" smtClean="0"/>
              <a:t>Touch</a:t>
            </a:r>
            <a:r>
              <a:rPr lang="cs-CZ" dirty="0" smtClean="0"/>
              <a:t> n </a:t>
            </a:r>
            <a:r>
              <a:rPr lang="cs-CZ" dirty="0" err="1" smtClean="0"/>
              <a:t>Glow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prodlužování </a:t>
            </a:r>
            <a:r>
              <a:rPr lang="cs-CZ" dirty="0" smtClean="0"/>
              <a:t>řas spolu s navlékáním a barvením obočí, tetování </a:t>
            </a:r>
            <a:r>
              <a:rPr lang="cs-CZ" dirty="0" err="1" smtClean="0"/>
              <a:t>hennou</a:t>
            </a:r>
            <a:r>
              <a:rPr lang="cs-CZ" dirty="0" smtClean="0"/>
              <a:t>, luxusní ošetření obličeje, make-upy, produkty péče o pleť a další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ni-ped-prezentace-4-3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muni-ped-prezentace-4-3-cz.potx" id="{A2D83281-9DF1-455E-A4DD-AE9E20873FD3}" vid="{C580A734-C016-44FD-B726-208E9D0A6DB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muni-ped-prezentace-4-3-cz</Template>
  <TotalTime>148</TotalTime>
  <Words>520</Words>
  <Application>Microsoft Office PowerPoint</Application>
  <PresentationFormat>Předvádění na obrazovce (4:3)</PresentationFormat>
  <Paragraphs>145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muni-ped-prezentace-4-3-cz</vt:lpstr>
      <vt:lpstr>Franšízy v oblasti krása, zdraví, sport</vt:lpstr>
      <vt:lpstr>Franchising </vt:lpstr>
      <vt:lpstr>Snímek 3</vt:lpstr>
      <vt:lpstr>NATURHOUSE</vt:lpstr>
      <vt:lpstr>PODPORA PRO FRANCHISANTY  </vt:lpstr>
      <vt:lpstr>POTŘEBNÁ POČÁTEČNÍ INVESTICE  </vt:lpstr>
      <vt:lpstr>Trendy a fakta o kosmetických franšízách  </vt:lpstr>
      <vt:lpstr>Největším trendem v oboru</vt:lpstr>
      <vt:lpstr>Franšízy na řasy a obočí stále rostou  </vt:lpstr>
      <vt:lpstr>Význam atmosféry  </vt:lpstr>
      <vt:lpstr>Počáteční investiční a otevírací náklady pro kosmetické franšízy  </vt:lpstr>
      <vt:lpstr>Průběžné náklady na kosmetické franšízy  </vt:lpstr>
      <vt:lpstr>Hlavní výhody vlastnictví franšízy pro zdraví a krásu  </vt:lpstr>
      <vt:lpstr>Franšízy z Indie – kosmetické produkty</vt:lpstr>
      <vt:lpstr>Užitečné odkazy, články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22</cp:revision>
  <dcterms:created xsi:type="dcterms:W3CDTF">2022-09-15T19:30:46Z</dcterms:created>
  <dcterms:modified xsi:type="dcterms:W3CDTF">2024-03-15T13:02:14Z</dcterms:modified>
</cp:coreProperties>
</file>