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16"/>
  </p:notesMasterIdLst>
  <p:handoutMasterIdLst>
    <p:handoutMasterId r:id="rId17"/>
  </p:handoutMasterIdLst>
  <p:sldIdLst>
    <p:sldId id="269" r:id="rId2"/>
    <p:sldId id="257" r:id="rId3"/>
    <p:sldId id="270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71" r:id="rId13"/>
    <p:sldId id="272" r:id="rId14"/>
    <p:sldId id="273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321" userDrawn="1">
          <p15:clr>
            <a:srgbClr val="A4A3A4"/>
          </p15:clr>
        </p15:guide>
        <p15:guide id="7" pos="5418" userDrawn="1">
          <p15:clr>
            <a:srgbClr val="A4A3A4"/>
          </p15:clr>
        </p15:guide>
        <p15:guide id="8" pos="682" userDrawn="1">
          <p15:clr>
            <a:srgbClr val="A4A3A4"/>
          </p15:clr>
        </p15:guide>
        <p15:guide id="9" pos="2766" userDrawn="1">
          <p15:clr>
            <a:srgbClr val="A4A3A4"/>
          </p15:clr>
        </p15:guide>
        <p15:guide id="10" pos="2976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7300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958" autoAdjust="0"/>
    <p:restoredTop sz="96270" autoAdjust="0"/>
  </p:normalViewPr>
  <p:slideViewPr>
    <p:cSldViewPr snapToGrid="0">
      <p:cViewPr varScale="1">
        <p:scale>
          <a:sx n="68" d="100"/>
          <a:sy n="68" d="100"/>
        </p:scale>
        <p:origin x="-976" y="-6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Grafický objekt 8">
            <a:extLst>
              <a:ext uri="{FF2B5EF4-FFF2-40B4-BE49-F238E27FC236}">
                <a16:creationId xmlns="" xmlns:a16="http://schemas.microsoft.com/office/drawing/2014/main" id="{D816079F-E2A1-904D-9C9C-7B3F5A32F26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8799" cy="106839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=""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539998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99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=""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=""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68845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689002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=""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4688459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Grafický objekt 5">
            <a:extLst>
              <a:ext uri="{FF2B5EF4-FFF2-40B4-BE49-F238E27FC236}">
                <a16:creationId xmlns="" xmlns:a16="http://schemas.microsoft.com/office/drawing/2014/main" id="{251D8E84-EA85-D448-8EE9-B92099C6621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Grafický objekt 5">
            <a:extLst>
              <a:ext uri="{FF2B5EF4-FFF2-40B4-BE49-F238E27FC236}">
                <a16:creationId xmlns="" xmlns:a16="http://schemas.microsoft.com/office/drawing/2014/main" id="{DDD67FDD-68E4-9143-A194-D74F4F43343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=""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=""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=""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=""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Grafický objekt 8">
            <a:extLst>
              <a:ext uri="{FF2B5EF4-FFF2-40B4-BE49-F238E27FC236}">
                <a16:creationId xmlns="" xmlns:a16="http://schemas.microsoft.com/office/drawing/2014/main" id="{186904FF-55B2-814C-8503-8F750F237D8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8799" cy="106839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Grafický objekt 8">
            <a:extLst>
              <a:ext uri="{FF2B5EF4-FFF2-40B4-BE49-F238E27FC236}">
                <a16:creationId xmlns="" xmlns:a16="http://schemas.microsoft.com/office/drawing/2014/main" id="{B7EC3E44-60F5-6142-B879-7DD80C1E9EA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8799" cy="106839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  <p15:guide id="3" orient="horz" pos="255" userDrawn="1">
          <p15:clr>
            <a:srgbClr val="FBAE40"/>
          </p15:clr>
        </p15:guide>
        <p15:guide id="4" pos="1156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=""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=""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Grafický objekt 8">
            <a:extLst>
              <a:ext uri="{FF2B5EF4-FFF2-40B4-BE49-F238E27FC236}">
                <a16:creationId xmlns="" xmlns:a16="http://schemas.microsoft.com/office/drawing/2014/main" id="{635A6DBC-DB80-9647-B267-17E9A9A8AC0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8799" cy="106839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9144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=""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000" y="6040796"/>
            <a:ext cx="6416982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9" name="Grafický objekt 5">
            <a:extLst>
              <a:ext uri="{FF2B5EF4-FFF2-40B4-BE49-F238E27FC236}">
                <a16:creationId xmlns="" xmlns:a16="http://schemas.microsoft.com/office/drawing/2014/main" id="{38E54EF0-AC4F-BE42-B3C9-EBE082A37F4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964211764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pos="5556" userDrawn="1">
          <p15:clr>
            <a:srgbClr val="FBAE40"/>
          </p15:clr>
        </p15:guide>
        <p15:guide id="2" orient="horz" pos="4201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PED slide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cký objekt 1">
            <a:extLst>
              <a:ext uri="{FF2B5EF4-FFF2-40B4-BE49-F238E27FC236}">
                <a16:creationId xmlns="" xmlns:a16="http://schemas.microsoft.com/office/drawing/2014/main" id="{99DDF373-DAF6-45FC-9BE7-AC33B6CEFD7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2505600" y="2012703"/>
            <a:ext cx="4132799" cy="283259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="" xmlns:a16="http://schemas.microsoft.com/office/drawing/2014/main" id="{5ECF17BA-4CC0-425F-84EE-ED5FF94C78F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017" y="2731338"/>
            <a:ext cx="5381966" cy="139532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 sz="9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=""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Grafický objekt 5">
            <a:extLst>
              <a:ext uri="{FF2B5EF4-FFF2-40B4-BE49-F238E27FC236}">
                <a16:creationId xmlns="" xmlns:a16="http://schemas.microsoft.com/office/drawing/2014/main" id="{544C2213-2481-1D43-98DB-CC9BFF1400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orient="horz" pos="3997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=""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Grafický objekt 5">
            <a:extLst>
              <a:ext uri="{FF2B5EF4-FFF2-40B4-BE49-F238E27FC236}">
                <a16:creationId xmlns="" xmlns:a16="http://schemas.microsoft.com/office/drawing/2014/main" id="{EC4C054D-8847-4544-A33E-5A3C9D61CA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=""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=""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Grafický objekt 5">
            <a:extLst>
              <a:ext uri="{FF2B5EF4-FFF2-40B4-BE49-F238E27FC236}">
                <a16:creationId xmlns="" xmlns:a16="http://schemas.microsoft.com/office/drawing/2014/main" id="{2EA4BEBC-4725-FD40-B35B-C5DA2AE8611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orient="horz" pos="3657" userDrawn="1">
          <p15:clr>
            <a:srgbClr val="FBAE40"/>
          </p15:clr>
        </p15:guide>
        <p15:guide id="2" pos="543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40544" y="1296001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88459" y="1290515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=""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=""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Grafický objekt 5">
            <a:extLst>
              <a:ext uri="{FF2B5EF4-FFF2-40B4-BE49-F238E27FC236}">
                <a16:creationId xmlns="" xmlns:a16="http://schemas.microsoft.com/office/drawing/2014/main" id="{F2FF03BB-F110-334E-898B-290BDFB038D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orient="horz" pos="2886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=""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510802" y="2596846"/>
            <a:ext cx="3094099" cy="3208441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=""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47132" y="1665288"/>
            <a:ext cx="4655843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=""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Grafický objekt 5">
            <a:extLst>
              <a:ext uri="{FF2B5EF4-FFF2-40B4-BE49-F238E27FC236}">
                <a16:creationId xmlns="" xmlns:a16="http://schemas.microsoft.com/office/drawing/2014/main" id="{1C29E400-CAA5-674E-9459-BC525406BCB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=""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333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=""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99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=""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30000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20900" y="4414270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=""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=""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=""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54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=""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6120001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Grafický objekt 5">
            <a:extLst>
              <a:ext uri="{FF2B5EF4-FFF2-40B4-BE49-F238E27FC236}">
                <a16:creationId xmlns="" xmlns:a16="http://schemas.microsoft.com/office/drawing/2014/main" id="{3D58DA1E-D4AA-1745-BD9C-9936872A385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orient="horz" pos="1049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=""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540000" y="692150"/>
            <a:ext cx="8064900" cy="5139850"/>
          </a:xfrm>
          <a:prstGeom prst="rect">
            <a:avLst/>
          </a:prstGeom>
        </p:spPr>
        <p:txBody>
          <a:bodyPr/>
          <a:lstStyle>
            <a:lvl1pPr marL="54000" indent="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7" name="Grafický objekt 5">
            <a:extLst>
              <a:ext uri="{FF2B5EF4-FFF2-40B4-BE49-F238E27FC236}">
                <a16:creationId xmlns="" xmlns:a16="http://schemas.microsoft.com/office/drawing/2014/main" id="{EEE79ECB-0EA4-104B-A13F-5D5F2D5F05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orient="horz" pos="436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=""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Grafický objekt 5">
            <a:extLst>
              <a:ext uri="{FF2B5EF4-FFF2-40B4-BE49-F238E27FC236}">
                <a16:creationId xmlns="" xmlns:a16="http://schemas.microsoft.com/office/drawing/2014/main" id="{68945D16-ACF8-1547-8B5D-C0873A6FBA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9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=""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00" y="1872000"/>
            <a:ext cx="80649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1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125" b="0">
          <a:solidFill>
            <a:schemeClr val="tx1"/>
          </a:solidFill>
          <a:latin typeface="+mn-lt"/>
        </a:defRPr>
      </a:lvl2pPr>
      <a:lvl3pPr marL="6858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125" b="0">
          <a:solidFill>
            <a:schemeClr val="tx1"/>
          </a:solidFill>
          <a:latin typeface="+mn-lt"/>
        </a:defRPr>
      </a:lvl3pPr>
      <a:lvl4pPr marL="10287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125" b="0">
          <a:solidFill>
            <a:schemeClr val="tx1"/>
          </a:solidFill>
          <a:latin typeface="+mn-lt"/>
        </a:defRPr>
      </a:lvl4pPr>
      <a:lvl5pPr marL="13716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125" b="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0574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24003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27432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935" userDrawn="1">
          <p15:clr>
            <a:srgbClr val="F26B43"/>
          </p15:clr>
        </p15:guide>
        <p15:guide id="2" pos="32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desktime.com/" TargetMode="External"/><Relationship Id="rId2" Type="http://schemas.openxmlformats.org/officeDocument/2006/relationships/hyperlink" Target="https://www.managementstudyguide.com/time-management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hehPmUdhCLY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WXBA4eWskrc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sleepdoctor.com/sleep-quizzes/chronotype-quiz/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Time</a:t>
            </a:r>
            <a:r>
              <a:rPr lang="cs-CZ" dirty="0" smtClean="0"/>
              <a:t>-management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Bc. Ing. Nikola Straková, PhD.</a:t>
            </a:r>
            <a:endParaRPr lang="cs-CZ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Výsledky výzkumů </a:t>
            </a:r>
            <a:r>
              <a:rPr lang="cs-CZ" dirty="0" err="1" smtClean="0"/>
              <a:t>DeskTime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Dřívější pracovní doba je produktivnější</a:t>
            </a:r>
          </a:p>
          <a:p>
            <a:pPr lvl="1"/>
            <a:r>
              <a:rPr lang="cs-CZ" dirty="0" smtClean="0"/>
              <a:t>většina analyzovaných uživatelů, kteří začali pracovat v 8 hodin ráno, vykazovala vyšší průměrné statistiky produktivity zaměstnanců během pracovního dne, než ti, kteří začínali později</a:t>
            </a:r>
          </a:p>
          <a:p>
            <a:r>
              <a:rPr lang="cs-CZ" dirty="0" smtClean="0"/>
              <a:t> Zaměstnancům v průběhu týdne dochází energie</a:t>
            </a:r>
          </a:p>
          <a:p>
            <a:pPr lvl="1"/>
            <a:r>
              <a:rPr lang="cs-CZ" dirty="0" smtClean="0"/>
              <a:t>Pondělí jsou v průměru nejdelší pracovní dny, zatímco pátky jsou obecně nejkratší</a:t>
            </a:r>
          </a:p>
          <a:p>
            <a:r>
              <a:rPr lang="cs-CZ" dirty="0" smtClean="0"/>
              <a:t>Delší pracovní doba neznamená více odpracovaných věcí</a:t>
            </a:r>
          </a:p>
          <a:p>
            <a:pPr lvl="1"/>
            <a:r>
              <a:rPr lang="cs-CZ" b="1" dirty="0" smtClean="0"/>
              <a:t>zaměstnanci pracující 6 hodin vykazují stejnou úroveň produktivity jako ti, kteří pracují 8 a více hodin. </a:t>
            </a:r>
            <a:r>
              <a:rPr lang="cs-CZ" dirty="0" smtClean="0"/>
              <a:t>Měli bychom se tedy nadále držet standardu 8 hodin?</a:t>
            </a:r>
          </a:p>
          <a:p>
            <a:r>
              <a:rPr lang="cs-CZ" dirty="0" smtClean="0"/>
              <a:t>Nejčastějšími rušivými vlivy na pracovišti jsou:</a:t>
            </a:r>
          </a:p>
          <a:p>
            <a:pPr lvl="1"/>
            <a:r>
              <a:rPr lang="cs-CZ" dirty="0" smtClean="0"/>
              <a:t>Přerušení – otázky kolegů, vycházky a úkoly „ASAP“.</a:t>
            </a:r>
          </a:p>
          <a:p>
            <a:pPr lvl="1"/>
            <a:r>
              <a:rPr lang="cs-CZ" dirty="0" smtClean="0"/>
              <a:t>Hluk v kanceláři – všechny hovory, kávovary a další zvuky na pozadí</a:t>
            </a:r>
          </a:p>
          <a:p>
            <a:pPr lvl="1"/>
            <a:r>
              <a:rPr lang="cs-CZ" dirty="0" smtClean="0"/>
              <a:t>Internet </a:t>
            </a:r>
          </a:p>
          <a:p>
            <a:r>
              <a:rPr lang="cs-CZ" dirty="0" smtClean="0"/>
              <a:t>Je produktivita spíše introvertní záležitostí?</a:t>
            </a:r>
          </a:p>
          <a:p>
            <a:pPr lvl="1"/>
            <a:r>
              <a:rPr lang="cs-CZ" dirty="0" smtClean="0"/>
              <a:t>61,45 % nejproduktivnějších uživatelů </a:t>
            </a:r>
            <a:r>
              <a:rPr lang="cs-CZ" dirty="0" err="1" smtClean="0"/>
              <a:t>DeskTime</a:t>
            </a:r>
            <a:r>
              <a:rPr lang="cs-CZ" dirty="0" smtClean="0"/>
              <a:t> uvedlo, že jsou introverti, zatímco 38,55 % byli extroverti. V důsledku toho je pravděpodobné, že </a:t>
            </a:r>
            <a:r>
              <a:rPr lang="cs-CZ" b="1" dirty="0" smtClean="0"/>
              <a:t>kancelářští pracovníci, kteří jsou introvertní, udělají více práce</a:t>
            </a:r>
            <a:r>
              <a:rPr lang="cs-CZ" dirty="0" smtClean="0"/>
              <a:t> a vykazují vyšší úroveň produktivity. </a:t>
            </a:r>
          </a:p>
          <a:p>
            <a:pPr lvl="1"/>
            <a:endParaRPr lang="cs-CZ" dirty="0" smtClean="0"/>
          </a:p>
          <a:p>
            <a:endParaRPr lang="cs-CZ" dirty="0" smtClean="0"/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Produktivita experimentuje s kávou, pivem a hudbou</a:t>
            </a:r>
            <a:br>
              <a:rPr lang="pt-BR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Káva – produktivní šťáva?  (</a:t>
            </a:r>
            <a:r>
              <a:rPr lang="cs-CZ" dirty="0" err="1" smtClean="0"/>
              <a:t>coffee</a:t>
            </a:r>
            <a:r>
              <a:rPr lang="cs-CZ" dirty="0" smtClean="0"/>
              <a:t> </a:t>
            </a:r>
            <a:r>
              <a:rPr lang="cs-CZ" dirty="0" smtClean="0"/>
              <a:t>– office)</a:t>
            </a:r>
          </a:p>
          <a:p>
            <a:pPr lvl="1"/>
            <a:r>
              <a:rPr lang="cs-CZ" dirty="0" smtClean="0"/>
              <a:t>Dva nejvýznamnější skoky ve spotřebě kávy byly v 9:00 a ve 12:30</a:t>
            </a:r>
          </a:p>
          <a:p>
            <a:pPr lvl="1"/>
            <a:r>
              <a:rPr lang="cs-CZ" dirty="0" smtClean="0"/>
              <a:t>Spotřeba kávy korelovala s vrcholy v našich statistikách produktivity zaměstnanců</a:t>
            </a:r>
          </a:p>
          <a:p>
            <a:pPr lvl="1"/>
            <a:r>
              <a:rPr lang="cs-CZ" dirty="0" smtClean="0"/>
              <a:t>Nicméně produktivita vyvolaná kávou byla krátkodobá a trvala asi 2,5 hodiny</a:t>
            </a:r>
          </a:p>
          <a:p>
            <a:r>
              <a:rPr lang="cs-CZ" dirty="0" smtClean="0"/>
              <a:t>Může pivo zvýšit statistiky produktivity zaměstnanců?</a:t>
            </a:r>
          </a:p>
          <a:p>
            <a:pPr lvl="1"/>
            <a:r>
              <a:rPr lang="cs-CZ" dirty="0" smtClean="0"/>
              <a:t>první pivo může pomoci najít řešení problému, uvolnit tvůrčí atmosféru</a:t>
            </a:r>
          </a:p>
          <a:p>
            <a:pPr lvl="1"/>
            <a:r>
              <a:rPr lang="cs-CZ" dirty="0" smtClean="0"/>
              <a:t>druhé pivo způsobuje, že je vše příliš rozmazané a produktivita se výrazně snižuje</a:t>
            </a:r>
          </a:p>
          <a:p>
            <a:pPr lvl="1"/>
            <a:r>
              <a:rPr lang="cs-CZ" dirty="0" smtClean="0"/>
              <a:t>Ale rozhodně to není dlouhodobé řešení pro zvýšení produktivity. </a:t>
            </a:r>
          </a:p>
          <a:p>
            <a:r>
              <a:rPr lang="cs-CZ" dirty="0" smtClean="0"/>
              <a:t>Korelace mezi hudbou a statistikou produktivity na pracovišti</a:t>
            </a:r>
          </a:p>
          <a:p>
            <a:pPr lvl="1"/>
            <a:r>
              <a:rPr lang="cs-CZ" b="1" dirty="0" smtClean="0"/>
              <a:t>Zaměstnanci měli tendenci pracovat déle, pokud poslouchali hudbu</a:t>
            </a:r>
            <a:r>
              <a:rPr lang="cs-CZ" dirty="0" smtClean="0"/>
              <a:t> – v průměru 8 hodin 34 minut namísto 8 hodin pracovního dne. </a:t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44338" y="4012163"/>
            <a:ext cx="1968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39608" y="2953463"/>
            <a:ext cx="212725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Tipy na nástroje a aplikace </a:t>
            </a:r>
            <a:br>
              <a:rPr lang="pl-PL" dirty="0" smtClean="0"/>
            </a:br>
            <a:r>
              <a:rPr lang="pl-PL" dirty="0" smtClean="0"/>
              <a:t>pro lepší organizaci času</a:t>
            </a:r>
            <a:br>
              <a:rPr lang="pl-PL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Monday.com</a:t>
            </a:r>
            <a:r>
              <a:rPr lang="cs-CZ" dirty="0" smtClean="0"/>
              <a:t>, </a:t>
            </a:r>
            <a:r>
              <a:rPr lang="cs-CZ" dirty="0" err="1" smtClean="0"/>
              <a:t>Asana</a:t>
            </a:r>
            <a:r>
              <a:rPr lang="cs-CZ" dirty="0" smtClean="0"/>
              <a:t>, </a:t>
            </a:r>
            <a:r>
              <a:rPr lang="cs-CZ" dirty="0" err="1" smtClean="0"/>
              <a:t>Trello</a:t>
            </a:r>
            <a:endParaRPr lang="cs-CZ" dirty="0" smtClean="0"/>
          </a:p>
          <a:p>
            <a:pPr lvl="1"/>
            <a:r>
              <a:rPr lang="cs-CZ" dirty="0" smtClean="0"/>
              <a:t>aplikace pro usnadnění organizace času</a:t>
            </a:r>
          </a:p>
          <a:p>
            <a:pPr lvl="1"/>
            <a:r>
              <a:rPr lang="cs-CZ" dirty="0" smtClean="0"/>
              <a:t>můžete naplánovat úkoly a přiřadit k nim termíny</a:t>
            </a:r>
          </a:p>
          <a:p>
            <a:pPr lvl="1"/>
            <a:r>
              <a:rPr lang="cs-CZ" dirty="0" smtClean="0"/>
              <a:t>aplikace vám každé ráno pošle souhrn úkolů, které vás daný den čekají</a:t>
            </a:r>
          </a:p>
          <a:p>
            <a:pPr lvl="1"/>
            <a:r>
              <a:rPr lang="cs-CZ" dirty="0" smtClean="0"/>
              <a:t>můžete vytvořit přehledné nástěnky s úkoly, označit je barevnými štítky, sdílet je s dalšími osobami a splněné úkoly odškrtávat</a:t>
            </a:r>
          </a:p>
          <a:p>
            <a:r>
              <a:rPr lang="cs-CZ" dirty="0" err="1" smtClean="0"/>
              <a:t>Freedom</a:t>
            </a:r>
            <a:endParaRPr lang="cs-CZ" dirty="0" smtClean="0"/>
          </a:p>
          <a:p>
            <a:pPr lvl="1"/>
            <a:r>
              <a:rPr lang="cs-CZ" dirty="0" smtClean="0"/>
              <a:t>Zjistili jste, že máte při práci tendenci procházet sociální sítě nebo novinky na internetu? </a:t>
            </a:r>
          </a:p>
          <a:p>
            <a:pPr lvl="1"/>
            <a:r>
              <a:rPr lang="cs-CZ" dirty="0" smtClean="0"/>
              <a:t>díky </a:t>
            </a:r>
            <a:r>
              <a:rPr lang="cs-CZ" dirty="0" err="1" smtClean="0"/>
              <a:t>Freedom</a:t>
            </a:r>
            <a:r>
              <a:rPr lang="cs-CZ" dirty="0" smtClean="0"/>
              <a:t> můžete snadno zablokovat na vašem telefonu i na počítači všechny rušivé elementy, které s vaší prací nesouvisejí</a:t>
            </a:r>
          </a:p>
          <a:p>
            <a:r>
              <a:rPr lang="cs-CZ" dirty="0" err="1" smtClean="0"/>
              <a:t>Toggl</a:t>
            </a:r>
            <a:endParaRPr lang="cs-CZ" dirty="0" smtClean="0"/>
          </a:p>
          <a:p>
            <a:pPr lvl="1"/>
            <a:r>
              <a:rPr lang="cs-CZ" dirty="0" smtClean="0"/>
              <a:t>Chcete mít přehled o tom, kolik času jste strávili nad konkrétním úkolem? </a:t>
            </a:r>
          </a:p>
          <a:p>
            <a:pPr lvl="1"/>
            <a:r>
              <a:rPr lang="cs-CZ" dirty="0" smtClean="0"/>
              <a:t>aplikace </a:t>
            </a:r>
            <a:r>
              <a:rPr lang="cs-CZ" dirty="0" err="1" smtClean="0"/>
              <a:t>Toggl</a:t>
            </a:r>
            <a:r>
              <a:rPr lang="cs-CZ" dirty="0" smtClean="0"/>
              <a:t> vám bude pravidelně zasílat reporty, díky nimž budete mít přehled o svém čase</a:t>
            </a:r>
          </a:p>
          <a:p>
            <a:r>
              <a:rPr lang="cs-CZ" dirty="0" err="1" smtClean="0"/>
              <a:t>Streaks</a:t>
            </a:r>
            <a:endParaRPr lang="cs-CZ" dirty="0" smtClean="0"/>
          </a:p>
          <a:p>
            <a:pPr lvl="1"/>
            <a:r>
              <a:rPr lang="cs-CZ" dirty="0" smtClean="0"/>
              <a:t>Chcete se naučit vyřizovat e-maily vždy ve stejnou dobu nebo třeba každý den věnovat čas vzdělávání v oboru? </a:t>
            </a:r>
          </a:p>
          <a:p>
            <a:pPr lvl="1"/>
            <a:r>
              <a:rPr lang="cs-CZ" dirty="0" smtClean="0"/>
              <a:t>na tvorbu nových návyků je zaměřena praktická aplikace </a:t>
            </a:r>
            <a:r>
              <a:rPr lang="cs-CZ" dirty="0" err="1" smtClean="0"/>
              <a:t>Streaks</a:t>
            </a:r>
            <a:endParaRPr lang="cs-CZ" dirty="0" smtClean="0"/>
          </a:p>
          <a:p>
            <a:endParaRPr lang="cs-CZ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7944" y="1000319"/>
            <a:ext cx="224790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14919" y="387739"/>
            <a:ext cx="1803400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189500" y="5050648"/>
            <a:ext cx="15049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Knihy, weby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Dr. </a:t>
            </a:r>
            <a:r>
              <a:rPr lang="en-US" dirty="0" err="1" smtClean="0"/>
              <a:t>Stephena</a:t>
            </a:r>
            <a:r>
              <a:rPr lang="en-US" dirty="0" smtClean="0"/>
              <a:t> </a:t>
            </a:r>
            <a:r>
              <a:rPr lang="en-US" dirty="0" err="1" smtClean="0"/>
              <a:t>Coveyho</a:t>
            </a:r>
            <a:r>
              <a:rPr lang="cs-CZ" dirty="0" smtClean="0"/>
              <a:t>: </a:t>
            </a:r>
            <a:r>
              <a:rPr lang="en-US" dirty="0" smtClean="0"/>
              <a:t>The 7 Habits of Highly Effective People</a:t>
            </a:r>
            <a:endParaRPr lang="cs-CZ" dirty="0" smtClean="0"/>
          </a:p>
          <a:p>
            <a:r>
              <a:rPr lang="cs-CZ" dirty="0" smtClean="0"/>
              <a:t>David Gruber: </a:t>
            </a:r>
            <a:r>
              <a:rPr lang="cs-CZ" dirty="0" err="1" smtClean="0"/>
              <a:t>Time</a:t>
            </a:r>
            <a:r>
              <a:rPr lang="cs-CZ" dirty="0" smtClean="0"/>
              <a:t> management</a:t>
            </a:r>
          </a:p>
          <a:p>
            <a:r>
              <a:rPr lang="cs-CZ" dirty="0" smtClean="0"/>
              <a:t>Jan Urban: Jak lépe naložit s časem</a:t>
            </a:r>
          </a:p>
          <a:p>
            <a:r>
              <a:rPr lang="cs-CZ" dirty="0" err="1" smtClean="0"/>
              <a:t>Kevin</a:t>
            </a:r>
            <a:r>
              <a:rPr lang="cs-CZ" dirty="0" smtClean="0"/>
              <a:t> </a:t>
            </a:r>
            <a:r>
              <a:rPr lang="cs-CZ" dirty="0" err="1" smtClean="0"/>
              <a:t>Crus</a:t>
            </a:r>
            <a:r>
              <a:rPr lang="cs-CZ" dirty="0" smtClean="0"/>
              <a:t>: Moderní </a:t>
            </a:r>
            <a:r>
              <a:rPr lang="cs-CZ" dirty="0" err="1" smtClean="0"/>
              <a:t>time</a:t>
            </a:r>
            <a:r>
              <a:rPr lang="cs-CZ" dirty="0" smtClean="0"/>
              <a:t> management</a:t>
            </a:r>
          </a:p>
          <a:p>
            <a:endParaRPr lang="cs-CZ" dirty="0" smtClean="0"/>
          </a:p>
          <a:p>
            <a:r>
              <a:rPr lang="cs-CZ" dirty="0" smtClean="0">
                <a:hlinkClick r:id="rId2"/>
              </a:rPr>
              <a:t>https://www.managementstudyguide.com/time-management.htm</a:t>
            </a:r>
            <a:endParaRPr lang="cs-CZ" dirty="0" smtClean="0"/>
          </a:p>
          <a:p>
            <a:r>
              <a:rPr lang="cs-CZ" dirty="0" smtClean="0">
                <a:hlinkClick r:id="rId3"/>
              </a:rPr>
              <a:t>https://desktime.com/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Youtube</a:t>
            </a:r>
            <a:r>
              <a:rPr lang="cs-CZ" dirty="0" smtClean="0"/>
              <a:t>: </a:t>
            </a:r>
            <a:r>
              <a:rPr lang="en-US" dirty="0" smtClean="0">
                <a:hlinkClick r:id="rId4"/>
              </a:rPr>
              <a:t>JAK PLÁNOVAT A ORGANIZOVAT - time management </a:t>
            </a:r>
            <a:r>
              <a:rPr lang="en-US" dirty="0" err="1" smtClean="0">
                <a:hlinkClick r:id="rId4"/>
              </a:rPr>
              <a:t>systém</a:t>
            </a:r>
            <a:r>
              <a:rPr lang="en-US" dirty="0" smtClean="0">
                <a:hlinkClick r:id="rId4"/>
              </a:rPr>
              <a:t> pro </a:t>
            </a:r>
            <a:r>
              <a:rPr lang="en-US" dirty="0" err="1" smtClean="0">
                <a:hlinkClick r:id="rId4"/>
              </a:rPr>
              <a:t>studenty</a:t>
            </a:r>
            <a:endParaRPr lang="en-US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Time</a:t>
            </a:r>
            <a:r>
              <a:rPr lang="cs-CZ" dirty="0" smtClean="0"/>
              <a:t> management ve filozofickém pojetí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Kolik času máme?</a:t>
            </a:r>
          </a:p>
          <a:p>
            <a:r>
              <a:rPr lang="cs-CZ" dirty="0" smtClean="0"/>
              <a:t>Proč mám pracovat, když stejně jednou umřu?</a:t>
            </a:r>
          </a:p>
          <a:p>
            <a:r>
              <a:rPr lang="cs-CZ" dirty="0" smtClean="0"/>
              <a:t>Jakou hodnotu má nás čas?</a:t>
            </a:r>
          </a:p>
          <a:p>
            <a:r>
              <a:rPr lang="cs-CZ" dirty="0" smtClean="0"/>
              <a:t>Je správné hodnotit nás čas penězi?</a:t>
            </a:r>
          </a:p>
          <a:p>
            <a:r>
              <a:rPr lang="cs-CZ" dirty="0" smtClean="0"/>
              <a:t>Můžeme řídit čas?</a:t>
            </a:r>
          </a:p>
          <a:p>
            <a:r>
              <a:rPr lang="cs-CZ" dirty="0" smtClean="0"/>
              <a:t>Nemám tolik času jako ty…Nemám čas.</a:t>
            </a:r>
          </a:p>
          <a:p>
            <a:endParaRPr lang="cs-CZ" dirty="0" smtClean="0"/>
          </a:p>
          <a:p>
            <a:r>
              <a:rPr lang="cs-CZ" dirty="0" smtClean="0">
                <a:hlinkClick r:id="rId2"/>
              </a:rPr>
              <a:t>Brad </a:t>
            </a:r>
            <a:r>
              <a:rPr lang="cs-CZ" dirty="0" err="1" smtClean="0">
                <a:hlinkClick r:id="rId2"/>
              </a:rPr>
              <a:t>Aeon</a:t>
            </a:r>
            <a:r>
              <a:rPr lang="cs-CZ" dirty="0" smtClean="0">
                <a:hlinkClick r:id="rId2"/>
              </a:rPr>
              <a:t> - </a:t>
            </a:r>
            <a:r>
              <a:rPr lang="cs-CZ" dirty="0" err="1" smtClean="0">
                <a:hlinkClick r:id="rId2"/>
              </a:rPr>
              <a:t>youtube</a:t>
            </a:r>
            <a:endParaRPr lang="cs-CZ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 </a:t>
            </a:r>
            <a:r>
              <a:rPr lang="cs-CZ" dirty="0" err="1" smtClean="0"/>
              <a:t>chronotypy</a:t>
            </a:r>
            <a:r>
              <a:rPr lang="cs-CZ" dirty="0" smtClean="0"/>
              <a:t> podle Michaela </a:t>
            </a:r>
            <a:r>
              <a:rPr lang="cs-CZ" dirty="0" err="1" smtClean="0"/>
              <a:t>Breuse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4 typy lidí</a:t>
            </a:r>
            <a:r>
              <a:rPr lang="pl-PL" dirty="0" smtClean="0"/>
              <a:t> podle jejich osobnostních rysů a kvality spánku</a:t>
            </a:r>
          </a:p>
          <a:p>
            <a:pPr marL="585900" lvl="1" indent="-342900">
              <a:buFont typeface="+mj-lt"/>
              <a:buAutoNum type="arabicPeriod"/>
            </a:pPr>
            <a:r>
              <a:rPr lang="cs-CZ" dirty="0" smtClean="0"/>
              <a:t>lvy, </a:t>
            </a:r>
          </a:p>
          <a:p>
            <a:pPr marL="585900" lvl="1" indent="-342900">
              <a:buFont typeface="+mj-lt"/>
              <a:buAutoNum type="arabicPeriod"/>
            </a:pPr>
            <a:r>
              <a:rPr lang="cs-CZ" dirty="0" smtClean="0"/>
              <a:t>medvědy, </a:t>
            </a:r>
          </a:p>
          <a:p>
            <a:pPr marL="585900" lvl="1" indent="-342900">
              <a:buFont typeface="+mj-lt"/>
              <a:buAutoNum type="arabicPeriod"/>
            </a:pPr>
            <a:r>
              <a:rPr lang="cs-CZ" dirty="0" smtClean="0"/>
              <a:t>vlky </a:t>
            </a:r>
          </a:p>
          <a:p>
            <a:pPr marL="585900" lvl="1" indent="-342900">
              <a:buFont typeface="+mj-lt"/>
              <a:buAutoNum type="arabicPeriod"/>
            </a:pPr>
            <a:r>
              <a:rPr lang="cs-CZ" dirty="0" smtClean="0"/>
              <a:t>a delfíny</a:t>
            </a:r>
          </a:p>
          <a:p>
            <a:r>
              <a:rPr lang="cs-CZ" dirty="0" smtClean="0"/>
              <a:t>každý z těchto typů je:</a:t>
            </a:r>
          </a:p>
          <a:p>
            <a:pPr lvl="1"/>
            <a:r>
              <a:rPr lang="cs-CZ" dirty="0" smtClean="0"/>
              <a:t> produktivní v jiném čase </a:t>
            </a:r>
          </a:p>
          <a:p>
            <a:pPr lvl="1"/>
            <a:r>
              <a:rPr lang="cs-CZ" dirty="0" smtClean="0"/>
              <a:t>a liší se i tím, kdy by měli plnit složitější úkoly nebo třeba jíst a spát </a:t>
            </a:r>
          </a:p>
          <a:p>
            <a:r>
              <a:rPr lang="cs-CZ" dirty="0" smtClean="0"/>
              <a:t>pokud poznáte, který z těchto typů jste, může vám to pomoci:</a:t>
            </a:r>
          </a:p>
          <a:p>
            <a:pPr lvl="1"/>
            <a:r>
              <a:rPr lang="cs-CZ" dirty="0" smtClean="0"/>
              <a:t>lépe organizovat svůj čas </a:t>
            </a:r>
          </a:p>
          <a:p>
            <a:pPr lvl="1"/>
            <a:r>
              <a:rPr lang="cs-CZ" dirty="0" smtClean="0"/>
              <a:t>a plnit důležité úkoly ve chvíli, kdy jste nejproduktivnější</a:t>
            </a:r>
            <a:endParaRPr lang="cs-CZ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71387" y="4102294"/>
            <a:ext cx="2276669" cy="2625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t="15386"/>
          <a:stretch>
            <a:fillRect/>
          </a:stretch>
        </p:blipFill>
        <p:spPr bwMode="auto">
          <a:xfrm>
            <a:off x="4450703" y="1464906"/>
            <a:ext cx="4693297" cy="2361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Jste lev, medvěd, vlk, nebo delfín?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nejčastější </a:t>
            </a:r>
            <a:r>
              <a:rPr lang="cs-CZ" dirty="0" err="1" smtClean="0"/>
              <a:t>chronotyp</a:t>
            </a:r>
            <a:r>
              <a:rPr lang="cs-CZ" dirty="0" smtClean="0"/>
              <a:t> = medvěd</a:t>
            </a:r>
          </a:p>
          <a:p>
            <a:pPr lvl="1"/>
            <a:r>
              <a:rPr lang="cs-CZ" dirty="0" smtClean="0"/>
              <a:t>55 % lidí</a:t>
            </a:r>
          </a:p>
          <a:p>
            <a:pPr lvl="1"/>
            <a:r>
              <a:rPr lang="cs-CZ" dirty="0" smtClean="0"/>
              <a:t>dokážou pracovat kdykoliv od rána od 7 do 23 večer</a:t>
            </a:r>
          </a:p>
          <a:p>
            <a:pPr lvl="1"/>
            <a:r>
              <a:rPr lang="cs-CZ" dirty="0" smtClean="0"/>
              <a:t>odpoledne na ně ale padá únava </a:t>
            </a:r>
          </a:p>
          <a:p>
            <a:pPr lvl="1"/>
            <a:r>
              <a:rPr lang="cs-CZ" dirty="0" smtClean="0"/>
              <a:t>v noci si potřebují dopřát vydatný spánek</a:t>
            </a:r>
          </a:p>
          <a:p>
            <a:r>
              <a:rPr lang="cs-CZ" dirty="0" smtClean="0"/>
              <a:t>lvy</a:t>
            </a:r>
          </a:p>
          <a:p>
            <a:pPr lvl="1"/>
            <a:r>
              <a:rPr lang="cs-CZ" dirty="0" smtClean="0"/>
              <a:t>nedělá jim problém brzké vstávání </a:t>
            </a:r>
          </a:p>
          <a:p>
            <a:pPr lvl="1"/>
            <a:r>
              <a:rPr lang="cs-CZ" dirty="0" smtClean="0"/>
              <a:t>dokážou se brzy ráno soustředit na práci,</a:t>
            </a:r>
          </a:p>
          <a:p>
            <a:pPr lvl="1"/>
            <a:r>
              <a:rPr lang="cs-CZ" dirty="0" smtClean="0"/>
              <a:t>odpoledne na ně ale padá únava a mají tendenci chodit dříve spát</a:t>
            </a:r>
          </a:p>
          <a:p>
            <a:r>
              <a:rPr lang="cs-CZ" dirty="0" smtClean="0"/>
              <a:t>vlci</a:t>
            </a:r>
          </a:p>
          <a:p>
            <a:pPr lvl="1"/>
            <a:r>
              <a:rPr lang="cs-CZ" dirty="0" smtClean="0"/>
              <a:t>ráno hůře vstávají</a:t>
            </a:r>
          </a:p>
          <a:p>
            <a:pPr lvl="1"/>
            <a:r>
              <a:rPr lang="cs-CZ" dirty="0" smtClean="0"/>
              <a:t>nejproduktivnější jsou v odpoledních a večerních hodinách. </a:t>
            </a:r>
          </a:p>
          <a:p>
            <a:r>
              <a:rPr lang="cs-CZ" dirty="0" smtClean="0"/>
              <a:t>delfíni </a:t>
            </a:r>
          </a:p>
          <a:p>
            <a:pPr lvl="1"/>
            <a:r>
              <a:rPr lang="cs-CZ" dirty="0" smtClean="0"/>
              <a:t>mívají problém v noci přestat myslet a hůře spí </a:t>
            </a:r>
          </a:p>
          <a:p>
            <a:pPr lvl="1"/>
            <a:r>
              <a:rPr lang="cs-CZ" dirty="0" smtClean="0"/>
              <a:t>nejproduktivnější jsou mezi 21 a 22 hodinou</a:t>
            </a:r>
          </a:p>
          <a:p>
            <a:pPr lvl="1"/>
            <a:endParaRPr lang="cs-CZ" dirty="0" smtClean="0"/>
          </a:p>
          <a:p>
            <a:r>
              <a:rPr lang="cs-CZ" dirty="0" smtClean="0">
                <a:hlinkClick r:id="rId3"/>
              </a:rPr>
              <a:t>KVÍZ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21339" y="253469"/>
            <a:ext cx="8064900" cy="451576"/>
          </a:xfrm>
        </p:spPr>
        <p:txBody>
          <a:bodyPr/>
          <a:lstStyle/>
          <a:p>
            <a:r>
              <a:rPr lang="cs-CZ" dirty="0" smtClean="0"/>
              <a:t>Techniky řízení času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858416"/>
            <a:ext cx="8064900" cy="4973584"/>
          </a:xfrm>
        </p:spPr>
        <p:txBody>
          <a:bodyPr/>
          <a:lstStyle/>
          <a:p>
            <a:r>
              <a:rPr lang="cs-CZ" b="1" dirty="0" smtClean="0"/>
              <a:t>Nastavte si priority</a:t>
            </a:r>
            <a:r>
              <a:rPr lang="cs-CZ" dirty="0" smtClean="0"/>
              <a:t> . </a:t>
            </a:r>
          </a:p>
          <a:p>
            <a:pPr lvl="1"/>
            <a:r>
              <a:rPr lang="cs-CZ" dirty="0" smtClean="0"/>
              <a:t>Co všechno je třeba urgentně udělat. Připravte si seznam „TO DO“ nebo „plán úkolů“, abyste si zapsali úkoly, které musíte splnit, v časovém úseku přiřazeném každé aktivitě. Nahoře musí být napsány úkoly s vysokou prioritou, po nichž následují úkoly, které lze provést o něco později. Ujistěte se, že se držíte svého seznamu úkolů.</a:t>
            </a:r>
          </a:p>
          <a:p>
            <a:r>
              <a:rPr lang="cs-CZ" b="1" dirty="0" smtClean="0"/>
              <a:t>Ujistěte se, že své úkoly dokončíte ve stanoveném časovém rámci</a:t>
            </a:r>
            <a:r>
              <a:rPr lang="cs-CZ" dirty="0" smtClean="0"/>
              <a:t> . </a:t>
            </a:r>
          </a:p>
          <a:p>
            <a:pPr lvl="1"/>
            <a:r>
              <a:rPr lang="cs-CZ" dirty="0" smtClean="0"/>
              <a:t>Zaškrtněte úkoly, které jste již dokončili. Dopřejte si čokoládu, pokud své úkoly dokončíte před termínem.</a:t>
            </a:r>
          </a:p>
          <a:p>
            <a:r>
              <a:rPr lang="cs-CZ" b="1" dirty="0" smtClean="0"/>
              <a:t>Pochopte rozdíl mezi naléhavou a důležitou prací</a:t>
            </a:r>
            <a:r>
              <a:rPr lang="cs-CZ" dirty="0" smtClean="0"/>
              <a:t> . </a:t>
            </a:r>
          </a:p>
          <a:p>
            <a:pPr lvl="1"/>
            <a:r>
              <a:rPr lang="cs-CZ" dirty="0" smtClean="0"/>
              <a:t>Zvládejte svou práci dobře. Nezačínejte svůj den něčím, co není tak důležité a lze to udělat o něco později. Nejprve dokončete to, co je naléhavé a důležité. Nečekejte na připomenutí svého šéfa.</a:t>
            </a:r>
          </a:p>
          <a:p>
            <a:r>
              <a:rPr lang="cs-CZ" b="1" dirty="0" smtClean="0"/>
              <a:t>Zůstaňte soustředění</a:t>
            </a:r>
            <a:r>
              <a:rPr lang="cs-CZ" dirty="0" smtClean="0"/>
              <a:t> . </a:t>
            </a:r>
          </a:p>
          <a:p>
            <a:pPr lvl="1"/>
            <a:r>
              <a:rPr lang="cs-CZ" dirty="0" smtClean="0"/>
              <a:t>Neopouštějte svou </a:t>
            </a:r>
            <a:r>
              <a:rPr lang="cs-CZ" dirty="0" err="1" smtClean="0"/>
              <a:t>praci</a:t>
            </a:r>
            <a:r>
              <a:rPr lang="cs-CZ" dirty="0" smtClean="0"/>
              <a:t> pokud je třeba ji provést naléhavě. Odcházení uprostřed naléhavé práce narušují kontinuitu a jedinec má tendenci ztrácet pozornost. </a:t>
            </a:r>
          </a:p>
          <a:p>
            <a:r>
              <a:rPr lang="cs-CZ" b="1" dirty="0" smtClean="0"/>
              <a:t>Stanovte si realistické a dosažitelné cíle</a:t>
            </a:r>
            <a:r>
              <a:rPr lang="cs-CZ" dirty="0" smtClean="0"/>
              <a:t> . </a:t>
            </a:r>
          </a:p>
          <a:p>
            <a:pPr lvl="1"/>
            <a:r>
              <a:rPr lang="cs-CZ" dirty="0" smtClean="0"/>
              <a:t>Víte, čeho musíte dosáhnout a v jaké době? nelži sám sobě. Přidělit jednu hodinu úkolu, o kterém sami víte, že by vyžadoval mnohem více času, nedává smysl.</a:t>
            </a:r>
          </a:p>
          <a:p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77282"/>
            <a:ext cx="8064900" cy="5654718"/>
          </a:xfrm>
        </p:spPr>
        <p:txBody>
          <a:bodyPr/>
          <a:lstStyle/>
          <a:p>
            <a:r>
              <a:rPr lang="cs-CZ" b="1" dirty="0" smtClean="0"/>
              <a:t>Do svého denního plánu zahrňte čas na přestávky na čaj, surfování po internetu, osobní hovory a tak dále</a:t>
            </a:r>
            <a:r>
              <a:rPr lang="cs-CZ" dirty="0" smtClean="0"/>
              <a:t> . </a:t>
            </a:r>
          </a:p>
          <a:p>
            <a:pPr lvl="1"/>
            <a:r>
              <a:rPr lang="cs-CZ" dirty="0" smtClean="0"/>
              <a:t>Člověk není stroj, který dokáže pracovat v kuse osm až devět hodin. Přidělte si půl hodiny až čtyřicet pět minut na kontrolu aktualizací na sociálních sítích, zavolání přátelům nebo rodině nebo na přestávky na kouření atd.</a:t>
            </a:r>
          </a:p>
          <a:p>
            <a:r>
              <a:rPr lang="cs-CZ" b="1" dirty="0" smtClean="0"/>
              <a:t>Nepřetěžujte se</a:t>
            </a:r>
            <a:r>
              <a:rPr lang="cs-CZ" dirty="0" smtClean="0"/>
              <a:t> . </a:t>
            </a:r>
          </a:p>
          <a:p>
            <a:pPr lvl="1"/>
            <a:r>
              <a:rPr lang="cs-CZ" dirty="0" smtClean="0"/>
              <a:t>Řekněte svému šéfovi důrazné ne, pokud máte pocit, že byste nebyli schopni dokončit určitý úkol ve stanoveném termínu. Nebojte se, nebude se cítit špatně. Pravděpodobně může přidělit totéž komukoli z vašich kolegů. Přijměte úkoly, ve kterých jste si opravdu jisti.</a:t>
            </a:r>
          </a:p>
          <a:p>
            <a:r>
              <a:rPr lang="cs-CZ" b="1" dirty="0" smtClean="0"/>
              <a:t>Buďte disciplinovaní a dochvilní</a:t>
            </a:r>
            <a:r>
              <a:rPr lang="cs-CZ" dirty="0" smtClean="0"/>
              <a:t> . </a:t>
            </a:r>
          </a:p>
          <a:p>
            <a:pPr lvl="1"/>
            <a:r>
              <a:rPr lang="cs-CZ" dirty="0" smtClean="0"/>
              <a:t>Neberte si z práce zbytečné volno, pokud nenastane nouze. Dostaňte se do práce včas, protože vám to pomůže lépe si naplánovat den.</a:t>
            </a:r>
          </a:p>
          <a:p>
            <a:r>
              <a:rPr lang="cs-CZ" b="1" dirty="0" smtClean="0"/>
              <a:t>Udržujte věci na jejich správných místech</a:t>
            </a:r>
            <a:r>
              <a:rPr lang="cs-CZ" dirty="0" smtClean="0"/>
              <a:t> . </a:t>
            </a:r>
          </a:p>
          <a:p>
            <a:pPr lvl="1"/>
            <a:r>
              <a:rPr lang="cs-CZ" dirty="0" smtClean="0"/>
              <a:t>Soubory musí být uloženy v příslušných zásuvkách. Důležité dokumenty sešijte a vložte do správné složky. Naučte se být trochu organizovanější. Ušetří vám to čas, který se zbytečně prohledává.</a:t>
            </a:r>
          </a:p>
          <a:p>
            <a:r>
              <a:rPr lang="cs-CZ" b="1" dirty="0" smtClean="0"/>
              <a:t>Nepovažujte své zaměstnání za pouhý zdroj peněz</a:t>
            </a:r>
            <a:r>
              <a:rPr lang="cs-CZ" dirty="0" smtClean="0"/>
              <a:t> . </a:t>
            </a:r>
          </a:p>
          <a:p>
            <a:pPr lvl="1"/>
            <a:r>
              <a:rPr lang="cs-CZ" dirty="0" smtClean="0"/>
              <a:t>Změňte svůj postoj. Vyhněte se hraní her na počítači nebo mobilním telefonu během pracovní doby. Je to neprofesionální. Nepracujte, jen když je poblíž váš šéf. Převzít vlastnictví práce se vám z dlouhodobého hlediska vyplatí.</a:t>
            </a:r>
          </a:p>
          <a:p>
            <a:r>
              <a:rPr lang="cs-CZ" b="1" dirty="0" smtClean="0"/>
              <a:t>Vypěstujte si zvyk používat </a:t>
            </a:r>
            <a:r>
              <a:rPr lang="cs-CZ" b="1" dirty="0" err="1" smtClean="0"/>
              <a:t>organizér</a:t>
            </a:r>
            <a:r>
              <a:rPr lang="cs-CZ" dirty="0" smtClean="0"/>
              <a:t> . </a:t>
            </a:r>
          </a:p>
          <a:p>
            <a:pPr lvl="1"/>
            <a:r>
              <a:rPr lang="cs-CZ" dirty="0" smtClean="0"/>
              <a:t>Pomůže vám to lépe plánovat věci. Mějte po ruce poznámkový blok a pero. Na volné papíry nepište kontaktní čísla ani e-</a:t>
            </a:r>
            <a:r>
              <a:rPr lang="cs-CZ" dirty="0" err="1" smtClean="0"/>
              <a:t>mailové</a:t>
            </a:r>
            <a:r>
              <a:rPr lang="cs-CZ" dirty="0" smtClean="0"/>
              <a:t> adresy. Jejich hledáním ztratíte polovinu času. Spravujte své e-maily. Vytvořte samostatné složky pro každého klienta. Nezaplňujte pracovní plochu.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Dovednosti řízení času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1200" indent="-457200">
              <a:buFont typeface="+mj-lt"/>
              <a:buAutoNum type="arabicPeriod"/>
            </a:pPr>
            <a:r>
              <a:rPr lang="cs-CZ" b="1" dirty="0" smtClean="0"/>
              <a:t>Zůstaňte organizovaní</a:t>
            </a:r>
          </a:p>
          <a:p>
            <a:pPr lvl="1"/>
            <a:r>
              <a:rPr lang="cs-CZ" dirty="0" smtClean="0"/>
              <a:t>Pracoviště musí být udržováno čisté a organizované.</a:t>
            </a:r>
          </a:p>
          <a:p>
            <a:pPr lvl="1"/>
            <a:r>
              <a:rPr lang="cs-CZ" dirty="0" smtClean="0"/>
              <a:t>Uspořádání důležitých souborů vám pomůže je okamžitě načíst a ušetříte tak čas, který vyžaduje zbytečné hledání. Spojte důležité dokumenty dohromady.</a:t>
            </a:r>
          </a:p>
          <a:p>
            <a:pPr lvl="1"/>
            <a:r>
              <a:rPr lang="cs-CZ" dirty="0" smtClean="0"/>
              <a:t>Nenechávejte na stole stohy souborů a hromady papíru. Hoďte, co nepotřebujete.</a:t>
            </a:r>
          </a:p>
          <a:p>
            <a:pPr lvl="1"/>
            <a:r>
              <a:rPr lang="cs-CZ" dirty="0" smtClean="0"/>
              <a:t>Papíry a své osobní věci jako mobilní telefon, klíče od auta, peněženku mějte na svých správných místech.</a:t>
            </a:r>
          </a:p>
          <a:p>
            <a:pPr lvl="1"/>
            <a:r>
              <a:rPr lang="cs-CZ" dirty="0" smtClean="0"/>
              <a:t>Vypěstujte si zvyk používat </a:t>
            </a:r>
            <a:r>
              <a:rPr lang="cs-CZ" dirty="0" err="1" smtClean="0"/>
              <a:t>organizér</a:t>
            </a:r>
            <a:r>
              <a:rPr lang="cs-CZ" dirty="0" smtClean="0"/>
              <a:t>. </a:t>
            </a:r>
          </a:p>
          <a:p>
            <a:pPr lvl="1"/>
            <a:r>
              <a:rPr lang="cs-CZ" dirty="0" smtClean="0"/>
              <a:t>Naplánujte si svůj den s dostatečným předstihem.</a:t>
            </a:r>
          </a:p>
          <a:p>
            <a:pPr lvl="1"/>
            <a:r>
              <a:rPr lang="cs-CZ" dirty="0" smtClean="0"/>
              <a:t>Nikdy nepište na volné papíry. Mějte po ruce poznámkový blok a pero.</a:t>
            </a:r>
          </a:p>
          <a:p>
            <a:pPr>
              <a:buNone/>
            </a:pP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373224"/>
            <a:ext cx="8064900" cy="5458776"/>
          </a:xfrm>
        </p:spPr>
        <p:txBody>
          <a:bodyPr/>
          <a:lstStyle/>
          <a:p>
            <a:pPr marL="511200" indent="-457200">
              <a:buFont typeface="+mj-lt"/>
              <a:buAutoNum type="arabicPeriod" startAt="2"/>
            </a:pPr>
            <a:r>
              <a:rPr lang="cs-CZ" b="1" dirty="0" smtClean="0"/>
              <a:t>Naučte se určovat priority</a:t>
            </a:r>
          </a:p>
          <a:p>
            <a:pPr lvl="1"/>
            <a:r>
              <a:rPr lang="cs-CZ" dirty="0" smtClean="0"/>
              <a:t>Stanovte si priority. Nepracujte jen proto, abyste pracovali.</a:t>
            </a:r>
          </a:p>
          <a:p>
            <a:pPr lvl="1"/>
            <a:r>
              <a:rPr lang="cs-CZ" dirty="0" smtClean="0"/>
              <a:t>Připravte si „plán úkolů“ nebo „seznam úkolů“ ve chvíli, kdy se usadíte v práci. Zapište si všechny činnosti, které chcete udělat za jeden den podle důležitosti a naléhavosti.</a:t>
            </a:r>
          </a:p>
          <a:p>
            <a:pPr lvl="1"/>
            <a:r>
              <a:rPr lang="cs-CZ" dirty="0" smtClean="0"/>
              <a:t>Úkoly s vysokou prioritou musí být vyřízeny okamžitě. Nezačínejte svůj den něčím, co nevyžaduje vaši okamžitou pozornost.</a:t>
            </a:r>
          </a:p>
          <a:p>
            <a:pPr lvl="1"/>
            <a:r>
              <a:rPr lang="cs-CZ" dirty="0" smtClean="0"/>
              <a:t>Odškrtávejte dokončené úkoly. Dává vám to pocit úlevy a uspokojení.</a:t>
            </a:r>
          </a:p>
          <a:p>
            <a:pPr lvl="1"/>
            <a:r>
              <a:rPr lang="cs-CZ" dirty="0" smtClean="0"/>
              <a:t>Zaměstnanec musí rozumět rozdílu mezi úkoly s vysokou a nízkou prioritou a také mezi důležitou a naléhavou prací.</a:t>
            </a:r>
          </a:p>
          <a:p>
            <a:pPr lvl="1"/>
            <a:r>
              <a:rPr lang="cs-CZ" dirty="0" smtClean="0"/>
              <a:t>Nepouštějte se do nepodstatných činností. Promarníte celý den a výkon by byl nulový.</a:t>
            </a:r>
          </a:p>
          <a:p>
            <a:pPr lvl="1"/>
            <a:r>
              <a:rPr lang="cs-CZ" dirty="0" smtClean="0"/>
              <a:t>Ujasněte si své role a povinnosti na pracovišti.</a:t>
            </a:r>
          </a:p>
          <a:p>
            <a:pPr marL="511200" indent="-457200">
              <a:buFont typeface="+mj-lt"/>
              <a:buAutoNum type="arabicPeriod" startAt="3"/>
            </a:pPr>
            <a:r>
              <a:rPr lang="cs-CZ" b="1" dirty="0" smtClean="0"/>
              <a:t>Buďte dochvilní a disciplinovaní</a:t>
            </a:r>
          </a:p>
          <a:p>
            <a:pPr lvl="1"/>
            <a:r>
              <a:rPr lang="cs-CZ" dirty="0" smtClean="0"/>
              <a:t>Být dochvilný vám pomůže dokončit úkoly s dostatečným předstihem.</a:t>
            </a:r>
          </a:p>
          <a:p>
            <a:pPr lvl="1"/>
            <a:r>
              <a:rPr lang="cs-CZ" dirty="0" smtClean="0"/>
              <a:t>Neberte si z práce příliš mnoho listů. Takový přístup je naprosto neprofesionální.</a:t>
            </a:r>
          </a:p>
          <a:p>
            <a:pPr lvl="1"/>
            <a:r>
              <a:rPr lang="cs-CZ" dirty="0" smtClean="0"/>
              <a:t>Ujistěte se, že jste u svého stolu pět minut před skutečným časem.</a:t>
            </a:r>
          </a:p>
          <a:p>
            <a:pPr lvl="1"/>
            <a:r>
              <a:rPr lang="cs-CZ" dirty="0" smtClean="0"/>
              <a:t>Snažte se plnit úkoly včas. Nenechávejte úkoly nevyřízené a čekejte na poslední chvíli.</a:t>
            </a:r>
          </a:p>
          <a:p>
            <a:pPr marL="511200" indent="-457200">
              <a:buFont typeface="+mj-lt"/>
              <a:buAutoNum type="arabicPeriod" startAt="4"/>
            </a:pPr>
            <a:r>
              <a:rPr lang="cs-CZ" b="1" dirty="0" smtClean="0"/>
              <a:t>Převzít vlastnictví práce</a:t>
            </a:r>
          </a:p>
          <a:p>
            <a:pPr lvl="1"/>
            <a:r>
              <a:rPr lang="cs-CZ" dirty="0" smtClean="0"/>
              <a:t>Nepracujte, jen když je poblíž váš šéf. Pracujte pro sebe. Oddanost musí vycházet zevnitř.</a:t>
            </a:r>
          </a:p>
          <a:p>
            <a:pPr lvl="1"/>
            <a:r>
              <a:rPr lang="cs-CZ" dirty="0" smtClean="0"/>
              <a:t>Buďte zodpovědní za svou práci a naučte se přijímat své chyby.</a:t>
            </a:r>
          </a:p>
          <a:p>
            <a:pPr lvl="1"/>
            <a:r>
              <a:rPr lang="cs-CZ" dirty="0" smtClean="0"/>
              <a:t>Pokud jste něco přijali, je vaší povinností to dokončit ve stanoveném časovém úseku.</a:t>
            </a:r>
          </a:p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765110"/>
            <a:ext cx="8064900" cy="5066890"/>
          </a:xfrm>
        </p:spPr>
        <p:txBody>
          <a:bodyPr/>
          <a:lstStyle/>
          <a:p>
            <a:pPr marL="511200" indent="-457200">
              <a:buFont typeface="+mj-lt"/>
              <a:buAutoNum type="arabicPeriod" startAt="5"/>
            </a:pPr>
            <a:r>
              <a:rPr lang="cs-CZ" b="1" dirty="0" smtClean="0"/>
              <a:t>Buďte trochu diplomatičtí</a:t>
            </a:r>
          </a:p>
          <a:p>
            <a:pPr lvl="1"/>
            <a:r>
              <a:rPr lang="cs-CZ" dirty="0" smtClean="0"/>
              <a:t>Nepřijímejte vše, co vám přijde do cesty. Zdvořilé „NE“ na začátku vám později zachrání pověst.</a:t>
            </a:r>
          </a:p>
          <a:p>
            <a:pPr lvl="1"/>
            <a:r>
              <a:rPr lang="cs-CZ" dirty="0" smtClean="0"/>
              <a:t>Zaměstnanci musí být delegovány odpovědnosti podle jejich specializace a zázemí. Tímto způsobem projeví větší zájem a nakonec práci dokončí včas.</a:t>
            </a:r>
          </a:p>
          <a:p>
            <a:pPr marL="511200" indent="-457200">
              <a:buFont typeface="+mj-lt"/>
              <a:buAutoNum type="arabicPeriod" startAt="5"/>
            </a:pPr>
            <a:r>
              <a:rPr lang="cs-CZ" b="1" dirty="0" smtClean="0"/>
              <a:t>Více soustředění</a:t>
            </a:r>
          </a:p>
          <a:p>
            <a:pPr lvl="1"/>
            <a:r>
              <a:rPr lang="cs-CZ" dirty="0" smtClean="0"/>
              <a:t>Buďte trochu soustředění a soustřeďte se na práci. Neztrácejte čas </a:t>
            </a:r>
            <a:r>
              <a:rPr lang="cs-CZ" dirty="0" err="1" smtClean="0"/>
              <a:t>flákáním</a:t>
            </a:r>
            <a:r>
              <a:rPr lang="cs-CZ" dirty="0" smtClean="0"/>
              <a:t> a pomlouváním.</a:t>
            </a:r>
          </a:p>
          <a:p>
            <a:pPr lvl="1"/>
            <a:r>
              <a:rPr lang="cs-CZ" dirty="0" smtClean="0"/>
              <a:t>Neberte v práci dlouhé osobní hovory. Dokončete práci a odejděte na den včas. Budete mít dostatek času na setkání s přáteli nebo na přihlášení na stránky sociálních sítí. Hraní her, když jste v práci, je něco, co se od profesionála neočekává.</a:t>
            </a:r>
          </a:p>
          <a:p>
            <a:pPr marL="511200" indent="-457200">
              <a:buFont typeface="+mj-lt"/>
              <a:buAutoNum type="arabicPeriod" startAt="5"/>
            </a:pPr>
            <a:r>
              <a:rPr lang="cs-CZ" b="1" dirty="0" smtClean="0"/>
              <a:t>Buďte rozumní</a:t>
            </a:r>
          </a:p>
          <a:p>
            <a:pPr lvl="1"/>
            <a:r>
              <a:rPr lang="cs-CZ" dirty="0" smtClean="0"/>
              <a:t>Nikdo nemůže pracovat celý den. Zahrňte do svého denního plánu nějaký čas, abyste si promluvili s členem týmu, který sedí vedle vás.</a:t>
            </a:r>
          </a:p>
          <a:p>
            <a:pPr lvl="1"/>
            <a:r>
              <a:rPr lang="cs-CZ" dirty="0" smtClean="0"/>
              <a:t>Nepřetěžujte se.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49330" y="281461"/>
            <a:ext cx="8064900" cy="451576"/>
          </a:xfrm>
        </p:spPr>
        <p:txBody>
          <a:bodyPr/>
          <a:lstStyle/>
          <a:p>
            <a:r>
              <a:rPr lang="cs-CZ" dirty="0" smtClean="0"/>
              <a:t>Pravidlo 52-17/112-26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979714"/>
            <a:ext cx="8064900" cy="4852286"/>
          </a:xfrm>
        </p:spPr>
        <p:txBody>
          <a:bodyPr/>
          <a:lstStyle/>
          <a:p>
            <a:r>
              <a:rPr lang="cs-CZ" dirty="0" smtClean="0"/>
              <a:t>2014: výzkum společnosti </a:t>
            </a:r>
            <a:r>
              <a:rPr lang="cs-CZ" dirty="0" err="1" smtClean="0"/>
              <a:t>DeskTime</a:t>
            </a:r>
            <a:endParaRPr lang="cs-CZ" dirty="0" smtClean="0"/>
          </a:p>
          <a:p>
            <a:r>
              <a:rPr lang="cs-CZ" dirty="0" smtClean="0"/>
              <a:t>u nejproduktivnějších zaměstnanců je běžný poměr pracovních přestávek – </a:t>
            </a:r>
            <a:r>
              <a:rPr lang="cs-CZ" b="1" dirty="0" smtClean="0"/>
              <a:t>52 minut práce následovaných 17minutovou přestávkou</a:t>
            </a:r>
            <a:r>
              <a:rPr lang="cs-CZ" dirty="0" smtClean="0"/>
              <a:t> </a:t>
            </a:r>
          </a:p>
          <a:p>
            <a:endParaRPr lang="cs-CZ" dirty="0" smtClean="0"/>
          </a:p>
          <a:p>
            <a:r>
              <a:rPr lang="cs-CZ" dirty="0" smtClean="0"/>
              <a:t>2021: </a:t>
            </a:r>
            <a:r>
              <a:rPr lang="cs-CZ" dirty="0" smtClean="0"/>
              <a:t>aktualizovaný výzkum – pravidlo produktivity se posunulo</a:t>
            </a:r>
          </a:p>
          <a:p>
            <a:r>
              <a:rPr lang="cs-CZ" dirty="0" smtClean="0"/>
              <a:t>nejproduktivnější jedinci nyní pracují a pauzují déle – po </a:t>
            </a:r>
            <a:r>
              <a:rPr lang="cs-CZ" b="1" dirty="0" smtClean="0"/>
              <a:t>112 minutách práce následuje 26 minut dlouhá přestávka</a:t>
            </a:r>
            <a:r>
              <a:rPr lang="cs-CZ" dirty="0" smtClean="0"/>
              <a:t> </a:t>
            </a: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47700" y="3913997"/>
            <a:ext cx="4502150" cy="276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uni-ped-prezentace-4-3-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muni-ped-prezentace-4-3-cz.potx" id="{A2D83281-9DF1-455E-A4DD-AE9E20873FD3}" vid="{C580A734-C016-44FD-B726-208E9D0A6DB8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muni-ped-prezentace-4-3-cz</Template>
  <TotalTime>173</TotalTime>
  <Words>315</Words>
  <Application>Microsoft Office PowerPoint</Application>
  <PresentationFormat>Předvádění na obrazovce (4:3)</PresentationFormat>
  <Paragraphs>187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muni-ped-prezentace-4-3-cz</vt:lpstr>
      <vt:lpstr>Time-management</vt:lpstr>
      <vt:lpstr>4 chronotypy podle Michaela Breuse</vt:lpstr>
      <vt:lpstr>Jste lev, medvěd, vlk, nebo delfín? </vt:lpstr>
      <vt:lpstr>Techniky řízení času</vt:lpstr>
      <vt:lpstr>Snímek 5</vt:lpstr>
      <vt:lpstr>Dovednosti řízení času</vt:lpstr>
      <vt:lpstr>Snímek 7</vt:lpstr>
      <vt:lpstr>Snímek 8</vt:lpstr>
      <vt:lpstr>Pravidlo 52-17/112-26 </vt:lpstr>
      <vt:lpstr>Výsledky výzkumů DeskTime</vt:lpstr>
      <vt:lpstr>Produktivita experimentuje s kávou, pivem a hudbou </vt:lpstr>
      <vt:lpstr>Tipy na nástroje a aplikace  pro lepší organizaci času </vt:lpstr>
      <vt:lpstr>Knihy, weby</vt:lpstr>
      <vt:lpstr>Time management ve filozofickém pojetí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Admin</dc:creator>
  <cp:lastModifiedBy>Admin</cp:lastModifiedBy>
  <cp:revision>23</cp:revision>
  <dcterms:created xsi:type="dcterms:W3CDTF">2022-09-15T19:30:46Z</dcterms:created>
  <dcterms:modified xsi:type="dcterms:W3CDTF">2024-03-07T07:45:41Z</dcterms:modified>
</cp:coreProperties>
</file>