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4" r:id="rId12"/>
    <p:sldId id="285" r:id="rId13"/>
    <p:sldId id="286" r:id="rId14"/>
    <p:sldId id="287" r:id="rId15"/>
    <p:sldId id="288" r:id="rId16"/>
    <p:sldId id="289" r:id="rId17"/>
    <p:sldId id="265" r:id="rId18"/>
    <p:sldId id="276" r:id="rId19"/>
    <p:sldId id="277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80" r:id="rId31"/>
    <p:sldId id="278" r:id="rId32"/>
    <p:sldId id="279" r:id="rId33"/>
    <p:sldId id="282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70881" autoAdjust="0"/>
  </p:normalViewPr>
  <p:slideViewPr>
    <p:cSldViewPr snapToGrid="0">
      <p:cViewPr varScale="1">
        <p:scale>
          <a:sx n="42" d="100"/>
          <a:sy n="42" d="100"/>
        </p:scale>
        <p:origin x="-100" y="-9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5C67B8-5B24-41D1-860E-948FB3BEF3A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0BAA5496-6FA9-4230-8B62-088D3B35024C}">
      <dgm:prSet phldrT="[Text]"/>
      <dgm:spPr/>
      <dgm:t>
        <a:bodyPr/>
        <a:lstStyle/>
        <a:p>
          <a:r>
            <a:rPr lang="cs-CZ" dirty="0" smtClean="0"/>
            <a:t>Vize</a:t>
          </a:r>
          <a:endParaRPr lang="cs-CZ" dirty="0"/>
        </a:p>
      </dgm:t>
    </dgm:pt>
    <dgm:pt modelId="{251793F1-9656-4F98-B482-133F9C43E3CD}" type="parTrans" cxnId="{29B58F62-642E-42CE-812D-3FB416FC8C4F}">
      <dgm:prSet/>
      <dgm:spPr/>
      <dgm:t>
        <a:bodyPr/>
        <a:lstStyle/>
        <a:p>
          <a:endParaRPr lang="cs-CZ"/>
        </a:p>
      </dgm:t>
    </dgm:pt>
    <dgm:pt modelId="{89EB8567-50DE-48AE-A38D-FCFD3115B392}" type="sibTrans" cxnId="{29B58F62-642E-42CE-812D-3FB416FC8C4F}">
      <dgm:prSet/>
      <dgm:spPr/>
      <dgm:t>
        <a:bodyPr/>
        <a:lstStyle/>
        <a:p>
          <a:endParaRPr lang="cs-CZ"/>
        </a:p>
      </dgm:t>
    </dgm:pt>
    <dgm:pt modelId="{01430E4D-6381-42CF-B26A-32E4B64C4ED5}">
      <dgm:prSet phldrT="[Text]"/>
      <dgm:spPr/>
      <dgm:t>
        <a:bodyPr/>
        <a:lstStyle/>
        <a:p>
          <a:r>
            <a:rPr lang="cs-CZ" dirty="0" smtClean="0"/>
            <a:t>Poslání</a:t>
          </a:r>
          <a:endParaRPr lang="cs-CZ" dirty="0"/>
        </a:p>
      </dgm:t>
    </dgm:pt>
    <dgm:pt modelId="{D2E0EE06-BAB1-4D1E-889E-E097A941EA34}" type="parTrans" cxnId="{1E69F677-75DC-43FE-A177-901489A3453B}">
      <dgm:prSet/>
      <dgm:spPr/>
      <dgm:t>
        <a:bodyPr/>
        <a:lstStyle/>
        <a:p>
          <a:endParaRPr lang="cs-CZ"/>
        </a:p>
      </dgm:t>
    </dgm:pt>
    <dgm:pt modelId="{C44F29FA-984D-4730-9A4F-5CD071960C26}" type="sibTrans" cxnId="{1E69F677-75DC-43FE-A177-901489A3453B}">
      <dgm:prSet/>
      <dgm:spPr/>
      <dgm:t>
        <a:bodyPr/>
        <a:lstStyle/>
        <a:p>
          <a:endParaRPr lang="cs-CZ"/>
        </a:p>
      </dgm:t>
    </dgm:pt>
    <dgm:pt modelId="{BFDB0EF4-47A2-423B-AFD0-8D05AE10667E}">
      <dgm:prSet phldrT="[Text]"/>
      <dgm:spPr/>
      <dgm:t>
        <a:bodyPr/>
        <a:lstStyle/>
        <a:p>
          <a:r>
            <a:rPr lang="cs-CZ" dirty="0" smtClean="0"/>
            <a:t>Hodnoty</a:t>
          </a:r>
        </a:p>
      </dgm:t>
    </dgm:pt>
    <dgm:pt modelId="{14BB1B6E-086C-4784-A552-C1098556DE0B}" type="parTrans" cxnId="{77B6C4F7-99BF-4ACB-AC4D-254E2211DB97}">
      <dgm:prSet/>
      <dgm:spPr/>
      <dgm:t>
        <a:bodyPr/>
        <a:lstStyle/>
        <a:p>
          <a:endParaRPr lang="cs-CZ"/>
        </a:p>
      </dgm:t>
    </dgm:pt>
    <dgm:pt modelId="{B1815E2F-3BB4-4F7F-9D27-5A884F8A6EFC}" type="sibTrans" cxnId="{77B6C4F7-99BF-4ACB-AC4D-254E2211DB97}">
      <dgm:prSet/>
      <dgm:spPr/>
      <dgm:t>
        <a:bodyPr/>
        <a:lstStyle/>
        <a:p>
          <a:endParaRPr lang="cs-CZ"/>
        </a:p>
      </dgm:t>
    </dgm:pt>
    <dgm:pt modelId="{B1BEAA51-CDF9-47BB-907B-41B6DA18F346}">
      <dgm:prSet/>
      <dgm:spPr/>
      <dgm:t>
        <a:bodyPr/>
        <a:lstStyle/>
        <a:p>
          <a:r>
            <a:rPr lang="cs-CZ" dirty="0" smtClean="0"/>
            <a:t>Strategické cíle</a:t>
          </a:r>
          <a:endParaRPr lang="cs-CZ" dirty="0"/>
        </a:p>
      </dgm:t>
    </dgm:pt>
    <dgm:pt modelId="{FA50524E-ACF5-4335-B5A2-0A7EAF8CFFD0}" type="parTrans" cxnId="{0FD7D82A-B7B7-482F-A600-1E502DF134C9}">
      <dgm:prSet/>
      <dgm:spPr/>
      <dgm:t>
        <a:bodyPr/>
        <a:lstStyle/>
        <a:p>
          <a:endParaRPr lang="cs-CZ"/>
        </a:p>
      </dgm:t>
    </dgm:pt>
    <dgm:pt modelId="{FC38FD27-E3DC-44A9-B6BA-6D2C46269E2D}" type="sibTrans" cxnId="{0FD7D82A-B7B7-482F-A600-1E502DF134C9}">
      <dgm:prSet/>
      <dgm:spPr/>
      <dgm:t>
        <a:bodyPr/>
        <a:lstStyle/>
        <a:p>
          <a:endParaRPr lang="cs-CZ"/>
        </a:p>
      </dgm:t>
    </dgm:pt>
    <dgm:pt modelId="{3384DE09-0339-4986-B51E-BEB4BB425DD8}" type="pres">
      <dgm:prSet presAssocID="{E75C67B8-5B24-41D1-860E-948FB3BEF3A8}" presName="compositeShape" presStyleCnt="0">
        <dgm:presLayoutVars>
          <dgm:dir/>
          <dgm:resizeHandles/>
        </dgm:presLayoutVars>
      </dgm:prSet>
      <dgm:spPr/>
    </dgm:pt>
    <dgm:pt modelId="{C44CA4D7-AA7A-4C2E-85C6-562DBA71AA81}" type="pres">
      <dgm:prSet presAssocID="{E75C67B8-5B24-41D1-860E-948FB3BEF3A8}" presName="pyramid" presStyleLbl="node1" presStyleIdx="0" presStyleCnt="1" custScaleX="94055" custScaleY="64576"/>
      <dgm:spPr/>
    </dgm:pt>
    <dgm:pt modelId="{099C30BC-842A-436A-9778-5EBCFEF490F7}" type="pres">
      <dgm:prSet presAssocID="{E75C67B8-5B24-41D1-860E-948FB3BEF3A8}" presName="theList" presStyleCnt="0"/>
      <dgm:spPr/>
    </dgm:pt>
    <dgm:pt modelId="{876C8050-B9BF-42F5-B95B-A0FA04C56A58}" type="pres">
      <dgm:prSet presAssocID="{0BAA5496-6FA9-4230-8B62-088D3B35024C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A809C0-58A6-4100-A9F0-C1ED18279C4D}" type="pres">
      <dgm:prSet presAssocID="{0BAA5496-6FA9-4230-8B62-088D3B35024C}" presName="aSpace" presStyleCnt="0"/>
      <dgm:spPr/>
    </dgm:pt>
    <dgm:pt modelId="{9BF34621-80B1-4431-A589-FE85A08F43E5}" type="pres">
      <dgm:prSet presAssocID="{01430E4D-6381-42CF-B26A-32E4B64C4ED5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6F9B8F-5FC5-4706-8270-52B8705294AF}" type="pres">
      <dgm:prSet presAssocID="{01430E4D-6381-42CF-B26A-32E4B64C4ED5}" presName="aSpace" presStyleCnt="0"/>
      <dgm:spPr/>
    </dgm:pt>
    <dgm:pt modelId="{05C06AF0-5DD1-41F8-AFE7-E18F2AACC7FE}" type="pres">
      <dgm:prSet presAssocID="{BFDB0EF4-47A2-423B-AFD0-8D05AE10667E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76C849-277B-4C77-AD83-1AE6A3A4B848}" type="pres">
      <dgm:prSet presAssocID="{BFDB0EF4-47A2-423B-AFD0-8D05AE10667E}" presName="aSpace" presStyleCnt="0"/>
      <dgm:spPr/>
    </dgm:pt>
    <dgm:pt modelId="{584A72C9-2823-47A1-9D16-93B9E79176DA}" type="pres">
      <dgm:prSet presAssocID="{B1BEAA51-CDF9-47BB-907B-41B6DA18F346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6DAD92-E214-4717-AE2D-680D86534084}" type="pres">
      <dgm:prSet presAssocID="{B1BEAA51-CDF9-47BB-907B-41B6DA18F346}" presName="aSpace" presStyleCnt="0"/>
      <dgm:spPr/>
    </dgm:pt>
  </dgm:ptLst>
  <dgm:cxnLst>
    <dgm:cxn modelId="{B3CE78C7-63B7-4E4E-8770-FFD75211D77E}" type="presOf" srcId="{0BAA5496-6FA9-4230-8B62-088D3B35024C}" destId="{876C8050-B9BF-42F5-B95B-A0FA04C56A58}" srcOrd="0" destOrd="0" presId="urn:microsoft.com/office/officeart/2005/8/layout/pyramid2"/>
    <dgm:cxn modelId="{CCD140DB-0A75-4254-908D-B1BC5C2D16E2}" type="presOf" srcId="{BFDB0EF4-47A2-423B-AFD0-8D05AE10667E}" destId="{05C06AF0-5DD1-41F8-AFE7-E18F2AACC7FE}" srcOrd="0" destOrd="0" presId="urn:microsoft.com/office/officeart/2005/8/layout/pyramid2"/>
    <dgm:cxn modelId="{77B6C4F7-99BF-4ACB-AC4D-254E2211DB97}" srcId="{E75C67B8-5B24-41D1-860E-948FB3BEF3A8}" destId="{BFDB0EF4-47A2-423B-AFD0-8D05AE10667E}" srcOrd="2" destOrd="0" parTransId="{14BB1B6E-086C-4784-A552-C1098556DE0B}" sibTransId="{B1815E2F-3BB4-4F7F-9D27-5A884F8A6EFC}"/>
    <dgm:cxn modelId="{0F14F23A-65A6-4956-BBAF-B56DDA99AECA}" type="presOf" srcId="{01430E4D-6381-42CF-B26A-32E4B64C4ED5}" destId="{9BF34621-80B1-4431-A589-FE85A08F43E5}" srcOrd="0" destOrd="0" presId="urn:microsoft.com/office/officeart/2005/8/layout/pyramid2"/>
    <dgm:cxn modelId="{1E69F677-75DC-43FE-A177-901489A3453B}" srcId="{E75C67B8-5B24-41D1-860E-948FB3BEF3A8}" destId="{01430E4D-6381-42CF-B26A-32E4B64C4ED5}" srcOrd="1" destOrd="0" parTransId="{D2E0EE06-BAB1-4D1E-889E-E097A941EA34}" sibTransId="{C44F29FA-984D-4730-9A4F-5CD071960C26}"/>
    <dgm:cxn modelId="{0E473E94-9F98-4134-89C5-3C00646A8E56}" type="presOf" srcId="{B1BEAA51-CDF9-47BB-907B-41B6DA18F346}" destId="{584A72C9-2823-47A1-9D16-93B9E79176DA}" srcOrd="0" destOrd="0" presId="urn:microsoft.com/office/officeart/2005/8/layout/pyramid2"/>
    <dgm:cxn modelId="{0FD7D82A-B7B7-482F-A600-1E502DF134C9}" srcId="{E75C67B8-5B24-41D1-860E-948FB3BEF3A8}" destId="{B1BEAA51-CDF9-47BB-907B-41B6DA18F346}" srcOrd="3" destOrd="0" parTransId="{FA50524E-ACF5-4335-B5A2-0A7EAF8CFFD0}" sibTransId="{FC38FD27-E3DC-44A9-B6BA-6D2C46269E2D}"/>
    <dgm:cxn modelId="{76C73DAA-660B-4E20-B32F-DDD49B68796C}" type="presOf" srcId="{E75C67B8-5B24-41D1-860E-948FB3BEF3A8}" destId="{3384DE09-0339-4986-B51E-BEB4BB425DD8}" srcOrd="0" destOrd="0" presId="urn:microsoft.com/office/officeart/2005/8/layout/pyramid2"/>
    <dgm:cxn modelId="{29B58F62-642E-42CE-812D-3FB416FC8C4F}" srcId="{E75C67B8-5B24-41D1-860E-948FB3BEF3A8}" destId="{0BAA5496-6FA9-4230-8B62-088D3B35024C}" srcOrd="0" destOrd="0" parTransId="{251793F1-9656-4F98-B482-133F9C43E3CD}" sibTransId="{89EB8567-50DE-48AE-A38D-FCFD3115B392}"/>
    <dgm:cxn modelId="{D1290EE7-586D-4B0A-BE72-15213613F7A9}" type="presParOf" srcId="{3384DE09-0339-4986-B51E-BEB4BB425DD8}" destId="{C44CA4D7-AA7A-4C2E-85C6-562DBA71AA81}" srcOrd="0" destOrd="0" presId="urn:microsoft.com/office/officeart/2005/8/layout/pyramid2"/>
    <dgm:cxn modelId="{2BF4A605-7845-4B4E-8465-4A38A0F6C3F2}" type="presParOf" srcId="{3384DE09-0339-4986-B51E-BEB4BB425DD8}" destId="{099C30BC-842A-436A-9778-5EBCFEF490F7}" srcOrd="1" destOrd="0" presId="urn:microsoft.com/office/officeart/2005/8/layout/pyramid2"/>
    <dgm:cxn modelId="{948D4D04-0632-4864-9633-B220BBC5CA5A}" type="presParOf" srcId="{099C30BC-842A-436A-9778-5EBCFEF490F7}" destId="{876C8050-B9BF-42F5-B95B-A0FA04C56A58}" srcOrd="0" destOrd="0" presId="urn:microsoft.com/office/officeart/2005/8/layout/pyramid2"/>
    <dgm:cxn modelId="{1BA42C86-C79D-488B-AB12-1E52CEAB0B29}" type="presParOf" srcId="{099C30BC-842A-436A-9778-5EBCFEF490F7}" destId="{A6A809C0-58A6-4100-A9F0-C1ED18279C4D}" srcOrd="1" destOrd="0" presId="urn:microsoft.com/office/officeart/2005/8/layout/pyramid2"/>
    <dgm:cxn modelId="{E5A1BA7B-3C33-4624-9F2C-D109DAD66C69}" type="presParOf" srcId="{099C30BC-842A-436A-9778-5EBCFEF490F7}" destId="{9BF34621-80B1-4431-A589-FE85A08F43E5}" srcOrd="2" destOrd="0" presId="urn:microsoft.com/office/officeart/2005/8/layout/pyramid2"/>
    <dgm:cxn modelId="{164260B1-DB52-4994-806E-94ECD8B3D8C2}" type="presParOf" srcId="{099C30BC-842A-436A-9778-5EBCFEF490F7}" destId="{006F9B8F-5FC5-4706-8270-52B8705294AF}" srcOrd="3" destOrd="0" presId="urn:microsoft.com/office/officeart/2005/8/layout/pyramid2"/>
    <dgm:cxn modelId="{480D5C3E-AF12-4015-906B-1C50E81437DC}" type="presParOf" srcId="{099C30BC-842A-436A-9778-5EBCFEF490F7}" destId="{05C06AF0-5DD1-41F8-AFE7-E18F2AACC7FE}" srcOrd="4" destOrd="0" presId="urn:microsoft.com/office/officeart/2005/8/layout/pyramid2"/>
    <dgm:cxn modelId="{BF86B162-AA66-4390-B257-60F653BDEB82}" type="presParOf" srcId="{099C30BC-842A-436A-9778-5EBCFEF490F7}" destId="{5C76C849-277B-4C77-AD83-1AE6A3A4B848}" srcOrd="5" destOrd="0" presId="urn:microsoft.com/office/officeart/2005/8/layout/pyramid2"/>
    <dgm:cxn modelId="{2F4004B3-241B-4469-9309-967698F3425B}" type="presParOf" srcId="{099C30BC-842A-436A-9778-5EBCFEF490F7}" destId="{584A72C9-2823-47A1-9D16-93B9E79176DA}" srcOrd="6" destOrd="0" presId="urn:microsoft.com/office/officeart/2005/8/layout/pyramid2"/>
    <dgm:cxn modelId="{A1DBC98B-5FA8-4CBA-8404-D67CF57E881A}" type="presParOf" srcId="{099C30BC-842A-436A-9778-5EBCFEF490F7}" destId="{816DAD92-E214-4717-AE2D-680D86534084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4CA4D7-AA7A-4C2E-85C6-562DBA71AA81}">
      <dsp:nvSpPr>
        <dsp:cNvPr id="0" name=""/>
        <dsp:cNvSpPr/>
      </dsp:nvSpPr>
      <dsp:spPr>
        <a:xfrm>
          <a:off x="567839" y="587099"/>
          <a:ext cx="2016447" cy="21405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C8050-B9BF-42F5-B95B-A0FA04C56A58}">
      <dsp:nvSpPr>
        <dsp:cNvPr id="0" name=""/>
        <dsp:cNvSpPr/>
      </dsp:nvSpPr>
      <dsp:spPr>
        <a:xfrm>
          <a:off x="1576063" y="331793"/>
          <a:ext cx="1393536" cy="5891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Vize</a:t>
          </a:r>
          <a:endParaRPr lang="cs-CZ" sz="1500" kern="1200" dirty="0"/>
        </a:p>
      </dsp:txBody>
      <dsp:txXfrm>
        <a:off x="1576063" y="331793"/>
        <a:ext cx="1393536" cy="589136"/>
      </dsp:txXfrm>
    </dsp:sp>
    <dsp:sp modelId="{9BF34621-80B1-4431-A589-FE85A08F43E5}">
      <dsp:nvSpPr>
        <dsp:cNvPr id="0" name=""/>
        <dsp:cNvSpPr/>
      </dsp:nvSpPr>
      <dsp:spPr>
        <a:xfrm>
          <a:off x="1576063" y="994571"/>
          <a:ext cx="1393536" cy="5891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Poslání</a:t>
          </a:r>
          <a:endParaRPr lang="cs-CZ" sz="1500" kern="1200" dirty="0"/>
        </a:p>
      </dsp:txBody>
      <dsp:txXfrm>
        <a:off x="1576063" y="994571"/>
        <a:ext cx="1393536" cy="589136"/>
      </dsp:txXfrm>
    </dsp:sp>
    <dsp:sp modelId="{05C06AF0-5DD1-41F8-AFE7-E18F2AACC7FE}">
      <dsp:nvSpPr>
        <dsp:cNvPr id="0" name=""/>
        <dsp:cNvSpPr/>
      </dsp:nvSpPr>
      <dsp:spPr>
        <a:xfrm>
          <a:off x="1576063" y="1657350"/>
          <a:ext cx="1393536" cy="5891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Hodnoty</a:t>
          </a:r>
        </a:p>
      </dsp:txBody>
      <dsp:txXfrm>
        <a:off x="1576063" y="1657350"/>
        <a:ext cx="1393536" cy="589136"/>
      </dsp:txXfrm>
    </dsp:sp>
    <dsp:sp modelId="{584A72C9-2823-47A1-9D16-93B9E79176DA}">
      <dsp:nvSpPr>
        <dsp:cNvPr id="0" name=""/>
        <dsp:cNvSpPr/>
      </dsp:nvSpPr>
      <dsp:spPr>
        <a:xfrm>
          <a:off x="1576063" y="2320128"/>
          <a:ext cx="1393536" cy="5891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Strategické cíle</a:t>
          </a:r>
          <a:endParaRPr lang="cs-CZ" sz="1500" kern="1200" dirty="0"/>
        </a:p>
      </dsp:txBody>
      <dsp:txXfrm>
        <a:off x="1576063" y="2320128"/>
        <a:ext cx="1393536" cy="589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Sekvenční</a:t>
            </a:r>
            <a:r>
              <a:rPr lang="cs-CZ" baseline="0" dirty="0" smtClean="0"/>
              <a:t> manažerské funkce: plánování, organizování, personalistika a vedení, kontrola</a:t>
            </a:r>
          </a:p>
          <a:p>
            <a:r>
              <a:rPr lang="cs-CZ" baseline="0" dirty="0" smtClean="0"/>
              <a:t>Průběžné manažerské funkce: analýza, rozhodování, implementace</a:t>
            </a:r>
          </a:p>
          <a:p>
            <a:endParaRPr lang="cs-CZ" baseline="0" dirty="0" smtClean="0"/>
          </a:p>
          <a:p>
            <a:r>
              <a:rPr lang="cs-CZ" baseline="0" dirty="0" smtClean="0"/>
              <a:t>Proces plánování:</a:t>
            </a:r>
          </a:p>
          <a:p>
            <a:r>
              <a:rPr lang="cs-CZ" baseline="0" dirty="0" smtClean="0"/>
              <a:t>Plánování -&gt;cíle, akce, zdroje, plnění plánu -&gt;kontrola-&gt;plánování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Podřazené cíle jsou cíle dílčí a odvozují</a:t>
            </a:r>
            <a:r>
              <a:rPr lang="cs-CZ" baseline="0" dirty="0" smtClean="0"/>
              <a:t> se tak, aby jejich souhrn za všechny vnitropodnikové jednotky splnil cíle nadřazené. </a:t>
            </a:r>
          </a:p>
          <a:p>
            <a:r>
              <a:rPr lang="cs-CZ" baseline="0" dirty="0" smtClean="0"/>
              <a:t>Vrcholový management musí kontrolovat jak cíle vrcholové, tak cíle podřazené.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Umění plánovat práci a využívat čas je </a:t>
            </a:r>
            <a:r>
              <a:rPr lang="cs-CZ" b="1" dirty="0" smtClean="0"/>
              <a:t>faktorem</a:t>
            </a:r>
            <a:r>
              <a:rPr lang="cs-CZ" b="1" baseline="0" dirty="0" smtClean="0"/>
              <a:t> úspěchu či neúspěchu každého člověka</a:t>
            </a:r>
            <a:r>
              <a:rPr lang="cs-CZ" baseline="0" dirty="0" smtClean="0"/>
              <a:t>.</a:t>
            </a:r>
          </a:p>
          <a:p>
            <a:r>
              <a:rPr lang="cs-CZ" baseline="0" dirty="0" smtClean="0"/>
              <a:t>Úspěšní lidé dokážou využívat svůj čas lépe než ostatní, dokážou lépe organizovat a prožívat nejen pracovní, ale i mimopracovní život.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Př.: Do konce roku 2020 napíši teoretickou část své závěrečné práce v délce 30 normostran.</a:t>
            </a:r>
          </a:p>
          <a:p>
            <a:pPr>
              <a:buFontTx/>
              <a:buChar char="-"/>
            </a:pPr>
            <a:r>
              <a:rPr lang="cs-CZ" dirty="0" smtClean="0"/>
              <a:t>Do</a:t>
            </a:r>
            <a:r>
              <a:rPr lang="cs-CZ" baseline="0" dirty="0" smtClean="0"/>
              <a:t> 15.11. si udělám seznam autorů píšící o problematice vztahující se k tématu mé ZP.</a:t>
            </a:r>
          </a:p>
          <a:p>
            <a:pPr>
              <a:buFontTx/>
              <a:buChar char="-"/>
            </a:pPr>
            <a:r>
              <a:rPr lang="cs-CZ" baseline="0" dirty="0" smtClean="0"/>
              <a:t>Do 30.11. si potřebnou literaturu </a:t>
            </a:r>
            <a:r>
              <a:rPr lang="cs-CZ" baseline="0" dirty="0" err="1" smtClean="0"/>
              <a:t>obsatrám</a:t>
            </a:r>
            <a:r>
              <a:rPr lang="cs-CZ" baseline="0" dirty="0" smtClean="0"/>
              <a:t> (zajdu do knihoven, vypůjčím si od vedoucího práce apod.)</a:t>
            </a:r>
          </a:p>
          <a:p>
            <a:pPr>
              <a:buFontTx/>
              <a:buChar char="-"/>
            </a:pPr>
            <a:r>
              <a:rPr lang="cs-CZ" baseline="0" dirty="0" smtClean="0"/>
              <a:t>…</a:t>
            </a:r>
          </a:p>
          <a:p>
            <a:pPr>
              <a:buFontTx/>
              <a:buChar char="-"/>
            </a:pPr>
            <a:endParaRPr lang="cs-CZ" baseline="0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Příběh: Tip za půl milionu!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Velké kameny!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Prezident USA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Časový snímek vlastního dne = </a:t>
            </a:r>
            <a:r>
              <a:rPr lang="cs-CZ" dirty="0" err="1" smtClean="0"/>
              <a:t>autosnímek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basf.com/cz/cs/who-we-are/strategy/purpose-principles-values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Plánování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Hierarchie cílů v organizaci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 vrcholové (nadřazené, celopodnikové)</a:t>
            </a:r>
          </a:p>
          <a:p>
            <a:pPr lvl="1"/>
            <a:r>
              <a:rPr lang="cs-CZ" dirty="0" smtClean="0"/>
              <a:t>Určují směr rozvoje organizace</a:t>
            </a:r>
          </a:p>
          <a:p>
            <a:pPr lvl="1"/>
            <a:r>
              <a:rPr lang="cs-CZ" dirty="0" err="1" smtClean="0"/>
              <a:t>Motivátor</a:t>
            </a:r>
            <a:r>
              <a:rPr lang="cs-CZ" dirty="0" smtClean="0"/>
              <a:t> společného úsilí všech zaměstnanců organizace</a:t>
            </a:r>
          </a:p>
          <a:p>
            <a:r>
              <a:rPr lang="cs-CZ" dirty="0" smtClean="0"/>
              <a:t>Cíle podřazené (pro nižší stupně řízení, pro vnitropodnikové organizační jednotky)</a:t>
            </a:r>
          </a:p>
          <a:p>
            <a:pPr lvl="1"/>
            <a:r>
              <a:rPr lang="cs-CZ" dirty="0" smtClean="0"/>
              <a:t>Určují strategie, jakými má být dosaženo hlavního vrcholového cíle</a:t>
            </a:r>
          </a:p>
          <a:p>
            <a:r>
              <a:rPr lang="cs-CZ" dirty="0" smtClean="0"/>
              <a:t>Cíle provozní</a:t>
            </a:r>
          </a:p>
          <a:p>
            <a:pPr lvl="1"/>
            <a:r>
              <a:rPr lang="cs-CZ" dirty="0" smtClean="0"/>
              <a:t>Jsou podřízeny strategickým cílům</a:t>
            </a:r>
            <a:endParaRPr lang="cs-CZ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8755380" y="1"/>
          <a:ext cx="3537439" cy="3314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inspirující pohled na budoucnost podniku</a:t>
            </a:r>
          </a:p>
          <a:p>
            <a:r>
              <a:rPr lang="cs-CZ" dirty="0" smtClean="0"/>
              <a:t>čeho chce podnik dosáhnout</a:t>
            </a:r>
          </a:p>
          <a:p>
            <a:pPr lvl="1"/>
            <a:r>
              <a:rPr lang="cs-CZ" dirty="0" smtClean="0"/>
              <a:t>pro podnik = chceme být jedničkou na trhu</a:t>
            </a:r>
          </a:p>
          <a:p>
            <a:pPr lvl="1"/>
            <a:r>
              <a:rPr lang="cs-CZ" dirty="0" smtClean="0"/>
              <a:t>pro </a:t>
            </a:r>
            <a:r>
              <a:rPr lang="cs-CZ" dirty="0" err="1" smtClean="0"/>
              <a:t>zaměstance</a:t>
            </a:r>
            <a:r>
              <a:rPr lang="cs-CZ" dirty="0" smtClean="0"/>
              <a:t> a </a:t>
            </a:r>
            <a:r>
              <a:rPr lang="cs-CZ" dirty="0" err="1" smtClean="0"/>
              <a:t>stakeholdery</a:t>
            </a:r>
            <a:r>
              <a:rPr lang="cs-CZ" dirty="0" smtClean="0"/>
              <a:t> = přitažlivý obraz podniku, motivace, posílení angažovanosti na budoucnosti podniku</a:t>
            </a:r>
          </a:p>
          <a:p>
            <a:r>
              <a:rPr lang="cs-CZ" dirty="0" smtClean="0"/>
              <a:t>ukazuje jaké zdroje, kompetence a dovednosti bude potřeba získat a vybudovat pro splnění vize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Poslání/mise/krédo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prohlášení o základním účelu podniku, jeho důvodu existence</a:t>
            </a:r>
          </a:p>
          <a:p>
            <a:r>
              <a:rPr lang="cs-CZ" dirty="0" smtClean="0"/>
              <a:t>poskytuje důležitou informaci o produktech, zákaznících, geografických trzích, hodnotách, plánech budoucího růstu</a:t>
            </a:r>
          </a:p>
          <a:p>
            <a:r>
              <a:rPr lang="cs-CZ" dirty="0" smtClean="0"/>
              <a:t>mohou být orientována na:</a:t>
            </a:r>
          </a:p>
          <a:p>
            <a:pPr lvl="1"/>
            <a:r>
              <a:rPr lang="cs-CZ" dirty="0" smtClean="0"/>
              <a:t>zákazníka – uspokojování jeho potřeb, řešení jeho problémů -&gt; pružnější, adaptabilní</a:t>
            </a:r>
          </a:p>
          <a:p>
            <a:pPr lvl="1"/>
            <a:r>
              <a:rPr lang="cs-CZ" dirty="0" smtClean="0"/>
              <a:t>produkty – soustředí se na výrobky a služby -&gt; menší pružnost, riziko zastarávání produktů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7140" y="232320"/>
            <a:ext cx="10753200" cy="451576"/>
          </a:xfrm>
        </p:spPr>
        <p:txBody>
          <a:bodyPr/>
          <a:lstStyle/>
          <a:p>
            <a:r>
              <a:rPr lang="cs-CZ" dirty="0" smtClean="0"/>
              <a:t>Příklady inspirativních poslání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Tauchenová</a:t>
            </a:r>
            <a:r>
              <a:rPr lang="cs-CZ" dirty="0" smtClean="0"/>
              <a:t> in </a:t>
            </a:r>
            <a:r>
              <a:rPr lang="cs-CZ" dirty="0" err="1" smtClean="0"/>
              <a:t>Focus</a:t>
            </a:r>
            <a:r>
              <a:rPr lang="cs-CZ" dirty="0" smtClean="0"/>
              <a:t>, 2015)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IKEA </a:t>
            </a:r>
            <a:r>
              <a:rPr lang="cs-CZ" sz="2400" i="1" dirty="0" smtClean="0"/>
              <a:t>„Cílem IKEA je vytvořit lepší každodenní život pro mnoho lidí.„</a:t>
            </a:r>
          </a:p>
          <a:p>
            <a:r>
              <a:rPr lang="cs-CZ" sz="2400" b="1" dirty="0" err="1" smtClean="0"/>
              <a:t>Nike</a:t>
            </a:r>
            <a:r>
              <a:rPr lang="cs-CZ" sz="2400" b="1" dirty="0" smtClean="0"/>
              <a:t> </a:t>
            </a:r>
            <a:r>
              <a:rPr lang="cs-CZ" sz="2400" i="1" dirty="0" smtClean="0"/>
              <a:t>„Přinést inspiraci a inovaci každému sportovci světa." „Pokud máš tělo, jsi sportovec.„</a:t>
            </a:r>
          </a:p>
          <a:p>
            <a:r>
              <a:rPr lang="cs-CZ" sz="2400" b="1" dirty="0" smtClean="0"/>
              <a:t>Coca-Cola </a:t>
            </a:r>
            <a:r>
              <a:rPr lang="cs-CZ" sz="2400" i="1" dirty="0" smtClean="0"/>
              <a:t>„Osvěžit svět na mysli, těle i duchu. Vzbuzovat momenty optimismu a štěstí prostřednictvím našich značek. Vytvářet hodnotu a vytvářet odlišnost.“</a:t>
            </a:r>
          </a:p>
          <a:p>
            <a:r>
              <a:rPr lang="cs-CZ" sz="2400" b="1" dirty="0" err="1" smtClean="0"/>
              <a:t>Chanel</a:t>
            </a:r>
            <a:r>
              <a:rPr lang="cs-CZ" sz="2400" b="1" dirty="0" smtClean="0"/>
              <a:t> </a:t>
            </a:r>
            <a:r>
              <a:rPr lang="cs-CZ" sz="2400" i="1" dirty="0" smtClean="0"/>
              <a:t>„Být ztělesněním luxusu, určovat styl a vytvářet touhu. Teď a navždy.“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6" name="Obrázek 5" descr="ikea tex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24900" y="666750"/>
            <a:ext cx="3131820" cy="1112915"/>
          </a:xfrm>
          <a:prstGeom prst="rect">
            <a:avLst/>
          </a:prstGeom>
        </p:spPr>
      </p:pic>
      <p:pic>
        <p:nvPicPr>
          <p:cNvPr id="7" name="Obrázek 6" descr="nike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2360" y="2674528"/>
            <a:ext cx="1432744" cy="716372"/>
          </a:xfrm>
          <a:prstGeom prst="rect">
            <a:avLst/>
          </a:prstGeom>
        </p:spPr>
      </p:pic>
      <p:pic>
        <p:nvPicPr>
          <p:cNvPr id="8" name="Obrázek 7" descr="2000px-Coca-Cola_logo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677399" y="4291407"/>
            <a:ext cx="2339525" cy="764523"/>
          </a:xfrm>
          <a:prstGeom prst="rect">
            <a:avLst/>
          </a:prstGeom>
        </p:spPr>
      </p:pic>
      <p:pic>
        <p:nvPicPr>
          <p:cNvPr id="9" name="Obrázek 8" descr="chanel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1060" y="5551266"/>
            <a:ext cx="1744979" cy="111242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určují, jak by měli jednat  lidé v podniku</a:t>
            </a:r>
          </a:p>
          <a:p>
            <a:r>
              <a:rPr lang="cs-CZ" dirty="0" smtClean="0"/>
              <a:t>ukazují přístupy k dosahování cílů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společnosti BASF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Ctíme čtyři základní hodnoty: kreativitu, otevřenost, odpovědnost a podnikavost. </a:t>
            </a:r>
          </a:p>
          <a:p>
            <a:r>
              <a:rPr lang="cs-CZ" dirty="0" smtClean="0"/>
              <a:t>Tyto čtyři pilíře jsou základem všeho, co děláme, a určují, jak chceme společně pracovat – jako tým, s našimi zákazníky a našimi partnery.</a:t>
            </a:r>
          </a:p>
          <a:p>
            <a:r>
              <a:rPr lang="cs-CZ" dirty="0" smtClean="0">
                <a:hlinkClick r:id="rId2"/>
              </a:rPr>
              <a:t>odkaz</a:t>
            </a:r>
            <a:endParaRPr lang="cs-CZ" dirty="0"/>
          </a:p>
        </p:txBody>
      </p:sp>
      <p:pic>
        <p:nvPicPr>
          <p:cNvPr id="6" name="Obrázek 5" descr="basf-light-blue_16x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63213" y="0"/>
            <a:ext cx="2938616" cy="166116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Strategické cíle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očekávané výsledky jednotlivých podnikových činností</a:t>
            </a:r>
          </a:p>
          <a:p>
            <a:r>
              <a:rPr lang="cs-CZ" dirty="0" smtClean="0"/>
              <a:t>obvykle vyjádřeny pomocí ukazatelů výnosnosti vloženého kapitálu (návratnost investic), zisku a hodnoty pro akcionáře, udržení a růst tržeb, tržního podílu, spokojenosti zákazníků, produktivity, míry inovace, společenské odpovědnosti, úrovně kvality a image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plánování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4280" y="1223372"/>
            <a:ext cx="10753200" cy="4139998"/>
          </a:xfrm>
        </p:spPr>
        <p:txBody>
          <a:bodyPr/>
          <a:lstStyle/>
          <a:p>
            <a:r>
              <a:rPr lang="cs-CZ" dirty="0" smtClean="0"/>
              <a:t>Z jaké řídící úrovně se odvozují cíle a plány nižších nebo vyšších řídících stupňů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Retrográdní plánování (Top-Down)</a:t>
            </a:r>
          </a:p>
          <a:p>
            <a:pPr marL="838350" lvl="1" indent="-514350"/>
            <a:r>
              <a:rPr lang="cs-CZ" dirty="0" smtClean="0"/>
              <a:t>Cíle a plány pro nižší stupeň řízení se odvozují shora dolů</a:t>
            </a:r>
          </a:p>
          <a:p>
            <a:pPr marL="838350" lvl="1" indent="-514350"/>
            <a:r>
              <a:rPr lang="cs-CZ" dirty="0" smtClean="0"/>
              <a:t>Vrcholový management-nadřazený dlouhodobý plán -&gt;střední stupeň řízení-podřazený plán+nadřazený střednědobý plán-&gt;základní stupeň řízení-podřazený krátkodobý plán</a:t>
            </a:r>
          </a:p>
          <a:p>
            <a:pPr marL="838350" lvl="1" indent="-514350"/>
            <a:r>
              <a:rPr lang="cs-CZ" dirty="0" smtClean="0"/>
              <a:t>Nevýhoda: riziko ukládání nesplnitelných plánů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Progresivní plánování (</a:t>
            </a:r>
            <a:r>
              <a:rPr lang="cs-CZ" dirty="0" err="1" smtClean="0"/>
              <a:t>Bottom</a:t>
            </a:r>
            <a:r>
              <a:rPr lang="cs-CZ" dirty="0" smtClean="0"/>
              <a:t>-</a:t>
            </a:r>
            <a:r>
              <a:rPr lang="cs-CZ" dirty="0" err="1" smtClean="0"/>
              <a:t>Up</a:t>
            </a:r>
            <a:r>
              <a:rPr lang="cs-CZ" dirty="0" smtClean="0"/>
              <a:t>)</a:t>
            </a:r>
          </a:p>
          <a:p>
            <a:pPr marL="838350" lvl="1" indent="-514350"/>
            <a:r>
              <a:rPr lang="cs-CZ" dirty="0" smtClean="0"/>
              <a:t>Navrhování cílů a plánů začíná na nejnižší plánovací úrovni</a:t>
            </a:r>
          </a:p>
          <a:p>
            <a:pPr marL="838350" lvl="1" indent="-514350"/>
            <a:r>
              <a:rPr lang="cs-CZ" dirty="0" smtClean="0"/>
              <a:t>Nevýhoda: dílčí plány si mohou protiřečit, nemusí být akceptovatelné nadřízenými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Protisměrné plánování (Top-Down, </a:t>
            </a:r>
            <a:r>
              <a:rPr lang="cs-CZ" dirty="0" err="1" smtClean="0"/>
              <a:t>Bottom</a:t>
            </a:r>
            <a:r>
              <a:rPr lang="cs-CZ" dirty="0" smtClean="0"/>
              <a:t>-</a:t>
            </a:r>
            <a:r>
              <a:rPr lang="cs-CZ" dirty="0" err="1" smtClean="0"/>
              <a:t>Up</a:t>
            </a:r>
            <a:r>
              <a:rPr lang="cs-CZ" dirty="0" smtClean="0"/>
              <a:t>)</a:t>
            </a:r>
          </a:p>
          <a:p>
            <a:pPr marL="838350" lvl="1" indent="-514350"/>
            <a:r>
              <a:rPr lang="cs-CZ" dirty="0" smtClean="0"/>
              <a:t>Uplatňují se oba předchozí způsoby</a:t>
            </a:r>
          </a:p>
          <a:p>
            <a:pPr marL="838350" lvl="1" indent="-514350"/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pic>
        <p:nvPicPr>
          <p:cNvPr id="7" name="Zástupný symbol pro obsah 6" descr="Top-down plann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92382" y="611353"/>
            <a:ext cx="5108617" cy="5108617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pic>
        <p:nvPicPr>
          <p:cNvPr id="5" name="Zástupný symbol pro obsah 4" descr="newpedagogy.400 pixel width of p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17235" y="0"/>
            <a:ext cx="5950827" cy="595082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Návaznost na analýzu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prostředí = získání informací pro jasnou formulaci toho, čeho chceme ve firmě dosáhnout</a:t>
            </a:r>
          </a:p>
          <a:p>
            <a:r>
              <a:rPr lang="cs-CZ" dirty="0" smtClean="0"/>
              <a:t>základním strategickým </a:t>
            </a:r>
            <a:r>
              <a:rPr lang="cs-CZ" dirty="0" smtClean="0"/>
              <a:t>cílem </a:t>
            </a:r>
            <a:r>
              <a:rPr lang="cs-CZ" dirty="0" smtClean="0"/>
              <a:t>= obvykle růst</a:t>
            </a:r>
          </a:p>
          <a:p>
            <a:pPr lvl="1"/>
            <a:r>
              <a:rPr lang="cs-CZ" dirty="0" smtClean="0"/>
              <a:t>lze ale sledovat i jiné cíle (udržení postavení. stažení se z trhu, …)</a:t>
            </a:r>
          </a:p>
          <a:p>
            <a:r>
              <a:rPr lang="cs-CZ" dirty="0" smtClean="0"/>
              <a:t>růst podniku lze zajistit různými způsoby</a:t>
            </a:r>
          </a:p>
          <a:p>
            <a:pPr lvl="1"/>
            <a:r>
              <a:rPr lang="cs-CZ" dirty="0" err="1" smtClean="0"/>
              <a:t>Ansoffova</a:t>
            </a:r>
            <a:r>
              <a:rPr lang="cs-CZ" dirty="0" smtClean="0"/>
              <a:t> matice strategického růstu</a:t>
            </a:r>
          </a:p>
          <a:p>
            <a:pPr lvl="1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190674" y="4933721"/>
          <a:ext cx="8127999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Současné produkty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Nové</a:t>
                      </a:r>
                      <a:r>
                        <a:rPr lang="cs-CZ" baseline="0" dirty="0" smtClean="0"/>
                        <a:t> produkty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Současné trhy</a:t>
                      </a:r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Pronikání na trh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Rozvoj produktu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Nové trhy</a:t>
                      </a:r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Rozvoj trhu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 Diverzifikace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Management – Osobní plány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i="1" dirty="0" smtClean="0"/>
              <a:t>„Umění plánovat práci a využívat čas je faktorem úspěchu a neúspěchu každého člověka.“</a:t>
            </a:r>
          </a:p>
          <a:p>
            <a:pPr>
              <a:buNone/>
            </a:pPr>
            <a:r>
              <a:rPr lang="cs-CZ" dirty="0" smtClean="0"/>
              <a:t>Spočívá v: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Stanovení cílů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Plánování času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Rozhodování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Plnění plánu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formulace přání, zájmu, potřeby, úkolu</a:t>
            </a:r>
          </a:p>
          <a:p>
            <a:r>
              <a:rPr lang="cs-CZ" dirty="0" smtClean="0"/>
              <a:t>Rozlišujeme cíle:</a:t>
            </a:r>
          </a:p>
          <a:p>
            <a:pPr lvl="1"/>
            <a:r>
              <a:rPr lang="cs-CZ" dirty="0" smtClean="0"/>
              <a:t> životní, pracovní, v současném zaměstnání, cíle v aktuálně vykonávané funkci</a:t>
            </a:r>
          </a:p>
          <a:p>
            <a:pPr lvl="1"/>
            <a:r>
              <a:rPr lang="cs-CZ" dirty="0" smtClean="0"/>
              <a:t>Krátkodobé, střednědobé, dlouhodobé</a:t>
            </a:r>
          </a:p>
          <a:p>
            <a:r>
              <a:rPr lang="cs-CZ" dirty="0" smtClean="0"/>
              <a:t>Princip SMART (správný postup tvorby cílů)</a:t>
            </a:r>
          </a:p>
          <a:p>
            <a:pPr lvl="1">
              <a:buNone/>
            </a:pPr>
            <a:r>
              <a:rPr lang="cs-CZ" dirty="0" smtClean="0"/>
              <a:t>S – specifický: konkrétní, nic obecného</a:t>
            </a:r>
          </a:p>
          <a:p>
            <a:pPr lvl="1">
              <a:buNone/>
            </a:pPr>
            <a:r>
              <a:rPr lang="cs-CZ" dirty="0" smtClean="0"/>
              <a:t>M – měřitelný: kvantifikovatelný, kontrolovatelný v průběhu plnění</a:t>
            </a:r>
          </a:p>
          <a:p>
            <a:pPr lvl="1">
              <a:buNone/>
            </a:pPr>
            <a:r>
              <a:rPr lang="cs-CZ" dirty="0" smtClean="0"/>
              <a:t>A – akceptovatelný: přijatelný pro interní i externí zájmové skupiny, dosažitelný pro nás</a:t>
            </a:r>
          </a:p>
          <a:p>
            <a:pPr lvl="1">
              <a:buNone/>
            </a:pPr>
            <a:r>
              <a:rPr lang="cs-CZ" dirty="0" smtClean="0"/>
              <a:t>R – realizovatelný: splnitelný z hlediska disponibilních zdrojů, reálný</a:t>
            </a:r>
          </a:p>
          <a:p>
            <a:pPr lvl="1">
              <a:buNone/>
            </a:pPr>
            <a:r>
              <a:rPr lang="cs-CZ" dirty="0" smtClean="0"/>
              <a:t>T – termínovaný: měl by mít uvedený požadovaný termín splnění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času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83392"/>
            <a:ext cx="10753200" cy="4139998"/>
          </a:xfrm>
        </p:spPr>
        <p:txBody>
          <a:bodyPr/>
          <a:lstStyle/>
          <a:p>
            <a:r>
              <a:rPr lang="cs-CZ" dirty="0" smtClean="0"/>
              <a:t>Skládá se z:</a:t>
            </a:r>
          </a:p>
          <a:p>
            <a:pPr lvl="1"/>
            <a:r>
              <a:rPr lang="cs-CZ" dirty="0" smtClean="0"/>
              <a:t>Ročního a čtvrtletního plánu: pro pravidelné a předvídatelné úkoly</a:t>
            </a:r>
          </a:p>
          <a:p>
            <a:pPr lvl="2"/>
            <a:r>
              <a:rPr lang="cs-CZ" dirty="0" smtClean="0"/>
              <a:t>Obsahuje: název úkolu, počet pracovních dní potřebných ke splnění, plánovaný a skutečný termín splnění</a:t>
            </a:r>
          </a:p>
          <a:p>
            <a:pPr lvl="1"/>
            <a:r>
              <a:rPr lang="cs-CZ" dirty="0" smtClean="0"/>
              <a:t>Měsíčního plánu: převádějí se do něj čtvrtletní plány + nedokončené úkoly z předchozího měsíce a zařazují se nové úkoly + rezerva pro nepředvídatelné úkoly</a:t>
            </a:r>
          </a:p>
          <a:p>
            <a:pPr lvl="2"/>
            <a:r>
              <a:rPr lang="cs-CZ" dirty="0" smtClean="0"/>
              <a:t>Obsahuje: název úkolu, potřebu času v hodinách, označení priorit, plánovaný a skutečný termín splnění</a:t>
            </a:r>
          </a:p>
          <a:p>
            <a:pPr lvl="1"/>
            <a:r>
              <a:rPr lang="cs-CZ" dirty="0" smtClean="0"/>
              <a:t>Týdenního plánu: úkoly vyplývající z plánu měsíčního + nesplněné úkoly z předešlého týdne + úkoly nové</a:t>
            </a:r>
          </a:p>
          <a:p>
            <a:pPr lvl="2"/>
            <a:r>
              <a:rPr lang="cs-CZ" dirty="0" smtClean="0"/>
              <a:t>Obsahuje: název úkolu, denní hodinu, den a celkový čas plnění a záznam o jeho splnění</a:t>
            </a:r>
          </a:p>
          <a:p>
            <a:pPr lvl="1"/>
            <a:r>
              <a:rPr lang="cs-CZ" dirty="0" smtClean="0"/>
              <a:t>Denního plánu: nejdůležitější stupeň plánování, výchozí jednotka pro plnění ostatních plánů</a:t>
            </a:r>
          </a:p>
          <a:p>
            <a:pPr lvl="2"/>
            <a:r>
              <a:rPr lang="cs-CZ" dirty="0" smtClean="0"/>
              <a:t>Pořadí plnění úkolů:</a:t>
            </a:r>
          </a:p>
          <a:p>
            <a:pPr marL="1257300" lvl="2" indent="-342900">
              <a:buAutoNum type="arabicPeriod"/>
            </a:pPr>
            <a:r>
              <a:rPr lang="cs-CZ" dirty="0" smtClean="0"/>
              <a:t>Periodicky se opakující úkoly</a:t>
            </a:r>
          </a:p>
          <a:p>
            <a:pPr marL="1257300" lvl="2" indent="-342900">
              <a:buAutoNum type="arabicPeriod"/>
            </a:pPr>
            <a:r>
              <a:rPr lang="cs-CZ" dirty="0" smtClean="0"/>
              <a:t>Nevykonané, nesplněné úkoly</a:t>
            </a:r>
          </a:p>
          <a:p>
            <a:pPr marL="1257300" lvl="2" indent="-342900">
              <a:buAutoNum type="arabicPeriod"/>
            </a:pPr>
            <a:r>
              <a:rPr lang="cs-CZ" dirty="0" smtClean="0"/>
              <a:t>Aktuální nové úkoly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Volba druhů a množství činností a úkolů, které je třeba vykonat.</a:t>
            </a:r>
          </a:p>
          <a:p>
            <a:r>
              <a:rPr lang="cs-CZ" dirty="0" smtClean="0"/>
              <a:t>Volba pořadí, v jakém mají být plněny (priority).</a:t>
            </a:r>
          </a:p>
          <a:p>
            <a:r>
              <a:rPr lang="cs-CZ" dirty="0" smtClean="0"/>
              <a:t>Rozhodování o tom, které činnosti bude manažer vykonávat sám a které bude delegovat.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Metodické pomůcky při rozhodování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err="1" smtClean="0"/>
              <a:t>Paretovo</a:t>
            </a:r>
            <a:r>
              <a:rPr lang="cs-CZ" dirty="0" smtClean="0"/>
              <a:t> pravidlo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Metoda ABC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Paretovo</a:t>
            </a:r>
            <a:r>
              <a:rPr lang="cs-CZ" dirty="0" smtClean="0"/>
              <a:t> pravidlo – </a:t>
            </a:r>
            <a:r>
              <a:rPr lang="cs-CZ" dirty="0" err="1" smtClean="0"/>
              <a:t>pravidlo</a:t>
            </a:r>
            <a:r>
              <a:rPr lang="cs-CZ" dirty="0" smtClean="0"/>
              <a:t> 80/20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97289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=umění, jak dosáhnout co nejlepších výsledků s co nejmenším úsilím</a:t>
            </a:r>
          </a:p>
          <a:p>
            <a:r>
              <a:rPr lang="cs-CZ" dirty="0" smtClean="0"/>
              <a:t>80 % výsledků, které dosáhne manažer v práci vyplývá z 20 % vynaloženého času </a:t>
            </a:r>
            <a:r>
              <a:rPr lang="cs-CZ" sz="2000" dirty="0" smtClean="0"/>
              <a:t>(=&gt; 80 % času je vynakládáno na činnosti méně důležité)</a:t>
            </a:r>
          </a:p>
          <a:p>
            <a:r>
              <a:rPr lang="cs-CZ" dirty="0" smtClean="0"/>
              <a:t>Aplikace pravidla spočívá v rozdělení úkolů na 2 skupiny: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Úkoly, které plní manažer bez odkladu a sám, je jich málo, mají velké důsledky, jsou velmi důležité a vyžadují menší podíl času (20 %)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Úkoly, které manažer může delegovat/odkládat, je jich mnoho, jsou méně naléhavé a důležité, ale vyžadují velkou spotřebu času (až 80 %)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ABC – pravidlo 15:20:65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7672"/>
            <a:ext cx="10753200" cy="4139998"/>
          </a:xfrm>
        </p:spPr>
        <p:txBody>
          <a:bodyPr/>
          <a:lstStyle/>
          <a:p>
            <a:r>
              <a:rPr lang="cs-CZ" dirty="0" smtClean="0"/>
              <a:t>Vychází ze stejných předpokladů jako </a:t>
            </a:r>
            <a:r>
              <a:rPr lang="cs-CZ" dirty="0" err="1" smtClean="0"/>
              <a:t>Paretovo</a:t>
            </a:r>
            <a:r>
              <a:rPr lang="cs-CZ" dirty="0" smtClean="0"/>
              <a:t> pravidlo</a:t>
            </a:r>
          </a:p>
          <a:p>
            <a:r>
              <a:rPr lang="cs-CZ" dirty="0" smtClean="0"/>
              <a:t>Nerovnováha mezi příčinami a důsledky je vyjadřována ale poměrem 15:20:65</a:t>
            </a:r>
          </a:p>
          <a:p>
            <a:r>
              <a:rPr lang="cs-CZ" dirty="0" smtClean="0"/>
              <a:t>15 % úkolů je velmi důležitých</a:t>
            </a:r>
          </a:p>
          <a:p>
            <a:pPr lvl="1"/>
            <a:r>
              <a:rPr lang="cs-CZ" dirty="0" smtClean="0"/>
              <a:t>Manažer vykonává sám, bez odkladu</a:t>
            </a:r>
          </a:p>
          <a:p>
            <a:r>
              <a:rPr lang="cs-CZ" dirty="0" smtClean="0"/>
              <a:t>20 % středně důležitých</a:t>
            </a:r>
          </a:p>
          <a:p>
            <a:pPr lvl="1"/>
            <a:r>
              <a:rPr lang="cs-CZ" dirty="0" smtClean="0"/>
              <a:t>Větší část vykonává sám a část může delegovat</a:t>
            </a:r>
          </a:p>
          <a:p>
            <a:r>
              <a:rPr lang="cs-CZ" dirty="0" smtClean="0"/>
              <a:t>65 % méně důležitých</a:t>
            </a:r>
          </a:p>
          <a:p>
            <a:pPr lvl="1"/>
            <a:r>
              <a:rPr lang="cs-CZ" dirty="0" smtClean="0"/>
              <a:t>Měl by převážně delegovat, </a:t>
            </a:r>
            <a:r>
              <a:rPr lang="cs-CZ" dirty="0" err="1" smtClean="0"/>
              <a:t>poze</a:t>
            </a:r>
            <a:r>
              <a:rPr lang="cs-CZ" dirty="0" smtClean="0"/>
              <a:t> výjimečně vykonávat sám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Rozlišuje činnosti podle 2 kritérií:</a:t>
            </a:r>
          </a:p>
          <a:p>
            <a:pPr lvl="1"/>
            <a:r>
              <a:rPr lang="cs-CZ" dirty="0" smtClean="0"/>
              <a:t>Důležitosti</a:t>
            </a:r>
          </a:p>
          <a:p>
            <a:pPr lvl="1"/>
            <a:r>
              <a:rPr lang="cs-CZ" dirty="0" smtClean="0"/>
              <a:t>Naléhavosti</a:t>
            </a:r>
          </a:p>
          <a:p>
            <a:r>
              <a:rPr lang="cs-CZ" dirty="0" smtClean="0"/>
              <a:t>Priority pro vyřizování se stanoví podle matice</a:t>
            </a:r>
          </a:p>
          <a:p>
            <a:pPr lvl="1"/>
            <a:r>
              <a:rPr lang="cs-CZ" dirty="0" smtClean="0"/>
              <a:t>Podle ní lze všechny činnosti rozdělit do 4 skupin A, B, C, D = pořadí plnění činností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A – manažer vykonává sám a okamžitě</a:t>
            </a:r>
          </a:p>
          <a:p>
            <a:pPr lvl="1">
              <a:buNone/>
            </a:pPr>
            <a:r>
              <a:rPr lang="cs-CZ" dirty="0" smtClean="0"/>
              <a:t>B – deleguje a kontroluje dodržení termínu</a:t>
            </a:r>
          </a:p>
          <a:p>
            <a:pPr lvl="1">
              <a:buNone/>
            </a:pPr>
            <a:r>
              <a:rPr lang="cs-CZ" dirty="0" smtClean="0"/>
              <a:t>C – deleguje jejich přípravu, ale v konečné fázi plní sám manažer</a:t>
            </a:r>
          </a:p>
          <a:p>
            <a:pPr lvl="1">
              <a:buNone/>
            </a:pPr>
            <a:r>
              <a:rPr lang="cs-CZ" dirty="0" smtClean="0"/>
              <a:t>D – všechny deleguje</a:t>
            </a:r>
          </a:p>
          <a:p>
            <a:pPr lvl="1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583681" y="731096"/>
          <a:ext cx="53492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3080"/>
                <a:gridCol w="1851659"/>
                <a:gridCol w="171450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Velmi důležité úkoly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 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</a:t>
                      </a:r>
                      <a:r>
                        <a:rPr lang="cs-CZ" baseline="0" dirty="0" smtClean="0"/>
                        <a:t> 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Méně důležité úkoly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 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 B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Méně naléhavé úkoly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Více naléhavé úkoly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Plnění denního plánu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2850" y="1314812"/>
            <a:ext cx="10753200" cy="4139998"/>
          </a:xfrm>
        </p:spPr>
        <p:txBody>
          <a:bodyPr/>
          <a:lstStyle/>
          <a:p>
            <a:r>
              <a:rPr lang="cs-CZ" dirty="0" smtClean="0"/>
              <a:t>Velmi individuální</a:t>
            </a:r>
          </a:p>
          <a:p>
            <a:pPr lvl="1"/>
            <a:r>
              <a:rPr lang="cs-CZ" dirty="0" smtClean="0"/>
              <a:t>Někdo plní raději důležité úkoly ráno, někdo odpoledne, někdo využívá raději týmové práce, někdo pracuje raději sám =&gt; každý má svůj osobní styl plnění úkolů</a:t>
            </a:r>
          </a:p>
          <a:p>
            <a:r>
              <a:rPr lang="cs-CZ" dirty="0" smtClean="0"/>
              <a:t>Obecné zásady pro realizaci osobního plánu dne</a:t>
            </a:r>
          </a:p>
          <a:p>
            <a:pPr lvl="1"/>
            <a:r>
              <a:rPr lang="cs-CZ" sz="2800" dirty="0" smtClean="0"/>
              <a:t>Úvodní část dne</a:t>
            </a:r>
          </a:p>
          <a:p>
            <a:pPr lvl="2"/>
            <a:r>
              <a:rPr lang="cs-CZ" sz="1800" dirty="0" smtClean="0"/>
              <a:t>Začínat přibližně ve stejný čas,</a:t>
            </a:r>
          </a:p>
          <a:p>
            <a:pPr lvl="2"/>
            <a:r>
              <a:rPr lang="cs-CZ" sz="1800" dirty="0" smtClean="0"/>
              <a:t>Zkontrolovat denní časový plán z hlediska obsahu a priorit</a:t>
            </a:r>
          </a:p>
          <a:p>
            <a:pPr lvl="2"/>
            <a:r>
              <a:rPr lang="cs-CZ" sz="1800" dirty="0" smtClean="0"/>
              <a:t>Provést případné změny</a:t>
            </a:r>
          </a:p>
          <a:p>
            <a:pPr lvl="2"/>
            <a:r>
              <a:rPr lang="cs-CZ" sz="1800" dirty="0" smtClean="0"/>
              <a:t>Vyřídit nejdůležitější úkol dne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Plnění denního plánu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3200" dirty="0" smtClean="0"/>
              <a:t>Střední část dne</a:t>
            </a:r>
          </a:p>
          <a:p>
            <a:pPr lvl="2"/>
            <a:r>
              <a:rPr lang="cs-CZ" sz="2000" dirty="0" smtClean="0"/>
              <a:t>Vyřizovat další nejdůležitější úkoly</a:t>
            </a:r>
          </a:p>
          <a:p>
            <a:pPr lvl="2"/>
            <a:r>
              <a:rPr lang="cs-CZ" sz="2000" dirty="0" smtClean="0"/>
              <a:t>Započaté úkoly ukončovat/upravit termín plnění</a:t>
            </a:r>
          </a:p>
          <a:p>
            <a:pPr lvl="2"/>
            <a:r>
              <a:rPr lang="cs-CZ" sz="2000" dirty="0" smtClean="0"/>
              <a:t>Prověřovat nové úkoly z hlediska důležitosti a </a:t>
            </a:r>
            <a:r>
              <a:rPr lang="cs-CZ" sz="2000" dirty="0" err="1" smtClean="0"/>
              <a:t>delegovatelnosti</a:t>
            </a:r>
            <a:endParaRPr lang="cs-CZ" sz="2000" dirty="0" smtClean="0"/>
          </a:p>
          <a:p>
            <a:pPr lvl="2"/>
            <a:r>
              <a:rPr lang="cs-CZ" sz="2000" dirty="0" smtClean="0"/>
              <a:t>Odmítat nové, dodatečně naléhavé úkoly (vede k nesplnění úkolů plánovaných)</a:t>
            </a:r>
          </a:p>
          <a:p>
            <a:pPr lvl="2"/>
            <a:r>
              <a:rPr lang="cs-CZ" sz="2000" dirty="0" smtClean="0"/>
              <a:t>Racionálně pracovat s informacemi a komunikovat</a:t>
            </a:r>
          </a:p>
          <a:p>
            <a:pPr lvl="2"/>
            <a:r>
              <a:rPr lang="cs-CZ" sz="2000" dirty="0" smtClean="0"/>
              <a:t>Kontrolovat čas a pravidelně dělat přestávky</a:t>
            </a:r>
          </a:p>
          <a:p>
            <a:pPr lvl="2"/>
            <a:r>
              <a:rPr lang="cs-CZ" sz="2000" dirty="0" smtClean="0"/>
              <a:t>Zavést si nerušenou hodinu</a:t>
            </a:r>
          </a:p>
          <a:p>
            <a:pPr lvl="1">
              <a:buNone/>
            </a:pPr>
            <a:endParaRPr lang="cs-CZ" sz="3200" dirty="0" smtClean="0"/>
          </a:p>
          <a:p>
            <a:pPr lvl="1"/>
            <a:r>
              <a:rPr lang="cs-CZ" sz="3200" dirty="0" smtClean="0"/>
              <a:t>Závěrečná část dne:</a:t>
            </a:r>
          </a:p>
          <a:p>
            <a:pPr lvl="2"/>
            <a:r>
              <a:rPr lang="cs-CZ" sz="2000" dirty="0" smtClean="0"/>
              <a:t>Vyřídit drobné záležitosti a úkoly</a:t>
            </a:r>
          </a:p>
          <a:p>
            <a:pPr lvl="2"/>
            <a:r>
              <a:rPr lang="cs-CZ" sz="2000" dirty="0" smtClean="0"/>
              <a:t>Zkontrolovat plnění denního plánu</a:t>
            </a:r>
          </a:p>
          <a:p>
            <a:pPr lvl="2"/>
            <a:r>
              <a:rPr lang="cs-CZ" sz="2000" dirty="0" smtClean="0"/>
              <a:t>Vypracovat časový plán na další den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Výchozí manažerská sekvenční funkce</a:t>
            </a:r>
          </a:p>
          <a:p>
            <a:r>
              <a:rPr lang="cs-CZ" dirty="0" smtClean="0"/>
              <a:t>Využívá následující aktivity: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Analýza prostředí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Vytyčování </a:t>
            </a:r>
            <a:r>
              <a:rPr lang="cs-CZ" b="1" dirty="0" smtClean="0"/>
              <a:t>cílů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Určení </a:t>
            </a:r>
            <a:r>
              <a:rPr lang="cs-CZ" b="1" dirty="0" smtClean="0"/>
              <a:t>aktivit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Určení </a:t>
            </a:r>
            <a:r>
              <a:rPr lang="cs-CZ" b="1" dirty="0" smtClean="0"/>
              <a:t>zdrojů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b="1" dirty="0" smtClean="0"/>
              <a:t>Implementace</a:t>
            </a:r>
            <a:r>
              <a:rPr lang="cs-CZ" dirty="0" smtClean="0"/>
              <a:t> plánu (určení pracovníků a jejich úkolů při plnění plánu)</a:t>
            </a:r>
          </a:p>
          <a:p>
            <a:pPr marL="529200" indent="-457200"/>
            <a:r>
              <a:rPr lang="cs-CZ" dirty="0" smtClean="0"/>
              <a:t>Zda byly plánované cíle dosaženy zjišťuje manažer </a:t>
            </a:r>
            <a:r>
              <a:rPr lang="cs-CZ" b="1" dirty="0" smtClean="0"/>
              <a:t>kontrolou</a:t>
            </a:r>
          </a:p>
          <a:p>
            <a:pPr marL="529200" indent="-457200"/>
            <a:r>
              <a:rPr lang="cs-CZ" b="1" dirty="0" smtClean="0"/>
              <a:t>výsledkem plánování je plán</a:t>
            </a:r>
            <a:endParaRPr lang="cs-CZ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mentalni_vykonno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41783" y="0"/>
            <a:ext cx="4750217" cy="3778140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normálního pracovního dne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2032" y="1439339"/>
            <a:ext cx="10753200" cy="4139998"/>
          </a:xfrm>
        </p:spPr>
        <p:txBody>
          <a:bodyPr/>
          <a:lstStyle/>
          <a:p>
            <a:r>
              <a:rPr lang="cs-CZ" dirty="0" smtClean="0"/>
              <a:t>Před 10:00</a:t>
            </a:r>
          </a:p>
          <a:p>
            <a:pPr lvl="1"/>
            <a:r>
              <a:rPr lang="cs-CZ" dirty="0" smtClean="0"/>
              <a:t>Největší energie, vitalita =&gt; vyřizování obtížných a složitých úkolů</a:t>
            </a:r>
          </a:p>
          <a:p>
            <a:r>
              <a:rPr lang="cs-CZ" dirty="0" smtClean="0"/>
              <a:t>10:00 – 13:00</a:t>
            </a:r>
          </a:p>
          <a:p>
            <a:pPr lvl="1"/>
            <a:r>
              <a:rPr lang="cs-CZ" dirty="0" smtClean="0"/>
              <a:t>Ideální pro duševně náročnou fázi =&gt; detailní analýza, práce s čísly</a:t>
            </a:r>
          </a:p>
          <a:p>
            <a:r>
              <a:rPr lang="cs-CZ" dirty="0" smtClean="0"/>
              <a:t>13:00 – 16:00</a:t>
            </a:r>
          </a:p>
          <a:p>
            <a:pPr lvl="1"/>
            <a:r>
              <a:rPr lang="cs-CZ" dirty="0" smtClean="0"/>
              <a:t>Výkonnost se zpomaluje =&gt; vhodný kontakt s lidmi (telefonování, schůzky, jednání)</a:t>
            </a:r>
          </a:p>
          <a:p>
            <a:r>
              <a:rPr lang="cs-CZ" dirty="0" smtClean="0"/>
              <a:t>16:00 – 19:00</a:t>
            </a:r>
          </a:p>
          <a:p>
            <a:pPr lvl="1"/>
            <a:r>
              <a:rPr lang="cs-CZ" dirty="0" smtClean="0"/>
              <a:t>Pomalejší fáze =&gt; rutinní práce, psaní, studování, vyřizování e-mailů</a:t>
            </a:r>
          </a:p>
          <a:p>
            <a:r>
              <a:rPr lang="cs-CZ" dirty="0" smtClean="0"/>
              <a:t>19:00 – 22:00</a:t>
            </a:r>
          </a:p>
          <a:p>
            <a:pPr lvl="1"/>
            <a:r>
              <a:rPr lang="cs-CZ" dirty="0" smtClean="0"/>
              <a:t>Skončit s prací </a:t>
            </a:r>
            <a:r>
              <a:rPr lang="cs-CZ" dirty="0" smtClean="0">
                <a:sym typeface="Wingdings" pitchFamily="2" charset="2"/>
              </a:rPr>
              <a:t> (zpětný pohled, vymýšlení plánů)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pic>
        <p:nvPicPr>
          <p:cNvPr id="6" name="Zástupný symbol pro obsah 5" descr="IMG_45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6811" y="174228"/>
            <a:ext cx="5955631" cy="6645527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pic>
        <p:nvPicPr>
          <p:cNvPr id="6" name="Zástupný symbol pro obsah 5" descr="IMG_458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3137" y="271390"/>
            <a:ext cx="10274968" cy="6333322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plán studia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cílů</a:t>
            </a:r>
          </a:p>
          <a:p>
            <a:pPr lvl="1"/>
            <a:r>
              <a:rPr lang="cs-CZ" dirty="0" smtClean="0"/>
              <a:t>SMART</a:t>
            </a:r>
          </a:p>
          <a:p>
            <a:r>
              <a:rPr lang="cs-CZ" dirty="0" smtClean="0"/>
              <a:t>Plánování</a:t>
            </a:r>
          </a:p>
          <a:p>
            <a:pPr lvl="1"/>
            <a:r>
              <a:rPr lang="cs-CZ" dirty="0" smtClean="0"/>
              <a:t>Roční, čtvrtletní, měsíční, týdenní, denní</a:t>
            </a:r>
          </a:p>
          <a:p>
            <a:r>
              <a:rPr lang="cs-CZ" dirty="0" smtClean="0"/>
              <a:t>Rozhodování</a:t>
            </a:r>
          </a:p>
          <a:p>
            <a:pPr lvl="1"/>
            <a:r>
              <a:rPr lang="cs-CZ" dirty="0" smtClean="0"/>
              <a:t>Volba druhů a množství činností a úkolů, </a:t>
            </a:r>
            <a:r>
              <a:rPr lang="cs-CZ" dirty="0" err="1" smtClean="0"/>
              <a:t>kt</a:t>
            </a:r>
            <a:r>
              <a:rPr lang="cs-CZ" dirty="0" smtClean="0"/>
              <a:t>. je potřeba vykonat</a:t>
            </a:r>
          </a:p>
          <a:p>
            <a:pPr lvl="1"/>
            <a:r>
              <a:rPr lang="cs-CZ" dirty="0" smtClean="0"/>
              <a:t>Volba pořadí (stanovení priorit)</a:t>
            </a:r>
          </a:p>
          <a:p>
            <a:pPr lvl="1"/>
            <a:r>
              <a:rPr lang="cs-CZ" dirty="0" smtClean="0"/>
              <a:t>Co budu vykonávat sám, co budu delegovat?</a:t>
            </a:r>
          </a:p>
          <a:p>
            <a:r>
              <a:rPr lang="cs-CZ" dirty="0" smtClean="0"/>
              <a:t>Plnění plánu</a:t>
            </a:r>
          </a:p>
          <a:p>
            <a:pPr lvl="1"/>
            <a:r>
              <a:rPr lang="cs-CZ" dirty="0" smtClean="0"/>
              <a:t>Režim běžného školního dne? (ráno, dopoledne, v poledne, odpoledne, večer)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plánování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1234802"/>
            <a:ext cx="10753200" cy="4139998"/>
          </a:xfrm>
        </p:spPr>
        <p:txBody>
          <a:bodyPr/>
          <a:lstStyle/>
          <a:p>
            <a:r>
              <a:rPr lang="cs-CZ" dirty="0" smtClean="0"/>
              <a:t>Určuje směr rozvoje organizace</a:t>
            </a:r>
          </a:p>
          <a:p>
            <a:r>
              <a:rPr lang="cs-CZ" dirty="0" smtClean="0"/>
              <a:t>Koordinuje činnost lidí a vnitropodnikových jednotek při plnění plánů</a:t>
            </a:r>
          </a:p>
          <a:p>
            <a:r>
              <a:rPr lang="cs-CZ" dirty="0" smtClean="0"/>
              <a:t>Snižuje podíl zbytečných činností a ztrát</a:t>
            </a:r>
          </a:p>
          <a:p>
            <a:r>
              <a:rPr lang="cs-CZ" dirty="0" smtClean="0"/>
              <a:t>Vypracovává standardy výkonnosti pro kontrolní činnosti</a:t>
            </a:r>
          </a:p>
          <a:p>
            <a:r>
              <a:rPr lang="cs-CZ" dirty="0" smtClean="0"/>
              <a:t>Orientuje práci manažera na plánovité a koncepční řízení vývoje organizace</a:t>
            </a:r>
          </a:p>
          <a:p>
            <a:r>
              <a:rPr lang="cs-CZ" dirty="0" smtClean="0"/>
              <a:t>Rozvíjí jejich schopnosti a dovednosti předvídat budoucí vývoj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Plány podle různých hledisek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51420" y="1589132"/>
            <a:ext cx="10753200" cy="4139998"/>
          </a:xfrm>
        </p:spPr>
        <p:txBody>
          <a:bodyPr/>
          <a:lstStyle/>
          <a:p>
            <a:r>
              <a:rPr lang="cs-CZ" dirty="0" smtClean="0"/>
              <a:t>Podle druhu organizace</a:t>
            </a:r>
          </a:p>
          <a:p>
            <a:pPr lvl="1"/>
            <a:r>
              <a:rPr lang="cs-CZ" dirty="0" smtClean="0"/>
              <a:t>Plány výrobních podniků, plány podniků služeb, plány univerzit, …</a:t>
            </a:r>
          </a:p>
          <a:p>
            <a:r>
              <a:rPr lang="cs-CZ" dirty="0" smtClean="0"/>
              <a:t>Podle velikosti organizace</a:t>
            </a:r>
          </a:p>
          <a:p>
            <a:pPr lvl="1"/>
            <a:r>
              <a:rPr lang="cs-CZ" dirty="0" smtClean="0"/>
              <a:t>Plány malých a středních podniků, plány velkých podniků</a:t>
            </a:r>
          </a:p>
          <a:p>
            <a:r>
              <a:rPr lang="cs-CZ" dirty="0" smtClean="0"/>
              <a:t>Podle fáze životního cyklu podniku</a:t>
            </a:r>
          </a:p>
          <a:p>
            <a:pPr lvl="1"/>
            <a:r>
              <a:rPr lang="cs-CZ" dirty="0" smtClean="0"/>
              <a:t>Plány při zakládání podniku (podnikatelské záměry), plány rozvoje podniku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Plány podle různých hledisek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hierarchie cílů a stupně konkrétnosti</a:t>
            </a:r>
          </a:p>
          <a:p>
            <a:pPr lvl="1"/>
            <a:r>
              <a:rPr lang="cs-CZ" dirty="0" smtClean="0"/>
              <a:t>Vize, poslání, strategie, taktiky, operativní plány, postupy, pravidla, rozpočty</a:t>
            </a:r>
          </a:p>
          <a:p>
            <a:r>
              <a:rPr lang="cs-CZ" dirty="0" smtClean="0"/>
              <a:t>Podle rozsahu úkolu</a:t>
            </a:r>
          </a:p>
          <a:p>
            <a:pPr lvl="1"/>
            <a:r>
              <a:rPr lang="cs-CZ" dirty="0" smtClean="0"/>
              <a:t>Plány celopodnikové, plány vnitropodnikových jednotek</a:t>
            </a:r>
          </a:p>
          <a:p>
            <a:r>
              <a:rPr lang="cs-CZ" dirty="0" smtClean="0"/>
              <a:t>Podle obsahu a věcného zaměření</a:t>
            </a:r>
          </a:p>
          <a:p>
            <a:pPr lvl="1"/>
            <a:r>
              <a:rPr lang="cs-CZ" dirty="0" smtClean="0"/>
              <a:t>Plán nákupu, plán výroby, plán prodeje, plán tržeb, plán zisku, plán počtu zaměstnanců,…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Rozhodující význam v procesu plánování!</a:t>
            </a:r>
          </a:p>
          <a:p>
            <a:pPr>
              <a:buNone/>
            </a:pPr>
            <a:r>
              <a:rPr lang="cs-CZ" dirty="0" smtClean="0"/>
              <a:t>= vědomé zaměřování budoucí činnosti organizace určitým směrem</a:t>
            </a:r>
          </a:p>
          <a:p>
            <a:r>
              <a:rPr lang="cs-CZ" dirty="0" smtClean="0"/>
              <a:t>Stanovování cílů je ovlivňováno externími a interními zájmovými skupinami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zájmu externích zájmových skupin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Věřitelé</a:t>
            </a:r>
          </a:p>
          <a:p>
            <a:pPr lvl="1"/>
            <a:r>
              <a:rPr lang="cs-CZ" dirty="0" smtClean="0"/>
              <a:t>Jistota vkladů, výhodné zúročení kapitálu</a:t>
            </a:r>
          </a:p>
          <a:p>
            <a:r>
              <a:rPr lang="cs-CZ" dirty="0" smtClean="0"/>
              <a:t>Dodavatelé</a:t>
            </a:r>
          </a:p>
          <a:p>
            <a:pPr lvl="1"/>
            <a:r>
              <a:rPr lang="cs-CZ" dirty="0" smtClean="0"/>
              <a:t>Stabilita prodeje, výhodné prodejní podmínky, platební podmínky a schopnosti</a:t>
            </a:r>
          </a:p>
          <a:p>
            <a:r>
              <a:rPr lang="cs-CZ" dirty="0" smtClean="0"/>
              <a:t>Zákazníci</a:t>
            </a:r>
          </a:p>
          <a:p>
            <a:pPr lvl="1"/>
            <a:r>
              <a:rPr lang="cs-CZ" dirty="0" smtClean="0"/>
              <a:t>Kvalitní zboží a služby, přiměřené ceny, platební podmínky</a:t>
            </a:r>
          </a:p>
          <a:p>
            <a:r>
              <a:rPr lang="cs-CZ" dirty="0" smtClean="0"/>
              <a:t>Stát	</a:t>
            </a:r>
          </a:p>
          <a:p>
            <a:pPr lvl="1"/>
            <a:r>
              <a:rPr lang="cs-CZ" dirty="0" smtClean="0"/>
              <a:t>Daňový přínos, pracovní příležitosti, sociální jistoty a služby, dodržování právních norem, přínos ke kulturnímu a kvalifikačnímu rozvoji obyvatelstva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zájmu interních zájmových skupin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Vlastníci</a:t>
            </a:r>
          </a:p>
          <a:p>
            <a:pPr lvl="1"/>
            <a:r>
              <a:rPr lang="cs-CZ" dirty="0" smtClean="0"/>
              <a:t>Výnosy, uchování a zhodnocení investovaného kapitálů, finanční samostatnost</a:t>
            </a:r>
          </a:p>
          <a:p>
            <a:r>
              <a:rPr lang="cs-CZ" dirty="0" smtClean="0"/>
              <a:t>Management</a:t>
            </a:r>
          </a:p>
          <a:p>
            <a:pPr lvl="1"/>
            <a:r>
              <a:rPr lang="cs-CZ" dirty="0" smtClean="0"/>
              <a:t>Pravomoc, vliv na rozhodování, prestiž postavení, možnost realizace svých schopností</a:t>
            </a:r>
          </a:p>
          <a:p>
            <a:r>
              <a:rPr lang="cs-CZ" dirty="0" smtClean="0"/>
              <a:t>Zaměstnanci</a:t>
            </a:r>
          </a:p>
          <a:p>
            <a:pPr lvl="1"/>
            <a:r>
              <a:rPr lang="cs-CZ" dirty="0" smtClean="0"/>
              <a:t>Mzdy/platy, pracovní zařazení, sociální jistotu, možnost uplatnění kvalifikace, mezilidské vztahy, sociální postavení, uznání, prestiž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735</TotalTime>
  <Words>2105</Words>
  <Application>Microsoft Office PowerPoint</Application>
  <PresentationFormat>Vlastní</PresentationFormat>
  <Paragraphs>326</Paragraphs>
  <Slides>33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prezentace-edu-cz</vt:lpstr>
      <vt:lpstr>Plánování</vt:lpstr>
      <vt:lpstr>Návaznost na analýzu prostředí</vt:lpstr>
      <vt:lpstr>Plánování</vt:lpstr>
      <vt:lpstr>Význam plánování</vt:lpstr>
      <vt:lpstr>Plány podle různých hledisek 1/2</vt:lpstr>
      <vt:lpstr>Plány podle různých hledisek 2/2</vt:lpstr>
      <vt:lpstr>Stanovení cílů</vt:lpstr>
      <vt:lpstr>Oblasti zájmu externích zájmových skupin</vt:lpstr>
      <vt:lpstr>Oblasti zájmu interních zájmových skupin</vt:lpstr>
      <vt:lpstr>Hierarchie cílů v organizaci</vt:lpstr>
      <vt:lpstr>Vize</vt:lpstr>
      <vt:lpstr>Poslání/mise/krédo</vt:lpstr>
      <vt:lpstr>Příklady inspirativních poslání (Tauchenová in Focus, 2015)</vt:lpstr>
      <vt:lpstr>Hodnoty</vt:lpstr>
      <vt:lpstr>Hodnoty společnosti BASF</vt:lpstr>
      <vt:lpstr>Strategické cíle</vt:lpstr>
      <vt:lpstr>Způsoby plánování</vt:lpstr>
      <vt:lpstr>Snímek 18</vt:lpstr>
      <vt:lpstr>Snímek 19</vt:lpstr>
      <vt:lpstr>Time Management – Osobní plány práce</vt:lpstr>
      <vt:lpstr>Stanovení cíle</vt:lpstr>
      <vt:lpstr>Plánování času</vt:lpstr>
      <vt:lpstr>Rozhodování</vt:lpstr>
      <vt:lpstr>Metodické pomůcky při rozhodování</vt:lpstr>
      <vt:lpstr>Paretovo pravidlo – pravidlo 80/20</vt:lpstr>
      <vt:lpstr>Metoda ABC – pravidlo 15:20:65</vt:lpstr>
      <vt:lpstr>Eisenhowerův princip</vt:lpstr>
      <vt:lpstr>Plnění denního plánu 1/2</vt:lpstr>
      <vt:lpstr>Plnění denního plánu 2/2</vt:lpstr>
      <vt:lpstr>Průběh normálního pracovního dne</vt:lpstr>
      <vt:lpstr>Snímek 31</vt:lpstr>
      <vt:lpstr>Snímek 32</vt:lpstr>
      <vt:lpstr>Osobní plán studia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68</cp:revision>
  <cp:lastPrinted>1601-01-01T00:00:00Z</cp:lastPrinted>
  <dcterms:created xsi:type="dcterms:W3CDTF">2019-06-11T20:19:30Z</dcterms:created>
  <dcterms:modified xsi:type="dcterms:W3CDTF">2024-01-12T15:20:33Z</dcterms:modified>
</cp:coreProperties>
</file>