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60" r:id="rId4"/>
    <p:sldId id="258" r:id="rId5"/>
    <p:sldId id="259" r:id="rId6"/>
    <p:sldId id="278" r:id="rId7"/>
    <p:sldId id="261" r:id="rId8"/>
    <p:sldId id="262" r:id="rId9"/>
    <p:sldId id="263" r:id="rId10"/>
    <p:sldId id="266" r:id="rId11"/>
    <p:sldId id="279" r:id="rId12"/>
    <p:sldId id="280" r:id="rId13"/>
    <p:sldId id="273" r:id="rId14"/>
    <p:sldId id="267" r:id="rId15"/>
    <p:sldId id="281" r:id="rId16"/>
    <p:sldId id="271" r:id="rId17"/>
    <p:sldId id="268" r:id="rId18"/>
    <p:sldId id="272" r:id="rId19"/>
    <p:sldId id="269" r:id="rId20"/>
    <p:sldId id="270" r:id="rId21"/>
    <p:sldId id="274" r:id="rId22"/>
    <p:sldId id="275" r:id="rId23"/>
    <p:sldId id="276" r:id="rId24"/>
    <p:sldId id="277" r:id="rId2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7300"/>
    <a:srgbClr val="D77300"/>
    <a:srgbClr val="B9006E"/>
    <a:srgbClr val="4BC8FF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47" autoAdjust="0"/>
    <p:restoredTop sz="79739" autoAdjust="0"/>
  </p:normalViewPr>
  <p:slideViewPr>
    <p:cSldViewPr snapToGrid="0">
      <p:cViewPr varScale="1">
        <p:scale>
          <a:sx n="53" d="100"/>
          <a:sy n="53" d="100"/>
        </p:scale>
        <p:origin x="-816" y="-8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0B04E0-3FE4-45C1-A6C5-F4E5C11E4EF3}" type="doc">
      <dgm:prSet loTypeId="urn:microsoft.com/office/officeart/2005/8/layout/arrow4" loCatId="relationship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cs-CZ"/>
        </a:p>
      </dgm:t>
    </dgm:pt>
    <dgm:pt modelId="{2F3076A1-2B3E-4A08-B17C-DFC22C77A73A}">
      <dgm:prSet phldrT="[Text]"/>
      <dgm:spPr/>
      <dgm:t>
        <a:bodyPr/>
        <a:lstStyle/>
        <a:p>
          <a:r>
            <a:rPr lang="cs-CZ" dirty="0" smtClean="0"/>
            <a:t>Nadřízení pracovníci</a:t>
          </a:r>
        </a:p>
      </dgm:t>
    </dgm:pt>
    <dgm:pt modelId="{303A186A-C87C-4DB7-8FC4-832C36792700}" type="parTrans" cxnId="{F1BA2FD7-CCB5-40B3-A3FA-CC8EEE233746}">
      <dgm:prSet/>
      <dgm:spPr/>
      <dgm:t>
        <a:bodyPr/>
        <a:lstStyle/>
        <a:p>
          <a:endParaRPr lang="cs-CZ"/>
        </a:p>
      </dgm:t>
    </dgm:pt>
    <dgm:pt modelId="{D86E106D-E4B9-4216-BBF0-69FF93010395}" type="sibTrans" cxnId="{F1BA2FD7-CCB5-40B3-A3FA-CC8EEE233746}">
      <dgm:prSet/>
      <dgm:spPr/>
      <dgm:t>
        <a:bodyPr/>
        <a:lstStyle/>
        <a:p>
          <a:endParaRPr lang="cs-CZ"/>
        </a:p>
      </dgm:t>
    </dgm:pt>
    <dgm:pt modelId="{BF0C5EC8-B4B1-4912-A1BD-18EC348C503E}">
      <dgm:prSet phldrT="[Text]"/>
      <dgm:spPr/>
      <dgm:t>
        <a:bodyPr/>
        <a:lstStyle/>
        <a:p>
          <a:r>
            <a:rPr lang="cs-CZ" dirty="0" smtClean="0"/>
            <a:t>Podřízení pracovníci</a:t>
          </a:r>
          <a:endParaRPr lang="cs-CZ" dirty="0"/>
        </a:p>
      </dgm:t>
    </dgm:pt>
    <dgm:pt modelId="{1E0AA013-A060-4014-B1AA-F0CA0150D040}" type="parTrans" cxnId="{9D7A4501-593B-482C-8ADC-C67AB076C3FA}">
      <dgm:prSet/>
      <dgm:spPr/>
      <dgm:t>
        <a:bodyPr/>
        <a:lstStyle/>
        <a:p>
          <a:endParaRPr lang="cs-CZ"/>
        </a:p>
      </dgm:t>
    </dgm:pt>
    <dgm:pt modelId="{618376B8-8CAD-4C8A-8099-4601B7B0091E}" type="sibTrans" cxnId="{9D7A4501-593B-482C-8ADC-C67AB076C3FA}">
      <dgm:prSet/>
      <dgm:spPr/>
      <dgm:t>
        <a:bodyPr/>
        <a:lstStyle/>
        <a:p>
          <a:endParaRPr lang="cs-CZ"/>
        </a:p>
      </dgm:t>
    </dgm:pt>
    <dgm:pt modelId="{1B0A3424-15C3-4D67-981B-8B731D8AD221}" type="pres">
      <dgm:prSet presAssocID="{350B04E0-3FE4-45C1-A6C5-F4E5C11E4EF3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9ABA2944-7E39-437E-8495-13AEA622CBDE}" type="pres">
      <dgm:prSet presAssocID="{2F3076A1-2B3E-4A08-B17C-DFC22C77A73A}" presName="upArrow" presStyleLbl="node1" presStyleIdx="0" presStyleCnt="2"/>
      <dgm:spPr/>
    </dgm:pt>
    <dgm:pt modelId="{E746A509-2A3E-4497-94C4-8D227305A5BB}" type="pres">
      <dgm:prSet presAssocID="{2F3076A1-2B3E-4A08-B17C-DFC22C77A73A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8659218-F391-4A50-A467-D32BA27FAAC8}" type="pres">
      <dgm:prSet presAssocID="{BF0C5EC8-B4B1-4912-A1BD-18EC348C503E}" presName="downArrow" presStyleLbl="node1" presStyleIdx="1" presStyleCnt="2"/>
      <dgm:spPr/>
    </dgm:pt>
    <dgm:pt modelId="{7C6D10EC-E534-4717-A4FA-2DE387B695CE}" type="pres">
      <dgm:prSet presAssocID="{BF0C5EC8-B4B1-4912-A1BD-18EC348C503E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D7A4501-593B-482C-8ADC-C67AB076C3FA}" srcId="{350B04E0-3FE4-45C1-A6C5-F4E5C11E4EF3}" destId="{BF0C5EC8-B4B1-4912-A1BD-18EC348C503E}" srcOrd="1" destOrd="0" parTransId="{1E0AA013-A060-4014-B1AA-F0CA0150D040}" sibTransId="{618376B8-8CAD-4C8A-8099-4601B7B0091E}"/>
    <dgm:cxn modelId="{950509BA-2D3F-463D-BF67-59DF6ECCFA9A}" type="presOf" srcId="{BF0C5EC8-B4B1-4912-A1BD-18EC348C503E}" destId="{7C6D10EC-E534-4717-A4FA-2DE387B695CE}" srcOrd="0" destOrd="0" presId="urn:microsoft.com/office/officeart/2005/8/layout/arrow4"/>
    <dgm:cxn modelId="{F1BA2FD7-CCB5-40B3-A3FA-CC8EEE233746}" srcId="{350B04E0-3FE4-45C1-A6C5-F4E5C11E4EF3}" destId="{2F3076A1-2B3E-4A08-B17C-DFC22C77A73A}" srcOrd="0" destOrd="0" parTransId="{303A186A-C87C-4DB7-8FC4-832C36792700}" sibTransId="{D86E106D-E4B9-4216-BBF0-69FF93010395}"/>
    <dgm:cxn modelId="{104BAC0F-C616-49DE-9AE8-9111C859F2DB}" type="presOf" srcId="{2F3076A1-2B3E-4A08-B17C-DFC22C77A73A}" destId="{E746A509-2A3E-4497-94C4-8D227305A5BB}" srcOrd="0" destOrd="0" presId="urn:microsoft.com/office/officeart/2005/8/layout/arrow4"/>
    <dgm:cxn modelId="{D3328E7F-B623-4E3D-A23B-0C748F294016}" type="presOf" srcId="{350B04E0-3FE4-45C1-A6C5-F4E5C11E4EF3}" destId="{1B0A3424-15C3-4D67-981B-8B731D8AD221}" srcOrd="0" destOrd="0" presId="urn:microsoft.com/office/officeart/2005/8/layout/arrow4"/>
    <dgm:cxn modelId="{193D4C6D-6723-40FB-8BD0-CDB517A83AD4}" type="presParOf" srcId="{1B0A3424-15C3-4D67-981B-8B731D8AD221}" destId="{9ABA2944-7E39-437E-8495-13AEA622CBDE}" srcOrd="0" destOrd="0" presId="urn:microsoft.com/office/officeart/2005/8/layout/arrow4"/>
    <dgm:cxn modelId="{BC0CF805-EC23-427D-91C5-DDFF5038C5D5}" type="presParOf" srcId="{1B0A3424-15C3-4D67-981B-8B731D8AD221}" destId="{E746A509-2A3E-4497-94C4-8D227305A5BB}" srcOrd="1" destOrd="0" presId="urn:microsoft.com/office/officeart/2005/8/layout/arrow4"/>
    <dgm:cxn modelId="{2455C9A4-46A9-49BD-8B6B-ECAD4C68D75F}" type="presParOf" srcId="{1B0A3424-15C3-4D67-981B-8B731D8AD221}" destId="{68659218-F391-4A50-A467-D32BA27FAAC8}" srcOrd="2" destOrd="0" presId="urn:microsoft.com/office/officeart/2005/8/layout/arrow4"/>
    <dgm:cxn modelId="{6F8C60D0-DA53-4EC6-B882-AA89CA16B034}" type="presParOf" srcId="{1B0A3424-15C3-4D67-981B-8B731D8AD221}" destId="{7C6D10EC-E534-4717-A4FA-2DE387B695CE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ABA2944-7E39-437E-8495-13AEA622CBDE}">
      <dsp:nvSpPr>
        <dsp:cNvPr id="0" name=""/>
        <dsp:cNvSpPr/>
      </dsp:nvSpPr>
      <dsp:spPr>
        <a:xfrm>
          <a:off x="3078" y="0"/>
          <a:ext cx="1846992" cy="1762159"/>
        </a:xfrm>
        <a:prstGeom prst="upArrow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46A509-2A3E-4497-94C4-8D227305A5BB}">
      <dsp:nvSpPr>
        <dsp:cNvPr id="0" name=""/>
        <dsp:cNvSpPr/>
      </dsp:nvSpPr>
      <dsp:spPr>
        <a:xfrm>
          <a:off x="1905480" y="0"/>
          <a:ext cx="3134290" cy="1762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816" tIns="0" rIns="305816" bIns="305816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300" kern="1200" dirty="0" smtClean="0"/>
            <a:t>Nadřízení pracovníci</a:t>
          </a:r>
        </a:p>
      </dsp:txBody>
      <dsp:txXfrm>
        <a:off x="1905480" y="0"/>
        <a:ext cx="3134290" cy="1762159"/>
      </dsp:txXfrm>
    </dsp:sp>
    <dsp:sp modelId="{68659218-F391-4A50-A467-D32BA27FAAC8}">
      <dsp:nvSpPr>
        <dsp:cNvPr id="0" name=""/>
        <dsp:cNvSpPr/>
      </dsp:nvSpPr>
      <dsp:spPr>
        <a:xfrm>
          <a:off x="557176" y="1909005"/>
          <a:ext cx="1846992" cy="1762159"/>
        </a:xfrm>
        <a:prstGeom prst="downArrow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6D10EC-E534-4717-A4FA-2DE387B695CE}">
      <dsp:nvSpPr>
        <dsp:cNvPr id="0" name=""/>
        <dsp:cNvSpPr/>
      </dsp:nvSpPr>
      <dsp:spPr>
        <a:xfrm>
          <a:off x="2459578" y="1909005"/>
          <a:ext cx="3134290" cy="1762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816" tIns="0" rIns="305816" bIns="305816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300" kern="1200" dirty="0" smtClean="0"/>
            <a:t>Podřízení pracovníci</a:t>
          </a:r>
          <a:endParaRPr lang="cs-CZ" sz="4300" kern="1200" dirty="0"/>
        </a:p>
      </dsp:txBody>
      <dsp:txXfrm>
        <a:off x="2459578" y="1909005"/>
        <a:ext cx="3134290" cy="17621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Organizace</a:t>
            </a:r>
            <a:r>
              <a:rPr lang="cs-CZ" baseline="0" dirty="0" smtClean="0"/>
              <a:t> = specializovaná skupina lidí vytvořená pro plnění specifických úkolů</a:t>
            </a:r>
          </a:p>
          <a:p>
            <a:pPr>
              <a:buFontTx/>
              <a:buChar char="-"/>
            </a:pPr>
            <a:r>
              <a:rPr lang="cs-CZ" baseline="0" dirty="0" smtClean="0"/>
              <a:t>Orchestr hraje hudbu, nemocnice léčí nemocné, škola vzdělává, výrobní továrna vyrábí určité výrobky</a:t>
            </a:r>
          </a:p>
          <a:p>
            <a:pPr>
              <a:buFontTx/>
              <a:buChar char="-"/>
            </a:pPr>
            <a:r>
              <a:rPr lang="cs-CZ" baseline="0" dirty="0" smtClean="0"/>
              <a:t> každý v organizaci je specialista na určitou činnost a svou činnost podřizuje společnému cíli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8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Franchising</a:t>
            </a:r>
            <a:r>
              <a:rPr lang="cs-CZ" dirty="0" smtClean="0"/>
              <a:t> = spolupráce právně i ekonomicky samostatných</a:t>
            </a:r>
            <a:r>
              <a:rPr lang="cs-CZ" baseline="0" dirty="0" smtClean="0"/>
              <a:t> podniků podle poskytovatelem vypracovaného vzoru a s jeho podporou</a:t>
            </a:r>
            <a:endParaRPr lang="cs-CZ" dirty="0" smtClean="0"/>
          </a:p>
          <a:p>
            <a:r>
              <a:rPr lang="cs-CZ" dirty="0" err="1" smtClean="0"/>
              <a:t>Franchisor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err="1" smtClean="0"/>
              <a:t>Franchisant</a:t>
            </a:r>
            <a:r>
              <a:rPr lang="cs-CZ" dirty="0" smtClean="0"/>
              <a:t> A</a:t>
            </a:r>
          </a:p>
          <a:p>
            <a:pPr>
              <a:buFontTx/>
              <a:buChar char="-"/>
            </a:pPr>
            <a:r>
              <a:rPr lang="cs-CZ" dirty="0" err="1" smtClean="0"/>
              <a:t>Franchisant</a:t>
            </a:r>
            <a:r>
              <a:rPr lang="cs-CZ" dirty="0" smtClean="0"/>
              <a:t> B</a:t>
            </a:r>
          </a:p>
          <a:p>
            <a:pPr>
              <a:buFontTx/>
              <a:buChar char="-"/>
            </a:pPr>
            <a:r>
              <a:rPr lang="cs-CZ" dirty="0" smtClean="0"/>
              <a:t>…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17</a:t>
            </a:fld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B86CC774-E8F2-443B-8104-C23B78C588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5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5384140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 xmlns="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xmlns="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xmlns="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xmlns="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xmlns="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xmlns="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xmlns="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xmlns="" id="{9A9B9871-9EBA-4393-84B7-3D9DDE1A65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298664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AD3B27E1-04C4-44E6-8DD2-879D33954A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389077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Klepnutím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4B067BC3-E77A-4F93-8E39-6559029C6D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79872" y="6053204"/>
            <a:ext cx="855744" cy="59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385452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PED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1A0BEB84-E013-4810-A1F4-DBB607A8B7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29712" y="2019299"/>
            <a:ext cx="4114367" cy="2838914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FF7300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FF7300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xmlns="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xmlns="" id="{325E9DFA-90AD-4BAC-8ACE-80E1EDF9A6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xmlns="" id="{938657D1-8B54-4E06-BB80-F452B998A0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xmlns="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391DB9A3-3792-41D4-AB78-F1910E62BE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1229579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 xmlns="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A3E27AE8-8344-46DF-95A1-57C7ED3DEA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4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81167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 xmlns="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21103F4D-0D61-472A-BAFF-19EFE6D636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442829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3AB41CB1-F6A4-458D-85DF-FC3E822971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7168426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 xmlns="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xmlns="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xmlns="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xmlns="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53D9C202-1E0C-49A0-BD44-0FABFFADA1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673959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 xmlns="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xmlns="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xmlns="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xmlns="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xmlns="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xmlns="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xmlns="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xmlns="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xmlns="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xmlns="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xmlns="" id="{C8521D5E-C1D4-49AD-9477-8C693D7590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374107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 xmlns="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xmlns="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xmlns="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5C946900-B034-4346-94F7-4849AECA0E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738376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 xmlns="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01ECF861-1DA0-4682-8B9C-824D212364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975528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 xmlns="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xmlns="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Organizování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Ing. Nikola Straková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organizačních struktur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Uspořádání VOJ v podniku</a:t>
            </a:r>
          </a:p>
          <a:p>
            <a:pPr lvl="1"/>
            <a:r>
              <a:rPr lang="cs-CZ" dirty="0" smtClean="0"/>
              <a:t>Vertikální – dána počtem organizačních stupňů, nižší počet stupňů = decentralizace v rozhodování, usnadňuje a zjednodušuje komunikaci, snižuje náklady na řízení a posiluje samostatnost a odpovědnost</a:t>
            </a:r>
          </a:p>
          <a:p>
            <a:pPr lvl="2"/>
            <a:endParaRPr lang="cs-CZ" dirty="0" smtClean="0"/>
          </a:p>
          <a:p>
            <a:pPr lvl="1"/>
            <a:r>
              <a:rPr lang="cs-CZ" dirty="0" smtClean="0"/>
              <a:t>Horizontální – dána počtem VOJ na nižším organizačním stupni, podřízených organizační jednotce na vyšším organizačním stupni</a:t>
            </a:r>
          </a:p>
          <a:p>
            <a:pPr lvl="1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Stíhle vedení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39509" y="3270379"/>
            <a:ext cx="5552491" cy="2701212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Štíhlé (úzké) organizační struktury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399592"/>
            <a:ext cx="10753200" cy="4432408"/>
          </a:xfrm>
        </p:spPr>
        <p:txBody>
          <a:bodyPr/>
          <a:lstStyle/>
          <a:p>
            <a:r>
              <a:rPr lang="cs-CZ" dirty="0" smtClean="0"/>
              <a:t>mezi řadovými pracovníky a vrcholovým vedením je mnoho řídících úrovní</a:t>
            </a:r>
          </a:p>
          <a:p>
            <a:pPr lvl="1"/>
            <a:r>
              <a:rPr lang="cs-CZ" dirty="0" smtClean="0"/>
              <a:t>každý vedoucí pracovník má omezený počet podřízených</a:t>
            </a:r>
          </a:p>
          <a:p>
            <a:r>
              <a:rPr lang="cs-CZ" dirty="0" smtClean="0"/>
              <a:t>např.: armáda, nebo velké státní a výrobní organizace.</a:t>
            </a:r>
          </a:p>
          <a:p>
            <a:r>
              <a:rPr lang="cs-CZ" dirty="0" smtClean="0"/>
              <a:t>Výhody</a:t>
            </a:r>
          </a:p>
          <a:p>
            <a:pPr lvl="1"/>
            <a:r>
              <a:rPr lang="cs-CZ" dirty="0" smtClean="0"/>
              <a:t>Těsná kontrola a vedení</a:t>
            </a:r>
          </a:p>
          <a:p>
            <a:pPr lvl="1"/>
            <a:r>
              <a:rPr lang="cs-CZ" dirty="0" smtClean="0"/>
              <a:t>Rychlá komunikace mezi podřízenými a vedoucími</a:t>
            </a:r>
          </a:p>
          <a:p>
            <a:r>
              <a:rPr lang="cs-CZ" dirty="0" smtClean="0"/>
              <a:t>Nevýhody</a:t>
            </a:r>
          </a:p>
          <a:p>
            <a:pPr lvl="1"/>
            <a:r>
              <a:rPr lang="cs-CZ" dirty="0" smtClean="0"/>
              <a:t>Tendence vedoucích pracovníků angažovat se v práci podřízených</a:t>
            </a:r>
          </a:p>
          <a:p>
            <a:pPr lvl="1"/>
            <a:r>
              <a:rPr lang="cs-CZ" dirty="0" smtClean="0"/>
              <a:t>Vysoký počet organizačních úrovní -&gt; komunikační šum</a:t>
            </a:r>
          </a:p>
          <a:p>
            <a:pPr lvl="1"/>
            <a:r>
              <a:rPr lang="cs-CZ" dirty="0" smtClean="0"/>
              <a:t>Vyšší náklady spojené s vyšším počtem organizačních úrovní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šíroké vedené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4029" y="2687216"/>
            <a:ext cx="5177971" cy="2519013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14727" y="365437"/>
            <a:ext cx="10753200" cy="451576"/>
          </a:xfrm>
        </p:spPr>
        <p:txBody>
          <a:bodyPr/>
          <a:lstStyle/>
          <a:p>
            <a:r>
              <a:rPr lang="cs-CZ" dirty="0" smtClean="0"/>
              <a:t>Široké organizační struktury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914400"/>
            <a:ext cx="10753200" cy="4917600"/>
          </a:xfrm>
        </p:spPr>
        <p:txBody>
          <a:bodyPr/>
          <a:lstStyle/>
          <a:p>
            <a:r>
              <a:rPr lang="cs-CZ" dirty="0" smtClean="0"/>
              <a:t>typické malým počtem řídících úrovní a velkým počtem podřízených</a:t>
            </a:r>
          </a:p>
          <a:p>
            <a:r>
              <a:rPr lang="cs-CZ" dirty="0" smtClean="0"/>
              <a:t>např. univerzita</a:t>
            </a:r>
          </a:p>
          <a:p>
            <a:pPr lvl="1"/>
            <a:r>
              <a:rPr lang="cs-CZ" dirty="0" smtClean="0"/>
              <a:t>rektor řídí děkany jednotlivých fakult, ti pak řídí vedoucí jednotlivých odborných kateder, jimž jsou přímo podřízeni jednotliví odborní pedagogové</a:t>
            </a:r>
          </a:p>
          <a:p>
            <a:r>
              <a:rPr lang="cs-CZ" dirty="0" smtClean="0"/>
              <a:t>Výhody</a:t>
            </a:r>
          </a:p>
          <a:p>
            <a:pPr lvl="1"/>
            <a:r>
              <a:rPr lang="cs-CZ" dirty="0" smtClean="0"/>
              <a:t>Vedoucí jsou nuceni delegovat pravomoci</a:t>
            </a:r>
          </a:p>
          <a:p>
            <a:pPr lvl="1"/>
            <a:r>
              <a:rPr lang="cs-CZ" dirty="0" smtClean="0"/>
              <a:t>Musí být k dispozici jasná taktika</a:t>
            </a:r>
          </a:p>
          <a:p>
            <a:pPr lvl="1"/>
            <a:r>
              <a:rPr lang="cs-CZ" dirty="0" smtClean="0"/>
              <a:t>Podřízení musí být pečlivě vybráni -&gt; manažeři musí být kvalitní</a:t>
            </a:r>
          </a:p>
          <a:p>
            <a:r>
              <a:rPr lang="cs-CZ" dirty="0" smtClean="0"/>
              <a:t>Nevýhody</a:t>
            </a:r>
          </a:p>
          <a:p>
            <a:pPr lvl="1"/>
            <a:r>
              <a:rPr lang="cs-CZ" dirty="0" smtClean="0"/>
              <a:t>Přetížení vedoucí mají tendence k oddalování rozhodnutí</a:t>
            </a:r>
          </a:p>
          <a:p>
            <a:pPr lvl="1"/>
            <a:r>
              <a:rPr lang="cs-CZ" dirty="0" smtClean="0"/>
              <a:t>Riziko, že vedoucí ztratí přehled</a:t>
            </a:r>
          </a:p>
          <a:p>
            <a:pPr lvl="1"/>
            <a:r>
              <a:rPr lang="cs-CZ" dirty="0" smtClean="0"/>
              <a:t>Toto rozpětí vyžaduje mimořádně kvalitní manažery</a:t>
            </a:r>
            <a:br>
              <a:rPr lang="cs-CZ" dirty="0" smtClean="0"/>
            </a:br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51859" t="15856" r="2534" b="5585"/>
          <a:stretch>
            <a:fillRect/>
          </a:stretch>
        </p:blipFill>
        <p:spPr bwMode="auto">
          <a:xfrm>
            <a:off x="0" y="0"/>
            <a:ext cx="12095048" cy="5859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Klasifikace organizačních struktur 1/2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Vnitropodnikové jednotky bez právní subjektivity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 smtClean="0"/>
              <a:t>Funkcionální</a:t>
            </a:r>
          </a:p>
          <a:p>
            <a:pPr marL="838350" lvl="1" indent="-514350"/>
            <a:r>
              <a:rPr lang="cs-CZ" dirty="0" smtClean="0"/>
              <a:t>Nejčastěji se seskupuji činnosti v oblasti výzkumu a vývoje, zásobování, výroby, marketingu a obchodu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 smtClean="0"/>
              <a:t>Divizionální</a:t>
            </a:r>
          </a:p>
          <a:p>
            <a:pPr marL="838350" lvl="1" indent="-514350"/>
            <a:r>
              <a:rPr lang="cs-CZ" dirty="0" smtClean="0"/>
              <a:t>Divize = autonomní VOJ / hospodářské středisko</a:t>
            </a:r>
          </a:p>
          <a:p>
            <a:pPr marL="838350" lvl="1" indent="-514350"/>
            <a:r>
              <a:rPr lang="cs-CZ" dirty="0" smtClean="0"/>
              <a:t>Divize výrobková (divize výrobku A, divize výrobku B, …)</a:t>
            </a:r>
          </a:p>
          <a:p>
            <a:pPr marL="838350" lvl="1" indent="-514350"/>
            <a:r>
              <a:rPr lang="cs-CZ" dirty="0" smtClean="0"/>
              <a:t>Divize uzemní (divize Brno, divize Znojmo, …)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 smtClean="0"/>
              <a:t>Kombinované</a:t>
            </a:r>
          </a:p>
          <a:p>
            <a:pPr marL="838350" lvl="1" indent="-514350"/>
            <a:r>
              <a:rPr lang="cs-CZ" dirty="0" smtClean="0"/>
              <a:t>VOJ vytvářeny podle různých kritérií (podle funkce, podle výrobku, podle území, …)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diviz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32562" y="2576945"/>
            <a:ext cx="8027714" cy="4281056"/>
          </a:xfrm>
          <a:prstGeom prst="rect">
            <a:avLst/>
          </a:prstGeom>
        </p:spPr>
      </p:pic>
      <p:pic>
        <p:nvPicPr>
          <p:cNvPr id="6" name="Zástupný symbol pro obsah 5" descr="funkcionální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2974" r="11458" b="2331"/>
          <a:stretch>
            <a:fillRect/>
          </a:stretch>
        </p:blipFill>
        <p:spPr>
          <a:xfrm>
            <a:off x="263236" y="0"/>
            <a:ext cx="5971309" cy="3754582"/>
          </a:xfr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pic>
        <p:nvPicPr>
          <p:cNvPr id="6" name="Zástupný symbol pro obsah 5" descr="Organizační+struktura madet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6746" y="-25161"/>
            <a:ext cx="9131969" cy="6848978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Klasifikace organizačních struktur 2/2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Vnitropodnikové jednotky s právní subjektivitou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 smtClean="0"/>
              <a:t>Divizionální</a:t>
            </a:r>
          </a:p>
          <a:p>
            <a:pPr marL="838350" lvl="1" indent="-514350"/>
            <a:r>
              <a:rPr lang="cs-CZ" dirty="0" smtClean="0"/>
              <a:t>Tvořena divizemi s právní subjektivitou (odštěpný závod, strategická podnikatelská jednotka)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 smtClean="0"/>
              <a:t>Holdingové</a:t>
            </a:r>
          </a:p>
          <a:p>
            <a:pPr marL="838350" lvl="1" indent="-514350"/>
            <a:r>
              <a:rPr lang="cs-CZ" dirty="0" smtClean="0"/>
              <a:t>Holdingová společnost = mateřská společnost prostřednictvím kapitálového podílu v jiné dceřiné společnosti řídí a kontroluje její činnost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 smtClean="0"/>
              <a:t>Síťové = </a:t>
            </a:r>
            <a:r>
              <a:rPr lang="cs-CZ" dirty="0" err="1" smtClean="0"/>
              <a:t>franchising</a:t>
            </a:r>
            <a:r>
              <a:rPr lang="cs-CZ" dirty="0" smtClean="0"/>
              <a:t>, aliance, sítě aliancí, virtuální struktury</a:t>
            </a:r>
          </a:p>
          <a:p>
            <a:pPr marL="838350" lvl="1" indent="-514350"/>
            <a:r>
              <a:rPr lang="cs-CZ" dirty="0" smtClean="0"/>
              <a:t>Spolupracují na základě oboustranně výhodných dohod</a:t>
            </a:r>
          </a:p>
          <a:p>
            <a:pPr marL="586350" indent="-514350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8852" t="20179" r="9189" b="11231"/>
          <a:stretch>
            <a:fillRect/>
          </a:stretch>
        </p:blipFill>
        <p:spPr bwMode="auto">
          <a:xfrm>
            <a:off x="685801" y="221067"/>
            <a:ext cx="10900610" cy="6579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Organizační struktura řízení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646282"/>
            <a:ext cx="10753200" cy="4139998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= struktura útvarů řízení, orgánů řízení, řídících pozic a jejich vzájemných vztahů</a:t>
            </a:r>
          </a:p>
          <a:p>
            <a:pPr>
              <a:buNone/>
            </a:pPr>
            <a:r>
              <a:rPr lang="cs-CZ" dirty="0" smtClean="0"/>
              <a:t>Útvary a orgány řízení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 smtClean="0"/>
              <a:t>Liniové </a:t>
            </a:r>
          </a:p>
          <a:p>
            <a:pPr marL="838350" lvl="1" indent="-514350"/>
            <a:r>
              <a:rPr lang="cs-CZ" dirty="0" smtClean="0"/>
              <a:t>mají přímou rozhodovací pravomoc a odpovědnost za řízení a výsledky VOJ</a:t>
            </a:r>
          </a:p>
          <a:p>
            <a:pPr marL="1248750" lvl="2" indent="-514350"/>
            <a:r>
              <a:rPr lang="cs-CZ" dirty="0" smtClean="0"/>
              <a:t>Útvar ředitele podniku, útvar ředitele divize, útvar marketingu a obchodu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 smtClean="0"/>
              <a:t>Štábní</a:t>
            </a:r>
          </a:p>
          <a:p>
            <a:pPr marL="838350" lvl="1" indent="-514350"/>
            <a:r>
              <a:rPr lang="cs-CZ" dirty="0" smtClean="0"/>
              <a:t>Nemají pravomoc zasahovat do hlavní činnosti podniku, ani vydávat pracovníkům liniových útvarů příkazy</a:t>
            </a:r>
          </a:p>
          <a:p>
            <a:pPr marL="1248750" lvl="2" indent="-514350"/>
            <a:r>
              <a:rPr lang="cs-CZ" dirty="0" smtClean="0"/>
              <a:t>Zjišťují informace o vnějším a vnitřním prostředí podniku, zpracovávají podklady pro rozhodování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Organizace	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= </a:t>
            </a:r>
            <a:r>
              <a:rPr lang="cs-CZ" b="1" dirty="0" smtClean="0"/>
              <a:t>systém</a:t>
            </a:r>
            <a:r>
              <a:rPr lang="cs-CZ" dirty="0" smtClean="0"/>
              <a:t>, jehož cílem je transformace vstupů na výstupy</a:t>
            </a:r>
          </a:p>
          <a:p>
            <a:pPr>
              <a:buNone/>
            </a:pPr>
            <a:r>
              <a:rPr lang="cs-CZ" dirty="0" smtClean="0"/>
              <a:t>= subjekt vytvořený za účelem dosahování ekonomických cílů</a:t>
            </a:r>
          </a:p>
          <a:p>
            <a:pPr>
              <a:buNone/>
            </a:pPr>
            <a:r>
              <a:rPr lang="cs-CZ" dirty="0" smtClean="0"/>
              <a:t>= </a:t>
            </a:r>
            <a:r>
              <a:rPr lang="cs-CZ" b="1" dirty="0" smtClean="0"/>
              <a:t>skupina lidí</a:t>
            </a:r>
            <a:r>
              <a:rPr lang="cs-CZ" dirty="0" smtClean="0"/>
              <a:t>, kteří spolupracují při dosahování společných cílů</a:t>
            </a:r>
          </a:p>
          <a:p>
            <a:pPr>
              <a:buNone/>
            </a:pPr>
            <a:r>
              <a:rPr lang="cs-CZ" dirty="0" smtClean="0"/>
              <a:t>Organizování = proces vytváření nové, nebo přetváření stávající organizace</a:t>
            </a:r>
          </a:p>
          <a:p>
            <a:pPr>
              <a:buNone/>
            </a:pPr>
            <a:r>
              <a:rPr lang="cs-CZ" dirty="0" smtClean="0"/>
              <a:t>Organizovanost = uspořádání prvků v systému</a:t>
            </a: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řídících struktur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50167" y="1266685"/>
            <a:ext cx="10753200" cy="4139998"/>
          </a:xfrm>
        </p:spPr>
        <p:txBody>
          <a:bodyPr/>
          <a:lstStyle/>
          <a:p>
            <a:pPr marL="586350" indent="-514350">
              <a:buFont typeface="+mj-lt"/>
              <a:buAutoNum type="arabicPeriod"/>
            </a:pPr>
            <a:r>
              <a:rPr lang="cs-CZ" dirty="0" smtClean="0"/>
              <a:t>Liniové</a:t>
            </a:r>
          </a:p>
          <a:p>
            <a:pPr marL="838350" lvl="1" indent="-514350"/>
            <a:r>
              <a:rPr lang="cs-CZ" dirty="0" smtClean="0"/>
              <a:t>Tvořena jenom liniovými útvary s jednoznačnými </a:t>
            </a:r>
          </a:p>
          <a:p>
            <a:pPr marL="838350" lvl="1" indent="-514350">
              <a:buNone/>
            </a:pPr>
            <a:r>
              <a:rPr lang="cs-CZ" dirty="0" smtClean="0"/>
              <a:t>liniovými vazbami mezi nadřízenými a podřízenými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 smtClean="0"/>
              <a:t>Funkcionální</a:t>
            </a:r>
          </a:p>
          <a:p>
            <a:pPr marL="838350" lvl="1" indent="-514350"/>
            <a:r>
              <a:rPr lang="cs-CZ" dirty="0" smtClean="0"/>
              <a:t>Tvořena funkcionálními útvary, které plní funkci útvarů liniových</a:t>
            </a:r>
          </a:p>
          <a:p>
            <a:pPr marL="838350" lvl="1" indent="-514350"/>
            <a:r>
              <a:rPr lang="cs-CZ" dirty="0" smtClean="0"/>
              <a:t>Podřízený má několik nadřízených (podle funkcí, kterou vedoucí zastává)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 smtClean="0"/>
              <a:t>Liniově štábní</a:t>
            </a:r>
          </a:p>
          <a:p>
            <a:pPr marL="838350" lvl="1" indent="-514350"/>
            <a:r>
              <a:rPr lang="cs-CZ" dirty="0" smtClean="0"/>
              <a:t>Funkcionální útvary jsou útvary štábními pouze s metodickým vedením</a:t>
            </a:r>
          </a:p>
          <a:p>
            <a:pPr marL="838350" lvl="1" indent="-514350"/>
            <a:r>
              <a:rPr lang="cs-CZ" dirty="0" smtClean="0"/>
              <a:t>Odstraňuje mnohonásobnou podřízenost funkcionální řídící struktury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 smtClean="0"/>
              <a:t>Maticová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 smtClean="0"/>
              <a:t>Projektová</a:t>
            </a:r>
          </a:p>
          <a:p>
            <a:pPr marL="586350" indent="-514350">
              <a:buFont typeface="+mj-lt"/>
              <a:buAutoNum type="arabicPeriod"/>
            </a:pPr>
            <a:endParaRPr lang="cs-CZ" dirty="0" smtClean="0"/>
          </a:p>
        </p:txBody>
      </p:sp>
      <p:pic>
        <p:nvPicPr>
          <p:cNvPr id="6" name="Obrázek 5" descr="liniova_organizacni_struktura.png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6751022" y="370013"/>
            <a:ext cx="4149590" cy="882891"/>
          </a:xfrm>
          <a:prstGeom prst="rect">
            <a:avLst/>
          </a:prstGeom>
        </p:spPr>
      </p:pic>
      <p:pic>
        <p:nvPicPr>
          <p:cNvPr id="7" name="Obrázek 6" descr="funkcionalni_organizacni_struktura.png"/>
          <p:cNvPicPr>
            <a:picLocks noChangeAspect="1"/>
          </p:cNvPicPr>
          <p:nvPr/>
        </p:nvPicPr>
        <p:blipFill>
          <a:blip r:embed="rId3" cstate="print">
            <a:grayscl/>
          </a:blip>
          <a:stretch>
            <a:fillRect/>
          </a:stretch>
        </p:blipFill>
        <p:spPr>
          <a:xfrm>
            <a:off x="7603958" y="2024708"/>
            <a:ext cx="4273795" cy="1134930"/>
          </a:xfrm>
          <a:prstGeom prst="rect">
            <a:avLst/>
          </a:prstGeom>
        </p:spPr>
      </p:pic>
      <p:pic>
        <p:nvPicPr>
          <p:cNvPr id="8" name="Obrázek 7" descr="liniove stabni organizacni struktura-3.png"/>
          <p:cNvPicPr>
            <a:picLocks noChangeAspect="1"/>
          </p:cNvPicPr>
          <p:nvPr/>
        </p:nvPicPr>
        <p:blipFill>
          <a:blip r:embed="rId4" cstate="print">
            <a:grayscl/>
          </a:blip>
          <a:stretch>
            <a:fillRect/>
          </a:stretch>
        </p:blipFill>
        <p:spPr>
          <a:xfrm>
            <a:off x="5724497" y="5198274"/>
            <a:ext cx="4947514" cy="143162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pic>
        <p:nvPicPr>
          <p:cNvPr id="6" name="Zástupný symbol pro obsah 5" descr="05-organizacni-struktura-spssvm-2018-19-web-od-unor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0473" y="0"/>
            <a:ext cx="9812601" cy="6746163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pic>
        <p:nvPicPr>
          <p:cNvPr id="7" name="Zástupný symbol pro obsah 6" descr="obrorig--2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32747" y="37592"/>
            <a:ext cx="4967043" cy="5794883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pic>
        <p:nvPicPr>
          <p:cNvPr id="5" name="Zástupný symbol pro obsah 4" descr="org_skola-1024x5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6725" y="229156"/>
            <a:ext cx="11646569" cy="6551195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pic>
        <p:nvPicPr>
          <p:cNvPr id="5" name="Zástupný symbol pro obsah 4" descr="org_schema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9817" y="757990"/>
            <a:ext cx="11629520" cy="460335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Organizování jako manažerská funkce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Vytváří hierarchické prostředí v organizaci</a:t>
            </a:r>
          </a:p>
          <a:p>
            <a:r>
              <a:rPr lang="cs-CZ" dirty="0" smtClean="0"/>
              <a:t>Zavádí formální organizační strukturu</a:t>
            </a:r>
          </a:p>
          <a:p>
            <a:pPr lvl="1"/>
            <a:r>
              <a:rPr lang="cs-CZ" dirty="0" smtClean="0"/>
              <a:t>kdo bude mít na starosti podnikové činnosti jako je marketing, lidské zdroje, logistika, výroba, IT, finance aj. -&gt; pro podnik je zásadní jejich koordinace, provázanost -&gt; pomáhá dosahovat cílů podniku jako celku</a:t>
            </a:r>
          </a:p>
          <a:p>
            <a:r>
              <a:rPr lang="cs-CZ" dirty="0" smtClean="0"/>
              <a:t>Zefektivňuje fungování vnitropodnikových organizačních jednotek</a:t>
            </a:r>
          </a:p>
          <a:p>
            <a:r>
              <a:rPr lang="cs-CZ" dirty="0" smtClean="0"/>
              <a:t>Zavádí v organizaci řád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 organizování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97140" y="1280522"/>
            <a:ext cx="10753200" cy="4139998"/>
          </a:xfrm>
        </p:spPr>
        <p:txBody>
          <a:bodyPr/>
          <a:lstStyle/>
          <a:p>
            <a:pPr marL="586350" indent="-514350">
              <a:buFont typeface="+mj-lt"/>
              <a:buAutoNum type="arabicPeriod"/>
            </a:pPr>
            <a:r>
              <a:rPr lang="cs-CZ" sz="2000" dirty="0" smtClean="0"/>
              <a:t>Formulování a vytyčování cílů organizace</a:t>
            </a:r>
          </a:p>
          <a:p>
            <a:pPr marL="586350" indent="-514350">
              <a:buFont typeface="+mj-lt"/>
              <a:buAutoNum type="arabicPeriod"/>
            </a:pPr>
            <a:r>
              <a:rPr lang="cs-CZ" sz="2000" dirty="0" smtClean="0"/>
              <a:t>Definování činností vedoucích ke splnění cíle</a:t>
            </a:r>
          </a:p>
          <a:p>
            <a:pPr marL="586350" indent="-514350">
              <a:buFont typeface="+mj-lt"/>
              <a:buAutoNum type="arabicPeriod"/>
            </a:pPr>
            <a:r>
              <a:rPr lang="cs-CZ" sz="2000" dirty="0" smtClean="0"/>
              <a:t>Diferenciace a integrace činností a vytváření podmínek pro individuální i skupinovou práci</a:t>
            </a:r>
          </a:p>
          <a:p>
            <a:pPr marL="586350" indent="-514350">
              <a:buFont typeface="+mj-lt"/>
              <a:buAutoNum type="arabicPeriod"/>
            </a:pPr>
            <a:r>
              <a:rPr lang="cs-CZ" sz="2000" dirty="0" smtClean="0"/>
              <a:t>Vytváření týmů, skupin, útvarů a vnitropodnikových organizačních jednotek a definování jejich rolí a funkcí v organizaci</a:t>
            </a:r>
          </a:p>
          <a:p>
            <a:pPr marL="586350" indent="-514350">
              <a:buFont typeface="+mj-lt"/>
              <a:buAutoNum type="arabicPeriod"/>
            </a:pPr>
            <a:r>
              <a:rPr lang="cs-CZ" sz="2000" dirty="0" smtClean="0"/>
              <a:t>Přiřazování vedoucích pracovníků a manažerů ke skupinám činností a vnitropodnikovým organizačním jednotkám</a:t>
            </a:r>
          </a:p>
          <a:p>
            <a:pPr marL="586350" indent="-514350">
              <a:buFont typeface="+mj-lt"/>
              <a:buAutoNum type="arabicPeriod"/>
            </a:pPr>
            <a:r>
              <a:rPr lang="cs-CZ" sz="2000" dirty="0" smtClean="0"/>
              <a:t>Vytváření pravidel pro centralizaci i decentralizaci rozhodovacích pravomocí</a:t>
            </a:r>
          </a:p>
          <a:p>
            <a:pPr marL="586350" indent="-514350">
              <a:buFont typeface="+mj-lt"/>
              <a:buAutoNum type="arabicPeriod"/>
            </a:pPr>
            <a:r>
              <a:rPr lang="cs-CZ" sz="2000" dirty="0" smtClean="0"/>
              <a:t>Předvídání a uskutečňování činností zaměřených na změny a rozvoj organizace v návaznosti na změny vnějšího prostředí</a:t>
            </a:r>
            <a:endParaRPr lang="cs-CZ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OSCAR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Obsah organizování podle </a:t>
            </a:r>
            <a:r>
              <a:rPr lang="cs-CZ" dirty="0" err="1" smtClean="0"/>
              <a:t>Dale</a:t>
            </a:r>
            <a:r>
              <a:rPr lang="cs-CZ" dirty="0" smtClean="0"/>
              <a:t> (1972)</a:t>
            </a:r>
          </a:p>
          <a:p>
            <a:pPr>
              <a:buNone/>
            </a:pPr>
            <a:endParaRPr lang="cs-CZ" dirty="0" smtClean="0"/>
          </a:p>
          <a:p>
            <a:pPr lvl="1">
              <a:buNone/>
            </a:pPr>
            <a:r>
              <a:rPr lang="cs-CZ" dirty="0" smtClean="0"/>
              <a:t>O – </a:t>
            </a:r>
            <a:r>
              <a:rPr lang="cs-CZ" dirty="0" err="1" smtClean="0"/>
              <a:t>objectives</a:t>
            </a:r>
            <a:r>
              <a:rPr lang="cs-CZ" dirty="0" smtClean="0"/>
              <a:t>: stanovení cílů</a:t>
            </a:r>
          </a:p>
          <a:p>
            <a:pPr lvl="1">
              <a:buNone/>
            </a:pPr>
            <a:r>
              <a:rPr lang="cs-CZ" dirty="0" smtClean="0"/>
              <a:t>S – </a:t>
            </a:r>
            <a:r>
              <a:rPr lang="cs-CZ" dirty="0" err="1" smtClean="0"/>
              <a:t>specialization</a:t>
            </a:r>
            <a:r>
              <a:rPr lang="cs-CZ" dirty="0" smtClean="0"/>
              <a:t>: specializace pracovníků a vnitropodnikových jednotek</a:t>
            </a:r>
          </a:p>
          <a:p>
            <a:pPr lvl="1">
              <a:buNone/>
            </a:pPr>
            <a:r>
              <a:rPr lang="cs-CZ" dirty="0" smtClean="0"/>
              <a:t>C – </a:t>
            </a:r>
            <a:r>
              <a:rPr lang="cs-CZ" dirty="0" err="1" smtClean="0"/>
              <a:t>coordination</a:t>
            </a:r>
            <a:r>
              <a:rPr lang="cs-CZ" dirty="0" smtClean="0"/>
              <a:t>: koordinování činností při plnění cílů</a:t>
            </a:r>
          </a:p>
          <a:p>
            <a:pPr lvl="1">
              <a:buNone/>
            </a:pPr>
            <a:r>
              <a:rPr lang="cs-CZ" dirty="0" smtClean="0"/>
              <a:t>A – </a:t>
            </a:r>
            <a:r>
              <a:rPr lang="cs-CZ" dirty="0" err="1" smtClean="0"/>
              <a:t>authority</a:t>
            </a:r>
            <a:r>
              <a:rPr lang="cs-CZ" dirty="0" smtClean="0"/>
              <a:t>: vymezení pravomoci vedoucím pracovníků</a:t>
            </a:r>
          </a:p>
          <a:p>
            <a:pPr lvl="1">
              <a:buNone/>
            </a:pPr>
            <a:r>
              <a:rPr lang="cs-CZ" dirty="0" smtClean="0"/>
              <a:t>R – </a:t>
            </a:r>
            <a:r>
              <a:rPr lang="cs-CZ" dirty="0" err="1" smtClean="0"/>
              <a:t>responsibility</a:t>
            </a:r>
            <a:r>
              <a:rPr lang="cs-CZ" dirty="0" smtClean="0"/>
              <a:t>: vymezení odpovědností za plnění úkolů</a:t>
            </a: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Běžná organizační struktura</a:t>
            </a: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</p:nvPr>
        </p:nvGraphicFramePr>
        <p:xfrm>
          <a:off x="720726" y="2161309"/>
          <a:ext cx="5596947" cy="3671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8" name="Přímá spojovací šipka 7"/>
          <p:cNvCxnSpPr/>
          <p:nvPr/>
        </p:nvCxnSpPr>
        <p:spPr bwMode="auto">
          <a:xfrm>
            <a:off x="5375564" y="3713018"/>
            <a:ext cx="1427018" cy="1385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ovéPole 8"/>
          <p:cNvSpPr txBox="1"/>
          <p:nvPr/>
        </p:nvSpPr>
        <p:spPr>
          <a:xfrm>
            <a:off x="7010400" y="2978727"/>
            <a:ext cx="34636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organizační vztahy nadřízenosti a podřízenosti, pravomocí a odpovědnosti, kontroly apod.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957455" y="1620981"/>
            <a:ext cx="5056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např.: generální ředitel, prezident, vedoucí projektant, šéfkonstruktér, asistent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5541818" y="5805055"/>
            <a:ext cx="450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např.: operátor, údržbář, manipulant, kontrolor apod.</a:t>
            </a: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Organizační struktura podniku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Vytváří rámec pro zabezpečení činností organizace</a:t>
            </a:r>
          </a:p>
          <a:p>
            <a:r>
              <a:rPr lang="cs-CZ" dirty="0" smtClean="0"/>
              <a:t>Tvoří ji vnitropodnikové organizační jednotky = útvary</a:t>
            </a:r>
          </a:p>
          <a:p>
            <a:pPr lvl="1"/>
            <a:r>
              <a:rPr lang="cs-CZ" dirty="0" smtClean="0"/>
              <a:t>Do nich jsou seskupovány zdroje a činnosti týkající se procesů, výrobků, zákazníků, …</a:t>
            </a:r>
          </a:p>
          <a:p>
            <a:r>
              <a:rPr lang="cs-CZ" dirty="0" smtClean="0"/>
              <a:t>Podnik se rozděluje na menší jednotky/VOJ/útvary</a:t>
            </a:r>
          </a:p>
          <a:p>
            <a:pPr lvl="1"/>
            <a:r>
              <a:rPr lang="cs-CZ" dirty="0" smtClean="0"/>
              <a:t>Pro lepší ekonomické řízení</a:t>
            </a:r>
          </a:p>
          <a:p>
            <a:pPr lvl="1"/>
            <a:r>
              <a:rPr lang="cs-CZ" dirty="0" smtClean="0"/>
              <a:t>Pro posílení odpovědnosti, motivace a zainteresovanosti pracovníků na výsledcích hospodaření</a:t>
            </a:r>
          </a:p>
          <a:p>
            <a:pPr lvl="1"/>
            <a:r>
              <a:rPr lang="cs-CZ" dirty="0" smtClean="0"/>
              <a:t>Pro lepší dosahování podnikových cílů</a:t>
            </a:r>
          </a:p>
          <a:p>
            <a:r>
              <a:rPr lang="cs-CZ" dirty="0" smtClean="0"/>
              <a:t>VOJ mají větší podniky s rozsáhlým sortimentním portfoliem</a:t>
            </a: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Vnitropodnikové organizační jednotky (VOJ)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= základní prvky organizační struktury</a:t>
            </a:r>
          </a:p>
          <a:p>
            <a:pPr>
              <a:buNone/>
            </a:pPr>
            <a:r>
              <a:rPr lang="cs-CZ" dirty="0" smtClean="0"/>
              <a:t>= samostatné části podniku</a:t>
            </a:r>
          </a:p>
          <a:p>
            <a:pPr lvl="1"/>
            <a:r>
              <a:rPr lang="cs-CZ" dirty="0" smtClean="0"/>
              <a:t>formulují si vlastní strategie a plány tak, aby dosáhly své cíle v rámci cílů podniku jako celku a prospívaly organizaci jako celku</a:t>
            </a:r>
          </a:p>
          <a:p>
            <a:pPr>
              <a:buNone/>
            </a:pPr>
            <a:r>
              <a:rPr lang="cs-CZ" dirty="0" smtClean="0"/>
              <a:t>Charakteristické znaky:</a:t>
            </a:r>
          </a:p>
          <a:p>
            <a:pPr lvl="1"/>
            <a:r>
              <a:rPr lang="cs-CZ" dirty="0" smtClean="0"/>
              <a:t>Přesně vymezené funkce, úkoly, cíle</a:t>
            </a:r>
          </a:p>
          <a:p>
            <a:pPr lvl="1"/>
            <a:r>
              <a:rPr lang="cs-CZ" dirty="0" smtClean="0"/>
              <a:t>Přidělené věcné, finanční, lidské zdroje</a:t>
            </a:r>
          </a:p>
          <a:p>
            <a:pPr lvl="1"/>
            <a:r>
              <a:rPr lang="cs-CZ" dirty="0" smtClean="0"/>
              <a:t>Vymezené vztahy k jiným VOJ</a:t>
            </a:r>
          </a:p>
          <a:p>
            <a:pPr lvl="1"/>
            <a:r>
              <a:rPr lang="cs-CZ" dirty="0" smtClean="0"/>
              <a:t>Má vedoucího pracovníka s definovanou rozhodovací pravomocí a odpovědností</a:t>
            </a:r>
          </a:p>
          <a:p>
            <a:pPr lvl="1"/>
            <a:r>
              <a:rPr lang="cs-CZ" dirty="0" smtClean="0"/>
              <a:t>Název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VOJ podle kritérií používaných při jejich tvorbě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Funkční: podle funkcí, které mají plnit (správní, zásobovací, výrobní, obchodní, …)</a:t>
            </a:r>
          </a:p>
          <a:p>
            <a:r>
              <a:rPr lang="cs-CZ" dirty="0" smtClean="0"/>
              <a:t>Výrobkové: podle výrobků nebo výrobkových řad, které produkují</a:t>
            </a:r>
          </a:p>
          <a:p>
            <a:r>
              <a:rPr lang="cs-CZ" dirty="0" smtClean="0"/>
              <a:t>Územní: podle obsluhovaného trhu</a:t>
            </a:r>
          </a:p>
          <a:p>
            <a:r>
              <a:rPr lang="cs-CZ" dirty="0" smtClean="0"/>
              <a:t>Zákaznické: podle obsluhy určité skupiny zákazníků</a:t>
            </a:r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zentace-edu-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ezentace-EDU-CZ.potx" id="{8FD1629D-3839-4F88-8028-8A89168F1D21}" vid="{6F6C369B-0563-478E-9F77-48BCECFDEE8C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prezentace-edu-cz</Template>
  <TotalTime>724</TotalTime>
  <Words>1129</Words>
  <Application>Microsoft Office PowerPoint</Application>
  <PresentationFormat>Vlastní</PresentationFormat>
  <Paragraphs>185</Paragraphs>
  <Slides>24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prezentace-edu-cz</vt:lpstr>
      <vt:lpstr>Organizování</vt:lpstr>
      <vt:lpstr>Organizace </vt:lpstr>
      <vt:lpstr>Organizování jako manažerská funkce</vt:lpstr>
      <vt:lpstr>Obsah organizování</vt:lpstr>
      <vt:lpstr>OSCAR</vt:lpstr>
      <vt:lpstr>Běžná organizační struktura</vt:lpstr>
      <vt:lpstr>Organizační struktura podniku</vt:lpstr>
      <vt:lpstr>Vnitropodnikové organizační jednotky (VOJ)</vt:lpstr>
      <vt:lpstr>VOJ podle kritérií používaných při jejich tvorbě</vt:lpstr>
      <vt:lpstr>Typy organizačních struktur</vt:lpstr>
      <vt:lpstr>Štíhlé (úzké) organizační struktury</vt:lpstr>
      <vt:lpstr>Široké organizační struktury </vt:lpstr>
      <vt:lpstr>Snímek 13</vt:lpstr>
      <vt:lpstr>Klasifikace organizačních struktur 1/2</vt:lpstr>
      <vt:lpstr>Snímek 15</vt:lpstr>
      <vt:lpstr>Snímek 16</vt:lpstr>
      <vt:lpstr>Klasifikace organizačních struktur 2/2</vt:lpstr>
      <vt:lpstr>Snímek 18</vt:lpstr>
      <vt:lpstr>Organizační struktura řízení</vt:lpstr>
      <vt:lpstr>Typy řídících struktur</vt:lpstr>
      <vt:lpstr>Snímek 21</vt:lpstr>
      <vt:lpstr>Snímek 22</vt:lpstr>
      <vt:lpstr>Snímek 23</vt:lpstr>
      <vt:lpstr>Snímek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Lenovo</dc:creator>
  <cp:lastModifiedBy>Admin</cp:lastModifiedBy>
  <cp:revision>51</cp:revision>
  <cp:lastPrinted>1601-01-01T00:00:00Z</cp:lastPrinted>
  <dcterms:created xsi:type="dcterms:W3CDTF">2019-06-11T20:19:30Z</dcterms:created>
  <dcterms:modified xsi:type="dcterms:W3CDTF">2024-03-20T10:24:53Z</dcterms:modified>
</cp:coreProperties>
</file>