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3" r:id="rId3"/>
    <p:sldId id="257" r:id="rId4"/>
    <p:sldId id="269" r:id="rId5"/>
    <p:sldId id="270" r:id="rId6"/>
    <p:sldId id="271" r:id="rId7"/>
    <p:sldId id="272" r:id="rId8"/>
    <p:sldId id="264" r:id="rId9"/>
    <p:sldId id="265" r:id="rId10"/>
    <p:sldId id="266" r:id="rId11"/>
    <p:sldId id="267" r:id="rId12"/>
    <p:sldId id="274" r:id="rId13"/>
    <p:sldId id="268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316" autoAdjust="0"/>
    <p:restoredTop sz="69310" autoAdjust="0"/>
  </p:normalViewPr>
  <p:slideViewPr>
    <p:cSldViewPr snapToGrid="0">
      <p:cViewPr varScale="1">
        <p:scale>
          <a:sx n="46" d="100"/>
          <a:sy n="46" d="100"/>
        </p:scale>
        <p:origin x="-908" y="-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xmlns="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Kontrola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07876" y="243482"/>
            <a:ext cx="10753200" cy="451576"/>
          </a:xfrm>
        </p:spPr>
        <p:txBody>
          <a:bodyPr/>
          <a:lstStyle/>
          <a:p>
            <a:r>
              <a:rPr lang="cs-CZ" dirty="0" smtClean="0"/>
              <a:t>Jaké druhy auditů existují?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07875" y="906391"/>
            <a:ext cx="11884125" cy="4139998"/>
          </a:xfrm>
        </p:spPr>
        <p:txBody>
          <a:bodyPr/>
          <a:lstStyle/>
          <a:p>
            <a:r>
              <a:rPr lang="cs-CZ" sz="2400" b="1" dirty="0" smtClean="0"/>
              <a:t>Finanční audit nebo také audit účetních výkazů </a:t>
            </a:r>
          </a:p>
          <a:p>
            <a:pPr lvl="1"/>
            <a:r>
              <a:rPr lang="cs-CZ" sz="1800" dirty="0" smtClean="0"/>
              <a:t>prověřuje správnost finančních výkazů organizace</a:t>
            </a:r>
          </a:p>
          <a:p>
            <a:r>
              <a:rPr lang="cs-CZ" sz="2400" dirty="0" smtClean="0"/>
              <a:t>Audit kvality nebo také audit systému řízení kvality </a:t>
            </a:r>
          </a:p>
          <a:p>
            <a:pPr lvl="1"/>
            <a:r>
              <a:rPr lang="cs-CZ" sz="1800" dirty="0" smtClean="0"/>
              <a:t>prověřuje systém řízení kvality v organizaci dle předem stanovených kritérií. Zpravidla se provádí dle některé z norem ISO</a:t>
            </a:r>
          </a:p>
          <a:p>
            <a:r>
              <a:rPr lang="cs-CZ" sz="2400" dirty="0" smtClean="0"/>
              <a:t>Ekologický audit nebo také audit dopadů na životní prostředí </a:t>
            </a:r>
          </a:p>
          <a:p>
            <a:pPr lvl="1"/>
            <a:r>
              <a:rPr lang="cs-CZ" sz="1800" dirty="0" smtClean="0"/>
              <a:t>prověřuje shodu s požadavky na ochranu životního prostředí</a:t>
            </a:r>
          </a:p>
          <a:p>
            <a:r>
              <a:rPr lang="cs-CZ" sz="2400" dirty="0" smtClean="0"/>
              <a:t>Audit informačního systému nebo také IT audit </a:t>
            </a:r>
          </a:p>
          <a:p>
            <a:pPr lvl="1"/>
            <a:r>
              <a:rPr lang="cs-CZ" sz="1800" dirty="0" smtClean="0"/>
              <a:t>prověřuje hardware, software, informace, bezpečnost nebo provozní dokumentaci informačního systému</a:t>
            </a:r>
          </a:p>
          <a:p>
            <a:r>
              <a:rPr lang="cs-CZ" sz="2400" dirty="0" smtClean="0"/>
              <a:t>Bezpečnostní audit (</a:t>
            </a:r>
            <a:r>
              <a:rPr lang="cs-CZ" sz="2400" dirty="0" err="1" smtClean="0"/>
              <a:t>Security</a:t>
            </a:r>
            <a:r>
              <a:rPr lang="cs-CZ" sz="2400" dirty="0" smtClean="0"/>
              <a:t> Audit) </a:t>
            </a:r>
          </a:p>
          <a:p>
            <a:pPr lvl="1"/>
            <a:r>
              <a:rPr lang="cs-CZ" sz="1800" dirty="0" smtClean="0"/>
              <a:t>prověřuje systém řízení bezpečnosti v organizaci</a:t>
            </a:r>
          </a:p>
          <a:p>
            <a:r>
              <a:rPr lang="cs-CZ" sz="2400" dirty="0" smtClean="0"/>
              <a:t>Manažerský audit </a:t>
            </a:r>
          </a:p>
          <a:p>
            <a:pPr lvl="1"/>
            <a:r>
              <a:rPr lang="cs-CZ" sz="1800" dirty="0" smtClean="0"/>
              <a:t>prověřuje úroveň řízení nebo stupeň zralostí řízení organizace</a:t>
            </a:r>
          </a:p>
          <a:p>
            <a:r>
              <a:rPr lang="cs-CZ" sz="2400" dirty="0" smtClean="0"/>
              <a:t>a další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audit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42434"/>
            <a:ext cx="10753200" cy="4389566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= nezávislé posouzení finanční výkazů organizace</a:t>
            </a:r>
          </a:p>
          <a:p>
            <a:r>
              <a:rPr lang="cs-CZ" dirty="0" smtClean="0"/>
              <a:t>cílem je posouzení či potvrzení věrohodnosti finančních výkazů dané účetní jednotky </a:t>
            </a:r>
          </a:p>
          <a:p>
            <a:pPr lvl="1"/>
            <a:r>
              <a:rPr lang="cs-CZ" dirty="0" smtClean="0"/>
              <a:t>zdali jsou obrazem skutečného stavu organizace a odpovídají legislativě</a:t>
            </a:r>
          </a:p>
          <a:p>
            <a:r>
              <a:rPr lang="cs-CZ" dirty="0" smtClean="0"/>
              <a:t>Je prováděn </a:t>
            </a:r>
            <a:r>
              <a:rPr lang="cs-CZ" b="1" dirty="0" smtClean="0"/>
              <a:t>certifikovaným auditorem</a:t>
            </a:r>
            <a:r>
              <a:rPr lang="cs-CZ" dirty="0" smtClean="0"/>
              <a:t>. </a:t>
            </a:r>
          </a:p>
          <a:p>
            <a:r>
              <a:rPr lang="cs-CZ" dirty="0" smtClean="0"/>
              <a:t>Z časového hlediska existují audity roční nebo průběžné, z hlediska šíře a hloubky záběru existují audity selektivní nebo komplexní.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Povinnost finančního auditu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obchodní společnosti </a:t>
            </a:r>
            <a:r>
              <a:rPr lang="pl-PL" dirty="0" smtClean="0"/>
              <a:t>i </a:t>
            </a:r>
            <a:r>
              <a:rPr lang="pl-PL" dirty="0" smtClean="0"/>
              <a:t>družstva</a:t>
            </a:r>
          </a:p>
          <a:p>
            <a:r>
              <a:rPr lang="pt-BR" dirty="0" smtClean="0"/>
              <a:t>zákon </a:t>
            </a:r>
            <a:r>
              <a:rPr lang="pt-BR" dirty="0" smtClean="0"/>
              <a:t>č. 563/1991 Sb., o účetnictví</a:t>
            </a:r>
            <a:r>
              <a:rPr lang="pt-BR" dirty="0" smtClean="0"/>
              <a:t>, </a:t>
            </a:r>
            <a:r>
              <a:rPr lang="pt-BR" dirty="0" smtClean="0"/>
              <a:t>§20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2576945" y="3029041"/>
            <a:ext cx="7452880" cy="350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Velká čtyřka (auditorské firmy)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 celém světě používá pro čtyři největší poradenské firmy </a:t>
            </a:r>
          </a:p>
          <a:p>
            <a:r>
              <a:rPr lang="cs-CZ" b="1" dirty="0" err="1" smtClean="0"/>
              <a:t>PricewaterhouseCoopers</a:t>
            </a:r>
            <a:r>
              <a:rPr lang="cs-CZ" b="1" dirty="0" smtClean="0"/>
              <a:t>, KPMG, </a:t>
            </a:r>
            <a:r>
              <a:rPr lang="cs-CZ" b="1" dirty="0" err="1" smtClean="0"/>
              <a:t>Deloitte</a:t>
            </a:r>
            <a:r>
              <a:rPr lang="cs-CZ" b="1" dirty="0" smtClean="0"/>
              <a:t> a Ernst &amp; </a:t>
            </a:r>
            <a:r>
              <a:rPr lang="cs-CZ" b="1" dirty="0" err="1" smtClean="0"/>
              <a:t>Young</a:t>
            </a:r>
            <a:endParaRPr lang="cs-CZ" b="1" dirty="0" smtClean="0"/>
          </a:p>
          <a:p>
            <a:r>
              <a:rPr lang="cs-CZ" dirty="0" smtClean="0"/>
              <a:t>Tyto firmy mají dominantní postavení na světovém trhu auditorských a poradenských služeb a působí ve většině zemí světa.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Dohled x kontrola x revize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1121480" cy="4139998"/>
          </a:xfrm>
        </p:spPr>
        <p:txBody>
          <a:bodyPr/>
          <a:lstStyle/>
          <a:p>
            <a:r>
              <a:rPr lang="cs-CZ" dirty="0" smtClean="0"/>
              <a:t>Dohled = nadřazený pojem</a:t>
            </a:r>
          </a:p>
          <a:p>
            <a:r>
              <a:rPr lang="cs-CZ" dirty="0" smtClean="0"/>
              <a:t>Kontrola = dohled, který uskutečňují osoby pověřené prováděním úkolů</a:t>
            </a:r>
          </a:p>
          <a:p>
            <a:pPr lvl="1"/>
            <a:r>
              <a:rPr lang="cs-CZ" dirty="0" smtClean="0"/>
              <a:t>Např.: výrobní manažer pověřený řízením výroby má povinnost kontrolovat jevy a procesy související s výrobou – kontroluje dané procesy sám, nebo pravomoc kontrolovat deleguje na podřízené pracovníky</a:t>
            </a:r>
          </a:p>
          <a:p>
            <a:r>
              <a:rPr lang="cs-CZ" dirty="0" smtClean="0"/>
              <a:t>Revize (audit) = dohled, který vykonávají nezávislé osoby (auditoři)</a:t>
            </a:r>
          </a:p>
          <a:p>
            <a:pPr lvl="1"/>
            <a:r>
              <a:rPr lang="cs-CZ" dirty="0" smtClean="0"/>
              <a:t>Revize interní – z pověření vedení podniku</a:t>
            </a:r>
          </a:p>
          <a:p>
            <a:pPr lvl="1"/>
            <a:r>
              <a:rPr lang="cs-CZ" dirty="0" smtClean="0"/>
              <a:t>Revize externí – právními předpisy předepsané činnosti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	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74280" y="1223372"/>
            <a:ext cx="10753200" cy="4139998"/>
          </a:xfrm>
        </p:spPr>
        <p:txBody>
          <a:bodyPr/>
          <a:lstStyle/>
          <a:p>
            <a:r>
              <a:rPr lang="cs-CZ" dirty="0" smtClean="0"/>
              <a:t>Poslední manažerská sekvenční funkce</a:t>
            </a:r>
          </a:p>
          <a:p>
            <a:r>
              <a:rPr lang="cs-CZ" dirty="0" smtClean="0"/>
              <a:t>Prolíná se všemi předcházejícími funkcemi</a:t>
            </a:r>
          </a:p>
          <a:p>
            <a:pPr lvl="1"/>
            <a:r>
              <a:rPr lang="cs-CZ" dirty="0" smtClean="0"/>
              <a:t>Kontrolovat je nezbytné v plánování, v organizování, v personalistice a vedení lidí</a:t>
            </a:r>
          </a:p>
          <a:p>
            <a:pPr>
              <a:buNone/>
            </a:pPr>
            <a:r>
              <a:rPr lang="cs-CZ" dirty="0" smtClean="0"/>
              <a:t>= soustavné sledování a kritické hodnocení jevů a procesů, které nastaly, nastávají, nebo nastanou v budoucnosti a jejich korigování do žádoucího směru</a:t>
            </a:r>
          </a:p>
          <a:p>
            <a:r>
              <a:rPr lang="cs-CZ" dirty="0" smtClean="0"/>
              <a:t>Smysl kontroly:</a:t>
            </a:r>
          </a:p>
          <a:p>
            <a:pPr lvl="1"/>
            <a:r>
              <a:rPr lang="cs-CZ" dirty="0" smtClean="0"/>
              <a:t>Hledání viníků nežádoucího stavu či vývoje, jejich postihování a likvidace nedostatků</a:t>
            </a:r>
          </a:p>
          <a:p>
            <a:pPr lvl="1"/>
            <a:r>
              <a:rPr lang="cs-CZ" dirty="0" smtClean="0"/>
              <a:t>Ale také preventivní vliv na předcházení negativních jevů a dosahování lepších výsledků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kontrolní činnosti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kontrolní</a:t>
            </a:r>
          </a:p>
          <a:p>
            <a:pPr lvl="1"/>
            <a:r>
              <a:rPr lang="cs-CZ" dirty="0" smtClean="0"/>
              <a:t>objektivní zjišťování a vyhodnocování skutečného stavu</a:t>
            </a:r>
          </a:p>
          <a:p>
            <a:pPr lvl="1"/>
            <a:r>
              <a:rPr lang="cs-CZ" dirty="0" smtClean="0"/>
              <a:t>nutné specifikovat kritéria, </a:t>
            </a:r>
            <a:r>
              <a:rPr lang="cs-CZ" dirty="0" err="1" smtClean="0"/>
              <a:t>kt</a:t>
            </a:r>
            <a:r>
              <a:rPr lang="cs-CZ" dirty="0" smtClean="0"/>
              <a:t>. určují žádoucí stav</a:t>
            </a:r>
          </a:p>
          <a:p>
            <a:r>
              <a:rPr lang="cs-CZ" dirty="0" smtClean="0"/>
              <a:t>preventivní</a:t>
            </a:r>
          </a:p>
          <a:p>
            <a:pPr lvl="1"/>
            <a:r>
              <a:rPr lang="cs-CZ" dirty="0" smtClean="0"/>
              <a:t>zajištěna již samotnou přítomnostní kontrolních systémů</a:t>
            </a:r>
          </a:p>
          <a:p>
            <a:pPr lvl="1"/>
            <a:r>
              <a:rPr lang="cs-CZ" dirty="0" smtClean="0"/>
              <a:t>existence kontroly u podřízených vyvolává vědomě i podvědomě vyšší odpovědnost při realizaci stanovených úkolů</a:t>
            </a:r>
          </a:p>
          <a:p>
            <a:r>
              <a:rPr lang="cs-CZ" dirty="0" smtClean="0"/>
              <a:t>eliminační</a:t>
            </a:r>
          </a:p>
          <a:p>
            <a:pPr lvl="1"/>
            <a:r>
              <a:rPr lang="cs-CZ" dirty="0" smtClean="0"/>
              <a:t>na základě kontroly se provádějí zásadní zásahy, které eliminují vznik nežádoucích situací</a:t>
            </a:r>
          </a:p>
          <a:p>
            <a:pPr lvl="1"/>
            <a:r>
              <a:rPr lang="cs-CZ" dirty="0" smtClean="0"/>
              <a:t>kontrola = „síto“ přes které neprojdou vadné výrobky, závady, které mohou být zdrojem úrazu nebo ekologické havárie apod.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kontroly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83392"/>
            <a:ext cx="10753200" cy="4139998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smtClean="0"/>
              <a:t>Zjišťování informací</a:t>
            </a:r>
          </a:p>
          <a:p>
            <a:pPr marL="838350" lvl="1" indent="-514350"/>
            <a:r>
              <a:rPr lang="cs-CZ" dirty="0" smtClean="0"/>
              <a:t>Z účetnictví, rozpočetnictví, z podnikových statistik, evidence, písemných zpráv a hlášení, z plánů, ze stížností zaměstnanců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Ověřování informací</a:t>
            </a:r>
          </a:p>
          <a:p>
            <a:pPr marL="838350" lvl="1" indent="-514350"/>
            <a:r>
              <a:rPr lang="cs-CZ" dirty="0" smtClean="0"/>
              <a:t>Z hlediska vhodnosti pro danou kontrolu, z hlediska věcné správnosti, úplnosti, formální náležitosti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Analýza informací</a:t>
            </a:r>
          </a:p>
          <a:p>
            <a:pPr marL="838350" lvl="1" indent="-514350"/>
            <a:r>
              <a:rPr lang="cs-CZ" dirty="0" smtClean="0"/>
              <a:t>Z analýzy informací se formulují závěry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Návrhy pro řízení</a:t>
            </a:r>
          </a:p>
          <a:p>
            <a:pPr marL="838350" lvl="1" indent="-514350"/>
            <a:r>
              <a:rPr lang="cs-CZ" dirty="0" smtClean="0"/>
              <a:t>Doporučení a opatření pro řídící subjekty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Vnitřní kontrolní systém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Souhrn nástrojů a opatření pro vnitřní kontrolu v organizaci</a:t>
            </a:r>
          </a:p>
          <a:p>
            <a:r>
              <a:rPr lang="cs-CZ" dirty="0" smtClean="0"/>
              <a:t>Vnitropodnikový předpis, který vymezuje formální pravidla a zásady pro vnitřní kontrolu</a:t>
            </a:r>
          </a:p>
          <a:p>
            <a:r>
              <a:rPr lang="cs-CZ" dirty="0" smtClean="0"/>
              <a:t>Skládá se z plánů kontrol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plánů kontrol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28560" y="1246232"/>
            <a:ext cx="10753200" cy="4139998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smtClean="0"/>
              <a:t>Účel kontroly</a:t>
            </a:r>
          </a:p>
          <a:p>
            <a:pPr marL="838350" lvl="1" indent="-514350"/>
            <a:r>
              <a:rPr lang="cs-CZ" dirty="0" smtClean="0"/>
              <a:t>Preventivní, eliminační, inspekční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Předmět kontroly</a:t>
            </a:r>
          </a:p>
          <a:p>
            <a:pPr marL="838350" lvl="1" indent="-514350"/>
            <a:r>
              <a:rPr lang="cs-CZ" dirty="0" smtClean="0"/>
              <a:t>Pracovník, tým, VOJ, celá organizace, operace, procesy, informační, komunikační, řídící systém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Subjekt kontroly</a:t>
            </a:r>
          </a:p>
          <a:p>
            <a:pPr marL="838350" lvl="1" indent="-514350"/>
            <a:r>
              <a:rPr lang="cs-CZ" dirty="0" smtClean="0"/>
              <a:t>Podřízený nebo nadřízený pracovník, útvar kontroly, skupina osob, …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Termín a periodicita kontroly</a:t>
            </a:r>
          </a:p>
          <a:p>
            <a:pPr marL="838350" lvl="1" indent="-514350"/>
            <a:r>
              <a:rPr lang="cs-CZ" dirty="0" smtClean="0"/>
              <a:t>Období, termín dokdy má být kontrola provedena, v jakých intervalech se bude opakovat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Druhy a způsoby kontroly</a:t>
            </a:r>
          </a:p>
          <a:p>
            <a:pPr marL="838350" lvl="1" indent="-514350"/>
            <a:r>
              <a:rPr lang="cs-CZ" dirty="0" smtClean="0"/>
              <a:t>V reálném čase, se zpětnou vazbou, prováděna přímo nebo nepřímo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Audit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73908"/>
            <a:ext cx="10753200" cy="4558092"/>
          </a:xfrm>
        </p:spPr>
        <p:txBody>
          <a:bodyPr/>
          <a:lstStyle/>
          <a:p>
            <a:r>
              <a:rPr lang="cs-CZ" dirty="0" smtClean="0"/>
              <a:t>přezkoumání určitých činností, informací a dat s cílem prověřit jejich platnost a spolehlivost</a:t>
            </a:r>
          </a:p>
          <a:p>
            <a:r>
              <a:rPr lang="cs-CZ" dirty="0" smtClean="0"/>
              <a:t>cíle auditu je prověřit:</a:t>
            </a:r>
          </a:p>
          <a:p>
            <a:pPr lvl="1"/>
            <a:r>
              <a:rPr lang="cs-CZ" dirty="0" smtClean="0"/>
              <a:t>shodu dokumentace upravující procesy a jednotlivé aktivity s normativními a dalšími předpisy (jsou podnikové směrnice v souladu se zákony?)</a:t>
            </a:r>
          </a:p>
          <a:p>
            <a:pPr lvl="1"/>
            <a:r>
              <a:rPr lang="cs-CZ" dirty="0" smtClean="0"/>
              <a:t>respektování stanovené dokumentace při každodenní činnosti (kázeň pracovníků při dodržování podnikových předpisů)</a:t>
            </a:r>
          </a:p>
          <a:p>
            <a:pPr lvl="1"/>
            <a:r>
              <a:rPr lang="cs-CZ" dirty="0" smtClean="0"/>
              <a:t>zda jsou poskytované informace spolehlivé</a:t>
            </a:r>
          </a:p>
          <a:p>
            <a:pPr lvl="1"/>
            <a:r>
              <a:rPr lang="cs-CZ" dirty="0" smtClean="0"/>
              <a:t>zda jsou procesy a činnosti realizované tak, aby bylo dosaženo stanovených záměrů a cílů</a:t>
            </a:r>
          </a:p>
          <a:p>
            <a:pPr lvl="1"/>
            <a:r>
              <a:rPr lang="cs-CZ" dirty="0" smtClean="0"/>
              <a:t>zda jsou procesy a činnosti vykonávány efektivně a nedochází k nehospodárnému vynakládání zdrojů a prostředků</a:t>
            </a:r>
          </a:p>
          <a:p>
            <a:pPr lvl="1"/>
            <a:r>
              <a:rPr lang="cs-CZ" dirty="0" smtClean="0"/>
              <a:t>zda jsou dosaženy žádoucí výsledky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12185" y="708332"/>
            <a:ext cx="10753200" cy="451576"/>
          </a:xfrm>
        </p:spPr>
        <p:txBody>
          <a:bodyPr/>
          <a:lstStyle/>
          <a:p>
            <a:r>
              <a:rPr lang="cs-CZ" dirty="0" smtClean="0"/>
              <a:t>Audit externí a interní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5938"/>
            <a:ext cx="10753200" cy="4136062"/>
          </a:xfrm>
        </p:spPr>
        <p:txBody>
          <a:bodyPr/>
          <a:lstStyle/>
          <a:p>
            <a:r>
              <a:rPr lang="cs-CZ" dirty="0" smtClean="0"/>
              <a:t>externí (najatý auditor) </a:t>
            </a:r>
          </a:p>
          <a:p>
            <a:pPr lvl="1"/>
            <a:r>
              <a:rPr lang="cs-CZ" dirty="0" smtClean="0"/>
              <a:t>Externí audit - je prováděn externím subjektem (auditorskou firmou, státními orgány apod.)</a:t>
            </a:r>
          </a:p>
          <a:p>
            <a:pPr lvl="1"/>
            <a:r>
              <a:rPr lang="cs-CZ" dirty="0" smtClean="0"/>
              <a:t>Výsledky určeny pro </a:t>
            </a:r>
            <a:r>
              <a:rPr lang="cs-CZ" b="1" dirty="0" smtClean="0"/>
              <a:t>vlastníky</a:t>
            </a:r>
            <a:r>
              <a:rPr lang="cs-CZ" dirty="0" smtClean="0"/>
              <a:t> (např. akcionáře), </a:t>
            </a:r>
            <a:r>
              <a:rPr lang="cs-CZ" b="1" dirty="0" smtClean="0"/>
              <a:t>investory, veřejnost, státní orgány </a:t>
            </a:r>
            <a:r>
              <a:rPr lang="cs-CZ" dirty="0" smtClean="0"/>
              <a:t>a další </a:t>
            </a:r>
            <a:r>
              <a:rPr lang="cs-CZ" b="1" dirty="0" smtClean="0"/>
              <a:t>zájmové skupiny</a:t>
            </a:r>
          </a:p>
          <a:p>
            <a:pPr lvl="1"/>
            <a:r>
              <a:rPr lang="cs-CZ" dirty="0" smtClean="0"/>
              <a:t>výsledkem auditu je </a:t>
            </a:r>
            <a:r>
              <a:rPr lang="cs-CZ" b="1" dirty="0" smtClean="0"/>
              <a:t>auditorská zpráva</a:t>
            </a:r>
          </a:p>
          <a:p>
            <a:r>
              <a:rPr lang="cs-CZ" dirty="0" smtClean="0"/>
              <a:t>interní (pracovník firmy) </a:t>
            </a:r>
          </a:p>
          <a:p>
            <a:pPr lvl="1"/>
            <a:r>
              <a:rPr lang="cs-CZ" dirty="0" smtClean="0"/>
              <a:t>Interní audit -  je vykonávaný člověkem nebo útvarem uvnitř organizace</a:t>
            </a:r>
          </a:p>
          <a:p>
            <a:pPr lvl="1"/>
            <a:r>
              <a:rPr lang="cs-CZ" dirty="0" smtClean="0"/>
              <a:t>slouží </a:t>
            </a:r>
            <a:r>
              <a:rPr lang="cs-CZ" b="1" dirty="0" smtClean="0"/>
              <a:t>top managementu</a:t>
            </a:r>
            <a:r>
              <a:rPr lang="cs-CZ" dirty="0" smtClean="0"/>
              <a:t> organizace jako součást vnitřní kontroly (například proti podvodům) pro nebo optimalizaci (</a:t>
            </a:r>
            <a:r>
              <a:rPr lang="cs-CZ" b="1" dirty="0" smtClean="0"/>
              <a:t>optimalizaci procesů</a:t>
            </a:r>
            <a:r>
              <a:rPr lang="cs-CZ" dirty="0" smtClean="0"/>
              <a:t>, organizace a či řízení)</a:t>
            </a:r>
          </a:p>
          <a:p>
            <a:pPr lvl="1"/>
            <a:r>
              <a:rPr lang="cs-CZ" dirty="0" smtClean="0"/>
              <a:t>výsledky jsou zapsány do protokolu z interního auditu a předány vedoucím k provedení nápravných opatření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550</TotalTime>
  <Words>663</Words>
  <Application>Microsoft Office PowerPoint</Application>
  <PresentationFormat>Vlastní</PresentationFormat>
  <Paragraphs>120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prezentace-edu-cz</vt:lpstr>
      <vt:lpstr>Kontrola</vt:lpstr>
      <vt:lpstr>Dohled x kontrola x revize</vt:lpstr>
      <vt:lpstr>Kontrola </vt:lpstr>
      <vt:lpstr>Funkce kontrolní činnosti</vt:lpstr>
      <vt:lpstr>Proces kontroly</vt:lpstr>
      <vt:lpstr>Vnitřní kontrolní systém</vt:lpstr>
      <vt:lpstr>Obsah plánů kontrol</vt:lpstr>
      <vt:lpstr>Audit</vt:lpstr>
      <vt:lpstr>Audit externí a interní</vt:lpstr>
      <vt:lpstr>Jaké druhy auditů existují?  </vt:lpstr>
      <vt:lpstr>Finanční audit</vt:lpstr>
      <vt:lpstr>Povinnost finančního auditu</vt:lpstr>
      <vt:lpstr>Velká čtyřka (auditorské firmy)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Admin</cp:lastModifiedBy>
  <cp:revision>30</cp:revision>
  <cp:lastPrinted>1601-01-01T00:00:00Z</cp:lastPrinted>
  <dcterms:created xsi:type="dcterms:W3CDTF">2019-06-11T20:19:30Z</dcterms:created>
  <dcterms:modified xsi:type="dcterms:W3CDTF">2024-03-20T10:32:44Z</dcterms:modified>
</cp:coreProperties>
</file>