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7" r:id="rId1"/>
  </p:sldMasterIdLst>
  <p:notesMasterIdLst>
    <p:notesMasterId r:id="rId17"/>
  </p:notesMasterIdLst>
  <p:handoutMasterIdLst>
    <p:handoutMasterId r:id="rId18"/>
  </p:handoutMasterIdLst>
  <p:sldIdLst>
    <p:sldId id="269" r:id="rId2"/>
    <p:sldId id="283" r:id="rId3"/>
    <p:sldId id="257" r:id="rId4"/>
    <p:sldId id="270" r:id="rId5"/>
    <p:sldId id="271" r:id="rId6"/>
    <p:sldId id="272" r:id="rId7"/>
    <p:sldId id="273" r:id="rId8"/>
    <p:sldId id="274" r:id="rId9"/>
    <p:sldId id="275" r:id="rId10"/>
    <p:sldId id="276" r:id="rId11"/>
    <p:sldId id="277" r:id="rId12"/>
    <p:sldId id="278" r:id="rId13"/>
    <p:sldId id="279" r:id="rId14"/>
    <p:sldId id="280" r:id="rId15"/>
    <p:sldId id="281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321" userDrawn="1">
          <p15:clr>
            <a:srgbClr val="A4A3A4"/>
          </p15:clr>
        </p15:guide>
        <p15:guide id="7" pos="5418" userDrawn="1">
          <p15:clr>
            <a:srgbClr val="A4A3A4"/>
          </p15:clr>
        </p15:guide>
        <p15:guide id="8" pos="682" userDrawn="1">
          <p15:clr>
            <a:srgbClr val="A4A3A4"/>
          </p15:clr>
        </p15:guide>
        <p15:guide id="9" pos="2766" userDrawn="1">
          <p15:clr>
            <a:srgbClr val="A4A3A4"/>
          </p15:clr>
        </p15:guide>
        <p15:guide id="10" pos="297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7300"/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958" autoAdjust="0"/>
    <p:restoredTop sz="96270" autoAdjust="0"/>
  </p:normalViewPr>
  <p:slideViewPr>
    <p:cSldViewPr snapToGrid="0">
      <p:cViewPr varScale="1">
        <p:scale>
          <a:sx n="68" d="100"/>
          <a:sy n="68" d="100"/>
        </p:scale>
        <p:origin x="-976" y="-60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xmlns="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7" y="2900365"/>
            <a:ext cx="8521200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298877" y="4116403"/>
            <a:ext cx="8521200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Grafický objekt 8">
            <a:extLst>
              <a:ext uri="{FF2B5EF4-FFF2-40B4-BE49-F238E27FC236}">
                <a16:creationId xmlns:a16="http://schemas.microsoft.com/office/drawing/2014/main" xmlns="" id="{D816079F-E2A1-904D-9C9C-7B3F5A32F26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281541" y="414000"/>
            <a:ext cx="1558799" cy="1068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xmlns="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539998" y="718713"/>
            <a:ext cx="3915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xmlns="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39999" y="4500000"/>
            <a:ext cx="3915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xmlns="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40543" y="4068000"/>
            <a:ext cx="3915000" cy="360000"/>
          </a:xfrm>
        </p:spPr>
        <p:txBody>
          <a:bodyPr/>
          <a:lstStyle>
            <a:lvl1pPr algn="l">
              <a:lnSpc>
                <a:spcPts val="825"/>
              </a:lnSpc>
              <a:defRPr sz="825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xmlns="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688459" y="4500000"/>
            <a:ext cx="3915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xmlns="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689002" y="4068000"/>
            <a:ext cx="3915000" cy="360000"/>
          </a:xfrm>
        </p:spPr>
        <p:txBody>
          <a:bodyPr/>
          <a:lstStyle>
            <a:lvl1pPr algn="l">
              <a:lnSpc>
                <a:spcPts val="825"/>
              </a:lnSpc>
              <a:defRPr sz="825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xmlns="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4688459" y="718713"/>
            <a:ext cx="3915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Grafický objekt 5">
            <a:extLst>
              <a:ext uri="{FF2B5EF4-FFF2-40B4-BE49-F238E27FC236}">
                <a16:creationId xmlns:a16="http://schemas.microsoft.com/office/drawing/2014/main" xmlns="" id="{251D8E84-EA85-D448-8EE9-B92099C6621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Grafický objekt 5">
            <a:extLst>
              <a:ext uri="{FF2B5EF4-FFF2-40B4-BE49-F238E27FC236}">
                <a16:creationId xmlns:a16="http://schemas.microsoft.com/office/drawing/2014/main" xmlns="" id="{DDD67FDD-68E4-9143-A194-D74F4F43343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xmlns="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6" y="2900365"/>
            <a:ext cx="3934889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xmlns="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98876" y="4116403"/>
            <a:ext cx="3934889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xmlns="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572000" y="1"/>
            <a:ext cx="4572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xmlns="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3693765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0" name="Grafický objekt 8">
            <a:extLst>
              <a:ext uri="{FF2B5EF4-FFF2-40B4-BE49-F238E27FC236}">
                <a16:creationId xmlns:a16="http://schemas.microsoft.com/office/drawing/2014/main" xmlns="" id="{186904FF-55B2-814C-8503-8F750F237D8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281541" y="414000"/>
            <a:ext cx="1558799" cy="1068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xmlns="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7" y="2900365"/>
            <a:ext cx="8521200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298877" y="4116403"/>
            <a:ext cx="8521200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Grafický objekt 8">
            <a:extLst>
              <a:ext uri="{FF2B5EF4-FFF2-40B4-BE49-F238E27FC236}">
                <a16:creationId xmlns:a16="http://schemas.microsoft.com/office/drawing/2014/main" xmlns="" id="{B7EC3E44-60F5-6142-B879-7DD80C1E9EA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281541" y="414000"/>
            <a:ext cx="1558799" cy="1068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481167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  <p15:guide id="3" orient="horz" pos="255" userDrawn="1">
          <p15:clr>
            <a:srgbClr val="FBAE40"/>
          </p15:clr>
        </p15:guide>
        <p15:guide id="4" pos="1156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xmlns="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6" y="2900365"/>
            <a:ext cx="3934889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298876" y="4116403"/>
            <a:ext cx="3934889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xmlns="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572000" y="1"/>
            <a:ext cx="4572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xmlns="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3693765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Grafický objekt 8">
            <a:extLst>
              <a:ext uri="{FF2B5EF4-FFF2-40B4-BE49-F238E27FC236}">
                <a16:creationId xmlns:a16="http://schemas.microsoft.com/office/drawing/2014/main" xmlns="" id="{635A6DBC-DB80-9647-B267-17E9A9A8AC0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281541" y="414000"/>
            <a:ext cx="1558799" cy="1068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9144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xmlns="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000" y="6040796"/>
            <a:ext cx="6416982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9" name="Grafický objekt 5">
            <a:extLst>
              <a:ext uri="{FF2B5EF4-FFF2-40B4-BE49-F238E27FC236}">
                <a16:creationId xmlns:a16="http://schemas.microsoft.com/office/drawing/2014/main" xmlns="" id="{38E54EF0-AC4F-BE42-B3C9-EBE082A37F4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7933427" y="6048000"/>
            <a:ext cx="876594" cy="600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64211764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pos="5556" userDrawn="1">
          <p15:clr>
            <a:srgbClr val="FBAE40"/>
          </p15:clr>
        </p15:guide>
        <p15:guide id="2" orient="horz" pos="4201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PED slide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cký objekt 1">
            <a:extLst>
              <a:ext uri="{FF2B5EF4-FFF2-40B4-BE49-F238E27FC236}">
                <a16:creationId xmlns:a16="http://schemas.microsoft.com/office/drawing/2014/main" xmlns="" id="{99DDF373-DAF6-45FC-9BE7-AC33B6CEFD7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2505600" y="2012703"/>
            <a:ext cx="4132799" cy="2832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xmlns="" id="{5ECF17BA-4CC0-425F-84EE-ED5FF94C78F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881017" y="2731338"/>
            <a:ext cx="5381966" cy="1395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5940000" cy="252000"/>
          </a:xfrm>
        </p:spPr>
        <p:txBody>
          <a:bodyPr/>
          <a:lstStyle>
            <a:lvl1pPr>
              <a:defRPr sz="9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xmlns="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40000" y="1692002"/>
            <a:ext cx="8064900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7" name="Grafický objekt 5">
            <a:extLst>
              <a:ext uri="{FF2B5EF4-FFF2-40B4-BE49-F238E27FC236}">
                <a16:creationId xmlns:a16="http://schemas.microsoft.com/office/drawing/2014/main" xmlns="" id="{544C2213-2481-1D43-98DB-CC9BFF14003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3997" userDrawn="1">
          <p15:clr>
            <a:srgbClr val="FBAE40"/>
          </p15:clr>
        </p15:guide>
        <p15:guide id="2" pos="329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544" y="1296001"/>
            <a:ext cx="80641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xmlns="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40000" y="1692002"/>
            <a:ext cx="8064900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9" name="Grafický objekt 5">
            <a:extLst>
              <a:ext uri="{FF2B5EF4-FFF2-40B4-BE49-F238E27FC236}">
                <a16:creationId xmlns:a16="http://schemas.microsoft.com/office/drawing/2014/main" xmlns="" id="{EC4C054D-8847-4544-A33E-5A3C9D61CA5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xmlns="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xmlns="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54000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xmlns="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468846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Grafický objekt 5">
            <a:extLst>
              <a:ext uri="{FF2B5EF4-FFF2-40B4-BE49-F238E27FC236}">
                <a16:creationId xmlns:a16="http://schemas.microsoft.com/office/drawing/2014/main" xmlns="" id="{2EA4BEBC-4725-FD40-B35B-C5DA2AE8611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3657" userDrawn="1">
          <p15:clr>
            <a:srgbClr val="FBAE40"/>
          </p15:clr>
        </p15:guide>
        <p15:guide id="2" pos="543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540544" y="1296001"/>
            <a:ext cx="3915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00" y="720000"/>
            <a:ext cx="80649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688459" y="1290515"/>
            <a:ext cx="3915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xmlns="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54000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xmlns="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468846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Grafický objekt 5">
            <a:extLst>
              <a:ext uri="{FF2B5EF4-FFF2-40B4-BE49-F238E27FC236}">
                <a16:creationId xmlns:a16="http://schemas.microsoft.com/office/drawing/2014/main" xmlns="" id="{F2FF03BB-F110-334E-898B-290BDFB038D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2886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xmlns="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510802" y="2596846"/>
            <a:ext cx="3094099" cy="3208441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1500"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xmlns="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547132" y="1665288"/>
            <a:ext cx="4655843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xmlns="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544" y="1296001"/>
            <a:ext cx="80641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Grafický objekt 5">
            <a:extLst>
              <a:ext uri="{FF2B5EF4-FFF2-40B4-BE49-F238E27FC236}">
                <a16:creationId xmlns:a16="http://schemas.microsoft.com/office/drawing/2014/main" xmlns="" id="{1C29E400-CAA5-674E-9459-BC525406BCB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xmlns="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3330000" y="1692003"/>
            <a:ext cx="2483644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xmlns="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39999" y="4414271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xmlns="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0000" y="4414271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xmlns="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120900" y="4414270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xmlns="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40544" y="4025136"/>
            <a:ext cx="2483644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xmlns="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330357" y="4025136"/>
            <a:ext cx="2483644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xmlns="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121077" y="4025136"/>
            <a:ext cx="2483644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xmlns="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540000" y="1692003"/>
            <a:ext cx="2483644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xmlns="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6120001" y="1692003"/>
            <a:ext cx="2483644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544" y="1296001"/>
            <a:ext cx="80641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00" y="720000"/>
            <a:ext cx="80649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Grafický objekt 5">
            <a:extLst>
              <a:ext uri="{FF2B5EF4-FFF2-40B4-BE49-F238E27FC236}">
                <a16:creationId xmlns:a16="http://schemas.microsoft.com/office/drawing/2014/main" xmlns="" id="{3D58DA1E-D4AA-1745-BD9C-9936872A385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1049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xmlns="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540000" y="692150"/>
            <a:ext cx="8064900" cy="5139850"/>
          </a:xfrm>
          <a:prstGeom prst="rect">
            <a:avLst/>
          </a:prstGeom>
        </p:spPr>
        <p:txBody>
          <a:bodyPr/>
          <a:lstStyle>
            <a:lvl1pPr marL="54000" indent="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7" name="Grafický objekt 5">
            <a:extLst>
              <a:ext uri="{FF2B5EF4-FFF2-40B4-BE49-F238E27FC236}">
                <a16:creationId xmlns:a16="http://schemas.microsoft.com/office/drawing/2014/main" xmlns="" id="{EEE79ECB-0EA4-104B-A13F-5D5F2D5F055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436" userDrawn="1">
          <p15:clr>
            <a:srgbClr val="FBAE40"/>
          </p15:clr>
        </p15:guide>
        <p15:guide id="2" pos="329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xmlns="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00" y="720000"/>
            <a:ext cx="80649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8" name="Grafický objekt 5">
            <a:extLst>
              <a:ext uri="{FF2B5EF4-FFF2-40B4-BE49-F238E27FC236}">
                <a16:creationId xmlns:a16="http://schemas.microsoft.com/office/drawing/2014/main" xmlns="" id="{68945D16-ACF8-1547-8B5D-C0873A6FBAC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000" y="6228000"/>
            <a:ext cx="594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9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0500" y="6228000"/>
            <a:ext cx="189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9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xmlns="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720000"/>
            <a:ext cx="80649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xmlns="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9100" y="1872000"/>
            <a:ext cx="80649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1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125" b="0">
          <a:solidFill>
            <a:schemeClr val="tx1"/>
          </a:solidFill>
          <a:latin typeface="+mn-lt"/>
        </a:defRPr>
      </a:lvl2pPr>
      <a:lvl3pPr marL="6858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125" b="0">
          <a:solidFill>
            <a:schemeClr val="tx1"/>
          </a:solidFill>
          <a:latin typeface="+mn-lt"/>
        </a:defRPr>
      </a:lvl3pPr>
      <a:lvl4pPr marL="10287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125" b="0">
          <a:solidFill>
            <a:schemeClr val="tx1"/>
          </a:solidFill>
          <a:latin typeface="+mn-lt"/>
        </a:defRPr>
      </a:lvl4pPr>
      <a:lvl5pPr marL="13716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125" b="0"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0574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24003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27432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935" userDrawn="1">
          <p15:clr>
            <a:srgbClr val="F26B43"/>
          </p15:clr>
        </p15:guide>
        <p15:guide id="2" pos="32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ndiafranchiseblog.com/2023/10/top-10-cosmetic-product-franchises-to.html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ranchisebazar.com/" TargetMode="External"/><Relationship Id="rId7" Type="http://schemas.openxmlformats.org/officeDocument/2006/relationships/hyperlink" Target="https://www.penize.cz/podnikani/310016-kolik-stoji-fransiza" TargetMode="External"/><Relationship Id="rId2" Type="http://schemas.openxmlformats.org/officeDocument/2006/relationships/hyperlink" Target="https://www.franchisedirect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forbes.cz/11-vstupenek-ke-svobode-tipy-na-fungujici-fransizy-s-nimiz-muzete-zacit-podnikat/" TargetMode="External"/><Relationship Id="rId5" Type="http://schemas.openxmlformats.org/officeDocument/2006/relationships/hyperlink" Target="https://www.czech-franchise.cz/" TargetMode="External"/><Relationship Id="rId4" Type="http://schemas.openxmlformats.org/officeDocument/2006/relationships/hyperlink" Target="https://nastartujto.sk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s://www.youtube.com/watch?v=Eh-4L6ze0qA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Franšízy v oblasti krása, zdraví, sport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Bc. Ing. Nikola Straková, PhD.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Význam atmosféry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vytvářet přitažlivou atmosféru prvořadé pro udržení a růst </a:t>
            </a:r>
            <a:r>
              <a:rPr lang="cs-CZ" dirty="0" smtClean="0"/>
              <a:t>podnikání</a:t>
            </a:r>
          </a:p>
          <a:p>
            <a:pPr lvl="1"/>
            <a:r>
              <a:rPr lang="cs-CZ" dirty="0" smtClean="0"/>
              <a:t>platí pro zdravotnictví i kosmetický průmysl</a:t>
            </a:r>
          </a:p>
          <a:p>
            <a:r>
              <a:rPr lang="cs-CZ" dirty="0" smtClean="0"/>
              <a:t>Michael Blair, spoluzakladatel Deka </a:t>
            </a:r>
            <a:r>
              <a:rPr lang="cs-CZ" dirty="0" err="1" smtClean="0"/>
              <a:t>Lash</a:t>
            </a:r>
            <a:r>
              <a:rPr lang="cs-CZ" dirty="0" smtClean="0"/>
              <a:t> uvádí:</a:t>
            </a:r>
          </a:p>
          <a:p>
            <a:pPr lvl="1"/>
            <a:r>
              <a:rPr lang="cs-CZ" dirty="0" smtClean="0"/>
              <a:t>jde o zážitek, </a:t>
            </a:r>
            <a:r>
              <a:rPr lang="cs-CZ" dirty="0" smtClean="0"/>
              <a:t>který má zákazník při každé </a:t>
            </a:r>
            <a:r>
              <a:rPr lang="cs-CZ" dirty="0" smtClean="0"/>
              <a:t>návštěvě</a:t>
            </a:r>
          </a:p>
          <a:p>
            <a:pPr lvl="1"/>
            <a:r>
              <a:rPr lang="cs-CZ" dirty="0" smtClean="0"/>
              <a:t>„</a:t>
            </a:r>
            <a:r>
              <a:rPr lang="cs-CZ" dirty="0" smtClean="0"/>
              <a:t>Od modernizovaného designu studia po hudbu, ergonomické postele a dokonce i vlastní aroma uvnitř studia, to vše je navrženo tak, aby to byl zážitek WOW.“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Počáteční investiční a otevírací náklady pro kosmetické franšízy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liší se </a:t>
            </a:r>
            <a:r>
              <a:rPr lang="cs-CZ" dirty="0" smtClean="0"/>
              <a:t>v závislosti na jedinečném obchodním systému a požadavcích na </a:t>
            </a:r>
            <a:r>
              <a:rPr lang="cs-CZ" dirty="0" smtClean="0"/>
              <a:t>provedení (požadavky na nemovitosti atd.)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Průběžné náklady na kosmetické franšízy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výdaje, jako jsou licenční poplatky, marketingové poplatky, </a:t>
            </a:r>
            <a:r>
              <a:rPr lang="cs-CZ" dirty="0" err="1" smtClean="0"/>
              <a:t>poplatky</a:t>
            </a:r>
            <a:r>
              <a:rPr lang="cs-CZ" dirty="0" smtClean="0"/>
              <a:t> za software, poplatky za </a:t>
            </a:r>
            <a:r>
              <a:rPr lang="cs-CZ" dirty="0" smtClean="0"/>
              <a:t>školení </a:t>
            </a:r>
            <a:r>
              <a:rPr lang="cs-CZ" dirty="0" smtClean="0"/>
              <a:t>a </a:t>
            </a:r>
            <a:r>
              <a:rPr lang="cs-CZ" dirty="0" smtClean="0"/>
              <a:t>další</a:t>
            </a:r>
          </a:p>
          <a:p>
            <a:r>
              <a:rPr lang="cs-CZ" dirty="0" smtClean="0"/>
              <a:t>licenční poplatky </a:t>
            </a:r>
            <a:endParaRPr lang="cs-CZ" dirty="0" smtClean="0"/>
          </a:p>
          <a:p>
            <a:pPr lvl="1"/>
            <a:r>
              <a:rPr lang="cs-CZ" dirty="0" smtClean="0"/>
              <a:t>vyměřují se za </a:t>
            </a:r>
            <a:r>
              <a:rPr lang="cs-CZ" dirty="0" smtClean="0"/>
              <a:t>pokračující používání ochranných známek a patentovaných procesů poskytovatele franšízy spolu s určitými typy provozní </a:t>
            </a:r>
            <a:r>
              <a:rPr lang="cs-CZ" dirty="0" smtClean="0"/>
              <a:t>podpory</a:t>
            </a:r>
          </a:p>
          <a:p>
            <a:r>
              <a:rPr lang="cs-CZ" dirty="0" smtClean="0"/>
              <a:t>další poplatky „podle </a:t>
            </a:r>
            <a:r>
              <a:rPr lang="cs-CZ" dirty="0" smtClean="0"/>
              <a:t>potřeby“</a:t>
            </a:r>
          </a:p>
          <a:p>
            <a:pPr lvl="1"/>
            <a:r>
              <a:rPr lang="cs-CZ" dirty="0" smtClean="0"/>
              <a:t> </a:t>
            </a:r>
            <a:r>
              <a:rPr lang="cs-CZ" dirty="0" smtClean="0"/>
              <a:t>jsou poplatky za audit nebo náklady na další, nepovinná </a:t>
            </a:r>
            <a:r>
              <a:rPr lang="cs-CZ" dirty="0" smtClean="0"/>
              <a:t>školení</a:t>
            </a:r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r>
              <a:rPr lang="cs-CZ" dirty="0" smtClean="0"/>
              <a:t>plus </a:t>
            </a:r>
            <a:r>
              <a:rPr lang="cs-CZ" dirty="0" smtClean="0"/>
              <a:t>náklady spojené s vlastnictvím </a:t>
            </a:r>
            <a:r>
              <a:rPr lang="cs-CZ" dirty="0" smtClean="0"/>
              <a:t>podniku</a:t>
            </a:r>
          </a:p>
          <a:p>
            <a:pPr lvl="1"/>
            <a:r>
              <a:rPr lang="cs-CZ" dirty="0" smtClean="0"/>
              <a:t>mzdy </a:t>
            </a:r>
            <a:r>
              <a:rPr lang="cs-CZ" dirty="0" smtClean="0"/>
              <a:t>zaměstnanců nebo náklady na energie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Hlavní výhody vlastnictví franšízy pro zdraví a krásu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Rozpoznávání jmen </a:t>
            </a:r>
            <a:endParaRPr lang="cs-CZ" dirty="0" smtClean="0"/>
          </a:p>
          <a:p>
            <a:pPr lvl="1"/>
            <a:r>
              <a:rPr lang="cs-CZ" dirty="0" smtClean="0"/>
              <a:t>lidé </a:t>
            </a:r>
            <a:r>
              <a:rPr lang="cs-CZ" dirty="0" smtClean="0"/>
              <a:t>mají tendenci jednat s někým, koho </a:t>
            </a:r>
            <a:r>
              <a:rPr lang="cs-CZ" dirty="0" smtClean="0"/>
              <a:t>znají</a:t>
            </a:r>
          </a:p>
          <a:p>
            <a:pPr lvl="1"/>
            <a:r>
              <a:rPr lang="cs-CZ" dirty="0" smtClean="0"/>
              <a:t>Franšízy </a:t>
            </a:r>
            <a:r>
              <a:rPr lang="cs-CZ" dirty="0" smtClean="0"/>
              <a:t>mívají zavedené značky, které v mnoha případech existují již léta. </a:t>
            </a:r>
            <a:endParaRPr lang="cs-CZ" dirty="0" smtClean="0"/>
          </a:p>
          <a:p>
            <a:pPr lvl="1"/>
            <a:r>
              <a:rPr lang="cs-CZ" dirty="0" smtClean="0"/>
              <a:t>zakoupením franšízy, </a:t>
            </a:r>
            <a:r>
              <a:rPr lang="cs-CZ" dirty="0" smtClean="0"/>
              <a:t>budete mít právo spojit své podnikání s názvem, ochrannými známkami a logem </a:t>
            </a:r>
            <a:r>
              <a:rPr lang="cs-CZ" dirty="0" smtClean="0"/>
              <a:t>franšízové </a:t>
            </a:r>
            <a:r>
              <a:rPr lang="cs-CZ" dirty="0" smtClean="0"/>
              <a:t>​​</a:t>
            </a:r>
            <a:r>
              <a:rPr lang="cs-CZ" dirty="0" smtClean="0"/>
              <a:t>společnosti</a:t>
            </a:r>
            <a:endParaRPr lang="cs-CZ" dirty="0" smtClean="0"/>
          </a:p>
          <a:p>
            <a:r>
              <a:rPr lang="cs-CZ" dirty="0" smtClean="0"/>
              <a:t>Reklama </a:t>
            </a:r>
          </a:p>
          <a:p>
            <a:pPr lvl="1"/>
            <a:r>
              <a:rPr lang="cs-CZ" dirty="0" smtClean="0"/>
              <a:t>drahá </a:t>
            </a:r>
            <a:r>
              <a:rPr lang="cs-CZ" dirty="0" smtClean="0"/>
              <a:t>a někdy může být těžké </a:t>
            </a:r>
            <a:r>
              <a:rPr lang="cs-CZ" dirty="0" smtClean="0"/>
              <a:t>rozhodnout, </a:t>
            </a:r>
            <a:r>
              <a:rPr lang="cs-CZ" dirty="0" smtClean="0"/>
              <a:t>kde utratit svůj rozpočet na reklamu a </a:t>
            </a:r>
            <a:r>
              <a:rPr lang="cs-CZ" dirty="0" smtClean="0"/>
              <a:t>marketing -&gt; u franšízy bývají </a:t>
            </a:r>
            <a:r>
              <a:rPr lang="cs-CZ" dirty="0" smtClean="0"/>
              <a:t>zavedeny pokyny, které vám </a:t>
            </a:r>
            <a:r>
              <a:rPr lang="cs-CZ" dirty="0" smtClean="0"/>
              <a:t>pomohou</a:t>
            </a:r>
          </a:p>
          <a:p>
            <a:pPr lvl="1"/>
            <a:r>
              <a:rPr lang="cs-CZ" dirty="0" smtClean="0"/>
              <a:t>U </a:t>
            </a:r>
            <a:r>
              <a:rPr lang="cs-CZ" dirty="0" smtClean="0"/>
              <a:t>franšízy národní reklamu obvykle provádí poskytovatel </a:t>
            </a:r>
            <a:r>
              <a:rPr lang="cs-CZ" dirty="0" smtClean="0"/>
              <a:t>franšízy</a:t>
            </a:r>
            <a:endParaRPr lang="cs-CZ" dirty="0" smtClean="0"/>
          </a:p>
          <a:p>
            <a:r>
              <a:rPr lang="cs-CZ" dirty="0" smtClean="0"/>
              <a:t>Školení a podpora </a:t>
            </a:r>
          </a:p>
          <a:p>
            <a:pPr lvl="1"/>
            <a:r>
              <a:rPr lang="cs-CZ" dirty="0" smtClean="0"/>
              <a:t>Oblíbenou </a:t>
            </a:r>
            <a:r>
              <a:rPr lang="cs-CZ" dirty="0" smtClean="0"/>
              <a:t>funkcí u všech franšíz je poskytované školení. Během podnikání budou mít nabyvatelé franšízy přístup k provozní příručce poskytovatele franšízy, počítačovým systémům a dalším položkám, které vám pomohou úspěšně řídit vaši franšízu v oblasti zdraví a krásy.</a:t>
            </a:r>
          </a:p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 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Franšízy z Indie – kosmetické produkty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Indický kosmetický průmysl prošel v posledních letech pozoruhodnou metamorfózou a vyvinul se ze skromných začátků do pulzujícího sektoru s mnoha miliardami dolarů</a:t>
            </a:r>
            <a:r>
              <a:rPr lang="cs-CZ" dirty="0" smtClean="0"/>
              <a:t>.</a:t>
            </a:r>
          </a:p>
          <a:p>
            <a:r>
              <a:rPr lang="cs-CZ" dirty="0" smtClean="0"/>
              <a:t>kosmetický průmysl se stal prosperující půdou pro začínající </a:t>
            </a:r>
            <a:r>
              <a:rPr lang="cs-CZ" dirty="0" smtClean="0"/>
              <a:t>podnikatele</a:t>
            </a:r>
          </a:p>
          <a:p>
            <a:r>
              <a:rPr lang="cs-CZ" dirty="0" smtClean="0">
                <a:hlinkClick r:id="rId2"/>
              </a:rPr>
              <a:t>10 nejlepších franšíz kosmetických </a:t>
            </a:r>
            <a:r>
              <a:rPr lang="cs-CZ" dirty="0" smtClean="0">
                <a:hlinkClick r:id="rId2"/>
              </a:rPr>
              <a:t>produktů:</a:t>
            </a:r>
            <a:endParaRPr lang="cs-CZ" dirty="0" smtClean="0"/>
          </a:p>
          <a:p>
            <a:pPr marL="585900" lvl="1" indent="-342900">
              <a:buFont typeface="+mj-lt"/>
              <a:buAutoNum type="arabicPeriod"/>
            </a:pPr>
            <a:r>
              <a:rPr lang="cs-CZ" dirty="0" smtClean="0"/>
              <a:t>Lotus </a:t>
            </a:r>
            <a:r>
              <a:rPr lang="cs-CZ" dirty="0" err="1" smtClean="0"/>
              <a:t>Herbals</a:t>
            </a:r>
            <a:endParaRPr lang="cs-CZ" dirty="0" smtClean="0"/>
          </a:p>
          <a:p>
            <a:pPr marL="585900" lvl="1" indent="-342900">
              <a:buFont typeface="+mj-lt"/>
              <a:buAutoNum type="arabicPeriod"/>
            </a:pPr>
            <a:r>
              <a:rPr lang="cs-CZ" dirty="0" err="1" smtClean="0"/>
              <a:t>Lakme</a:t>
            </a:r>
            <a:endParaRPr lang="cs-CZ" dirty="0" smtClean="0"/>
          </a:p>
          <a:p>
            <a:pPr marL="585900" lvl="1" indent="-342900">
              <a:buFont typeface="+mj-lt"/>
              <a:buAutoNum type="arabicPeriod"/>
            </a:pPr>
            <a:r>
              <a:rPr lang="cs-CZ" dirty="0" err="1" smtClean="0"/>
              <a:t>Forest</a:t>
            </a:r>
            <a:r>
              <a:rPr lang="cs-CZ" dirty="0" smtClean="0"/>
              <a:t> Essentials</a:t>
            </a:r>
          </a:p>
          <a:p>
            <a:pPr marL="585900" lvl="1" indent="-342900">
              <a:buFont typeface="+mj-lt"/>
              <a:buAutoNum type="arabicPeriod"/>
            </a:pPr>
            <a:r>
              <a:rPr lang="cs-CZ" dirty="0" err="1" smtClean="0"/>
              <a:t>Biotique</a:t>
            </a:r>
            <a:endParaRPr lang="cs-CZ" dirty="0" smtClean="0"/>
          </a:p>
          <a:p>
            <a:pPr marL="585900" lvl="1" indent="-342900">
              <a:buFont typeface="+mj-lt"/>
              <a:buAutoNum type="arabicPeriod"/>
            </a:pPr>
            <a:r>
              <a:rPr lang="cs-CZ" dirty="0" err="1" smtClean="0"/>
              <a:t>Colorbar</a:t>
            </a:r>
            <a:endParaRPr lang="cs-CZ" dirty="0" smtClean="0"/>
          </a:p>
          <a:p>
            <a:pPr marL="585900" lvl="1" indent="-342900">
              <a:buFont typeface="+mj-lt"/>
              <a:buAutoNum type="arabicPeriod"/>
            </a:pPr>
            <a:r>
              <a:rPr lang="cs-CZ" dirty="0" err="1" smtClean="0"/>
              <a:t>Himalaya</a:t>
            </a:r>
            <a:r>
              <a:rPr lang="cs-CZ" dirty="0" smtClean="0"/>
              <a:t> </a:t>
            </a:r>
            <a:r>
              <a:rPr lang="cs-CZ" dirty="0" err="1" smtClean="0"/>
              <a:t>Herbal</a:t>
            </a:r>
            <a:r>
              <a:rPr lang="cs-CZ" dirty="0" smtClean="0"/>
              <a:t> </a:t>
            </a:r>
            <a:r>
              <a:rPr lang="cs-CZ" dirty="0" err="1" smtClean="0"/>
              <a:t>Healthcare</a:t>
            </a:r>
            <a:endParaRPr lang="cs-CZ" dirty="0" smtClean="0"/>
          </a:p>
          <a:p>
            <a:pPr marL="585900" lvl="1" indent="-342900">
              <a:buFont typeface="+mj-lt"/>
              <a:buAutoNum type="arabicPeriod"/>
            </a:pPr>
            <a:r>
              <a:rPr lang="cs-CZ" dirty="0" smtClean="0"/>
              <a:t>VLCC</a:t>
            </a:r>
          </a:p>
          <a:p>
            <a:pPr marL="585900" lvl="1" indent="-342900">
              <a:buFont typeface="+mj-lt"/>
              <a:buAutoNum type="arabicPeriod"/>
            </a:pPr>
            <a:r>
              <a:rPr lang="cs-CZ" dirty="0" err="1" smtClean="0"/>
              <a:t>Amway</a:t>
            </a:r>
            <a:r>
              <a:rPr lang="cs-CZ" dirty="0" smtClean="0"/>
              <a:t> India</a:t>
            </a:r>
          </a:p>
          <a:p>
            <a:pPr marL="585900" lvl="1" indent="-342900">
              <a:buFont typeface="+mj-lt"/>
              <a:buAutoNum type="arabicPeriod"/>
            </a:pPr>
            <a:r>
              <a:rPr lang="cs-CZ" dirty="0" err="1" smtClean="0"/>
              <a:t>Kama</a:t>
            </a:r>
            <a:r>
              <a:rPr lang="cs-CZ" dirty="0" smtClean="0"/>
              <a:t> </a:t>
            </a:r>
            <a:r>
              <a:rPr lang="cs-CZ" dirty="0" err="1" smtClean="0"/>
              <a:t>Ayurveda</a:t>
            </a:r>
            <a:endParaRPr lang="cs-CZ" dirty="0" smtClean="0"/>
          </a:p>
          <a:p>
            <a:pPr marL="585900" lvl="1" indent="-342900">
              <a:buFont typeface="+mj-lt"/>
              <a:buAutoNum type="arabicPeriod"/>
            </a:pPr>
            <a:r>
              <a:rPr lang="cs-CZ" dirty="0" err="1" smtClean="0"/>
              <a:t>The</a:t>
            </a:r>
            <a:r>
              <a:rPr lang="cs-CZ" dirty="0" smtClean="0"/>
              <a:t> Body </a:t>
            </a:r>
            <a:r>
              <a:rPr lang="cs-CZ" dirty="0" err="1" smtClean="0"/>
              <a:t>Shop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Užitečné odkazy, články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hlinkClick r:id="rId2"/>
              </a:rPr>
              <a:t>https://franchising.cz/</a:t>
            </a:r>
          </a:p>
          <a:p>
            <a:r>
              <a:rPr lang="cs-CZ" dirty="0" smtClean="0">
                <a:hlinkClick r:id="rId2"/>
              </a:rPr>
              <a:t>https</a:t>
            </a:r>
            <a:r>
              <a:rPr lang="cs-CZ" dirty="0" smtClean="0">
                <a:hlinkClick r:id="rId2"/>
              </a:rPr>
              <a:t>://www.franchisedirect.com</a:t>
            </a:r>
            <a:r>
              <a:rPr lang="cs-CZ" dirty="0" smtClean="0">
                <a:hlinkClick r:id="rId2"/>
              </a:rPr>
              <a:t>/</a:t>
            </a:r>
            <a:endParaRPr lang="cs-CZ" dirty="0" smtClean="0"/>
          </a:p>
          <a:p>
            <a:r>
              <a:rPr lang="cs-CZ" dirty="0" smtClean="0">
                <a:hlinkClick r:id="rId3"/>
              </a:rPr>
              <a:t>https://www.franchisebazar.com</a:t>
            </a:r>
            <a:r>
              <a:rPr lang="cs-CZ" dirty="0" smtClean="0">
                <a:hlinkClick r:id="rId3"/>
              </a:rPr>
              <a:t>/</a:t>
            </a:r>
            <a:endParaRPr lang="cs-CZ" dirty="0" smtClean="0"/>
          </a:p>
          <a:p>
            <a:r>
              <a:rPr lang="cs-CZ" dirty="0" smtClean="0">
                <a:hlinkClick r:id="rId4"/>
              </a:rPr>
              <a:t>https://</a:t>
            </a:r>
            <a:r>
              <a:rPr lang="cs-CZ" dirty="0" smtClean="0">
                <a:hlinkClick r:id="rId4"/>
              </a:rPr>
              <a:t>nastartujto.sk</a:t>
            </a:r>
            <a:endParaRPr lang="cs-CZ" dirty="0" smtClean="0"/>
          </a:p>
          <a:p>
            <a:r>
              <a:rPr lang="cs-CZ" dirty="0" smtClean="0">
                <a:hlinkClick r:id="rId5"/>
              </a:rPr>
              <a:t>https://</a:t>
            </a:r>
            <a:r>
              <a:rPr lang="cs-CZ" dirty="0" smtClean="0">
                <a:hlinkClick r:id="rId5"/>
              </a:rPr>
              <a:t>www.czech-franchise.cz</a:t>
            </a: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err="1" smtClean="0"/>
              <a:t>Forbes</a:t>
            </a:r>
            <a:endParaRPr lang="cs-CZ" dirty="0" smtClean="0"/>
          </a:p>
          <a:p>
            <a:pPr lvl="1"/>
            <a:r>
              <a:rPr lang="cs-CZ" dirty="0" smtClean="0">
                <a:hlinkClick r:id="rId6"/>
              </a:rPr>
              <a:t>https://forbes.cz/11-vstupenek-ke-svobode-tipy-na-fungujici-fransizy-s-nimiz-muzete-zacit-podnikat</a:t>
            </a:r>
            <a:r>
              <a:rPr lang="cs-CZ" dirty="0" smtClean="0">
                <a:hlinkClick r:id="rId6"/>
              </a:rPr>
              <a:t>/</a:t>
            </a:r>
            <a:endParaRPr lang="cs-CZ" dirty="0" smtClean="0"/>
          </a:p>
          <a:p>
            <a:r>
              <a:rPr lang="cs-CZ" dirty="0" smtClean="0"/>
              <a:t>Kolik stojí franšíza</a:t>
            </a:r>
          </a:p>
          <a:p>
            <a:pPr lvl="1"/>
            <a:r>
              <a:rPr lang="cs-CZ" dirty="0" smtClean="0">
                <a:hlinkClick r:id="rId7"/>
              </a:rPr>
              <a:t>https://</a:t>
            </a:r>
            <a:r>
              <a:rPr lang="cs-CZ" dirty="0" smtClean="0">
                <a:hlinkClick r:id="rId7"/>
              </a:rPr>
              <a:t>www.penize.cz/podnikani/310016-kolik-stoji-fransiza</a:t>
            </a:r>
            <a:endParaRPr lang="cs-CZ" dirty="0" smtClean="0"/>
          </a:p>
          <a:p>
            <a:pPr lvl="1"/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Franchising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 odbytový systém, jehož prostřednictvím se uvádí na trh zboží a/nebo služby a/nebo </a:t>
            </a:r>
            <a:r>
              <a:rPr lang="cs-CZ" dirty="0" smtClean="0"/>
              <a:t>technologie</a:t>
            </a:r>
          </a:p>
          <a:p>
            <a:r>
              <a:rPr lang="cs-CZ" dirty="0" smtClean="0"/>
              <a:t>jedná se </a:t>
            </a:r>
            <a:r>
              <a:rPr lang="cs-CZ" dirty="0" smtClean="0"/>
              <a:t>o úzkou a nepřetržitou spolupráci právně a finančně samostatných a nezávislých </a:t>
            </a:r>
            <a:r>
              <a:rPr lang="cs-CZ" dirty="0" smtClean="0"/>
              <a:t>podnikatelů </a:t>
            </a:r>
            <a:r>
              <a:rPr lang="cs-CZ" b="1" dirty="0" err="1" smtClean="0"/>
              <a:t>franchisora</a:t>
            </a:r>
            <a:r>
              <a:rPr lang="cs-CZ" dirty="0" smtClean="0"/>
              <a:t> a jeho </a:t>
            </a:r>
            <a:r>
              <a:rPr lang="cs-CZ" b="1" dirty="0" err="1" smtClean="0"/>
              <a:t>franchisantů</a:t>
            </a:r>
            <a:r>
              <a:rPr lang="cs-CZ" dirty="0" smtClean="0"/>
              <a:t>. </a:t>
            </a:r>
            <a:endParaRPr lang="cs-CZ" dirty="0" smtClean="0"/>
          </a:p>
          <a:p>
            <a:r>
              <a:rPr lang="cs-CZ" dirty="0" err="1" smtClean="0"/>
              <a:t>Franchisor</a:t>
            </a:r>
            <a:r>
              <a:rPr lang="cs-CZ" dirty="0" smtClean="0"/>
              <a:t> </a:t>
            </a:r>
          </a:p>
          <a:p>
            <a:pPr lvl="1"/>
            <a:r>
              <a:rPr lang="cs-CZ" dirty="0" smtClean="0"/>
              <a:t>zaručuje </a:t>
            </a:r>
            <a:r>
              <a:rPr lang="cs-CZ" dirty="0" smtClean="0"/>
              <a:t>svým </a:t>
            </a:r>
            <a:r>
              <a:rPr lang="cs-CZ" dirty="0" err="1" smtClean="0"/>
              <a:t>franchisantům</a:t>
            </a:r>
            <a:r>
              <a:rPr lang="cs-CZ" dirty="0" smtClean="0"/>
              <a:t> právo a zároveň jim ukládá povinnost provozovat obchodní činnost v souladu s jeho </a:t>
            </a:r>
            <a:r>
              <a:rPr lang="cs-CZ" dirty="0" smtClean="0"/>
              <a:t>koncepcí</a:t>
            </a:r>
          </a:p>
          <a:p>
            <a:pPr lvl="1"/>
            <a:r>
              <a:rPr lang="cs-CZ" dirty="0" smtClean="0"/>
              <a:t> nabízí </a:t>
            </a:r>
            <a:r>
              <a:rPr lang="cs-CZ" dirty="0" err="1" smtClean="0"/>
              <a:t>franchisantům</a:t>
            </a:r>
            <a:r>
              <a:rPr lang="cs-CZ" dirty="0" smtClean="0"/>
              <a:t> podnikatelský koncept "na klíč" a "balík" služeb pro úspěšné vybudování a řízení </a:t>
            </a:r>
            <a:r>
              <a:rPr lang="cs-CZ" dirty="0" err="1" smtClean="0"/>
              <a:t>franchisových</a:t>
            </a:r>
            <a:r>
              <a:rPr lang="cs-CZ" dirty="0" smtClean="0"/>
              <a:t> podniků.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8026" y="0"/>
            <a:ext cx="4289824" cy="2929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18653" y="0"/>
            <a:ext cx="4525347" cy="30624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43275" y="3051110"/>
            <a:ext cx="5069352" cy="34540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Elipsa 6"/>
          <p:cNvSpPr/>
          <p:nvPr/>
        </p:nvSpPr>
        <p:spPr bwMode="auto">
          <a:xfrm>
            <a:off x="2958352" y="0"/>
            <a:ext cx="914400" cy="914400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800" b="0" i="0" u="none" strike="noStrike" cap="none" normalizeH="0" baseline="0" dirty="0" err="1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8" name="Elipsa 7"/>
          <p:cNvSpPr/>
          <p:nvPr/>
        </p:nvSpPr>
        <p:spPr bwMode="auto">
          <a:xfrm>
            <a:off x="3688975" y="0"/>
            <a:ext cx="914400" cy="914400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800" b="0" i="0" u="none" strike="noStrike" cap="none" normalizeH="0" baseline="0" dirty="0" err="1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9" name="Elipsa 8"/>
          <p:cNvSpPr/>
          <p:nvPr/>
        </p:nvSpPr>
        <p:spPr bwMode="auto">
          <a:xfrm>
            <a:off x="1541928" y="1349188"/>
            <a:ext cx="914400" cy="914400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800" b="0" i="0" u="none" strike="noStrike" cap="none" normalizeH="0" baseline="0" dirty="0" err="1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10" name="Elipsa 9"/>
          <p:cNvSpPr/>
          <p:nvPr/>
        </p:nvSpPr>
        <p:spPr bwMode="auto">
          <a:xfrm>
            <a:off x="3657599" y="1420905"/>
            <a:ext cx="914400" cy="914400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800" b="0" i="0" u="none" strike="noStrike" cap="none" normalizeH="0" baseline="0" dirty="0" err="1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11" name="Elipsa 10"/>
          <p:cNvSpPr/>
          <p:nvPr/>
        </p:nvSpPr>
        <p:spPr bwMode="auto">
          <a:xfrm>
            <a:off x="3675528" y="2998693"/>
            <a:ext cx="914400" cy="914400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800" b="0" i="0" u="none" strike="noStrike" cap="none" normalizeH="0" baseline="0" dirty="0" err="1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12" name="Elipsa 11"/>
          <p:cNvSpPr/>
          <p:nvPr/>
        </p:nvSpPr>
        <p:spPr bwMode="auto">
          <a:xfrm>
            <a:off x="5347446" y="3025588"/>
            <a:ext cx="914400" cy="905434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800" b="0" i="0" u="none" strike="noStrike" cap="none" normalizeH="0" baseline="0" dirty="0" err="1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NATURHOUSE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 celosvětová síť výživových poraden</a:t>
            </a:r>
          </a:p>
          <a:p>
            <a:r>
              <a:rPr lang="cs-CZ" dirty="0" smtClean="0"/>
              <a:t>vznik před 25 lety se ve Španělsku</a:t>
            </a:r>
          </a:p>
          <a:p>
            <a:pPr lvl="1"/>
            <a:r>
              <a:rPr lang="cs-CZ" dirty="0" smtClean="0"/>
              <a:t>myšlenka nabídnout lidem, kteří mají problémy s váhou, takové služby na jednom místě, které řeší příčinu a ne až následek nadváhy</a:t>
            </a:r>
          </a:p>
          <a:p>
            <a:r>
              <a:rPr lang="cs-CZ" dirty="0" smtClean="0"/>
              <a:t>ve 32 zemích světa, v nichž působí 2 300 poboček</a:t>
            </a:r>
          </a:p>
          <a:p>
            <a:r>
              <a:rPr lang="cs-CZ" dirty="0" smtClean="0"/>
              <a:t>přidaná hodnota tkví v:</a:t>
            </a:r>
          </a:p>
          <a:p>
            <a:pPr lvl="1"/>
            <a:r>
              <a:rPr lang="cs-CZ" dirty="0" smtClean="0"/>
              <a:t>osobním výživovém poradenství zdarma </a:t>
            </a:r>
            <a:r>
              <a:rPr lang="cs-CZ" dirty="0" smtClean="0">
                <a:sym typeface="Wingdings" pitchFamily="2" charset="2"/>
              </a:rPr>
              <a:t> proškolení odborníci</a:t>
            </a:r>
            <a:endParaRPr lang="cs-CZ" dirty="0" smtClean="0"/>
          </a:p>
          <a:p>
            <a:pPr lvl="1"/>
            <a:r>
              <a:rPr lang="cs-CZ" dirty="0" smtClean="0"/>
              <a:t>dlouhodobé práci s klientem </a:t>
            </a:r>
            <a:r>
              <a:rPr lang="cs-CZ" dirty="0" smtClean="0">
                <a:sym typeface="Wingdings" pitchFamily="2" charset="2"/>
              </a:rPr>
              <a:t> výživové plány na základě osobní studie</a:t>
            </a:r>
            <a:endParaRPr lang="cs-CZ" dirty="0" smtClean="0"/>
          </a:p>
          <a:p>
            <a:pPr lvl="1"/>
            <a:r>
              <a:rPr lang="cs-CZ" dirty="0" smtClean="0"/>
              <a:t> a širokém sortimentu exkluzivních výrobků </a:t>
            </a:r>
            <a:r>
              <a:rPr lang="cs-CZ" dirty="0" smtClean="0">
                <a:sym typeface="Wingdings" pitchFamily="2" charset="2"/>
              </a:rPr>
              <a:t> z vlastních evropských laboratoří</a:t>
            </a:r>
          </a:p>
          <a:p>
            <a:r>
              <a:rPr lang="cs-CZ" dirty="0" smtClean="0"/>
              <a:t>V květnu 2017 získal NATURHOUSE ocenění v rámci soutěže FRANCHISA ROKU, kdy uspěl ve 2 kategoriích Skokan roku a </a:t>
            </a:r>
            <a:r>
              <a:rPr lang="cs-CZ" dirty="0" err="1" smtClean="0"/>
              <a:t>Franchisa</a:t>
            </a:r>
            <a:r>
              <a:rPr lang="cs-CZ" dirty="0" smtClean="0"/>
              <a:t> roku.</a:t>
            </a:r>
          </a:p>
          <a:p>
            <a:pPr lvl="1"/>
            <a:r>
              <a:rPr lang="cs-CZ" dirty="0" smtClean="0">
                <a:hlinkClick r:id="rId2"/>
              </a:rPr>
              <a:t>video</a:t>
            </a:r>
            <a:endParaRPr lang="cs-CZ" dirty="0" smtClean="0"/>
          </a:p>
        </p:txBody>
      </p:sp>
      <p:pic>
        <p:nvPicPr>
          <p:cNvPr id="9" name="Obrázek 8" descr="logo-naturhouse-odbornici-bi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381500" y="0"/>
            <a:ext cx="4762500" cy="15621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PODPORA PRO FRANCHISANTY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Zázemí silné nadnárodní společnosti</a:t>
            </a:r>
          </a:p>
          <a:p>
            <a:r>
              <a:rPr lang="cs-CZ" dirty="0" err="1" smtClean="0"/>
              <a:t>Know</a:t>
            </a:r>
            <a:r>
              <a:rPr lang="cs-CZ" dirty="0" smtClean="0"/>
              <a:t>-</a:t>
            </a:r>
            <a:r>
              <a:rPr lang="cs-CZ" dirty="0" err="1" smtClean="0"/>
              <a:t>how</a:t>
            </a:r>
            <a:endParaRPr lang="cs-CZ" dirty="0" smtClean="0"/>
          </a:p>
          <a:p>
            <a:r>
              <a:rPr lang="cs-CZ" dirty="0" smtClean="0"/>
              <a:t>Vstupní a průběžná školení</a:t>
            </a:r>
          </a:p>
          <a:p>
            <a:r>
              <a:rPr lang="cs-CZ" dirty="0" smtClean="0"/>
              <a:t>Poradenství a podpora centrály</a:t>
            </a:r>
          </a:p>
          <a:p>
            <a:r>
              <a:rPr lang="cs-CZ" dirty="0" smtClean="0"/>
              <a:t>Asistence při otevírání provozovny</a:t>
            </a:r>
          </a:p>
          <a:p>
            <a:r>
              <a:rPr lang="cs-CZ" dirty="0" smtClean="0"/>
              <a:t>Marketingová a propagační podpora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cap="all" dirty="0" smtClean="0"/>
              <a:t>POTŘEBNÁ POČÁTEČNÍ INVESTICE</a:t>
            </a:r>
            <a:br>
              <a:rPr lang="cs-CZ" cap="all" dirty="0" smtClean="0"/>
            </a:b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smtClean="0"/>
              <a:t>Vstupní investice na otevření pobočky</a:t>
            </a:r>
          </a:p>
          <a:p>
            <a:pPr lvl="1"/>
            <a:r>
              <a:rPr lang="cs-CZ" sz="1800" dirty="0" smtClean="0"/>
              <a:t>začíná pro </a:t>
            </a:r>
            <a:r>
              <a:rPr lang="cs-CZ" sz="1800" dirty="0" err="1" smtClean="0"/>
              <a:t>mikrokoncept</a:t>
            </a:r>
            <a:r>
              <a:rPr lang="cs-CZ" sz="1800" dirty="0" smtClean="0"/>
              <a:t> na 290 000 Kč</a:t>
            </a:r>
          </a:p>
          <a:p>
            <a:pPr lvl="1"/>
            <a:r>
              <a:rPr lang="cs-CZ" sz="1800" dirty="0" smtClean="0"/>
              <a:t>pro standardní prodejnu stojí od 420 000 Kč </a:t>
            </a:r>
          </a:p>
          <a:p>
            <a:pPr lvl="1"/>
            <a:r>
              <a:rPr lang="cs-CZ" sz="1800" dirty="0" smtClean="0"/>
              <a:t>zahrnuje nákup zařízení, úpravy provozovny, informační systém, apod. a to až do uvedení pobočky do provozu.</a:t>
            </a:r>
          </a:p>
          <a:p>
            <a:r>
              <a:rPr lang="cs-CZ" sz="2800" dirty="0" smtClean="0"/>
              <a:t>Za nákup </a:t>
            </a:r>
            <a:r>
              <a:rPr lang="cs-CZ" sz="2800" dirty="0" err="1" smtClean="0"/>
              <a:t>franchisové</a:t>
            </a:r>
            <a:r>
              <a:rPr lang="cs-CZ" sz="2800" dirty="0" smtClean="0"/>
              <a:t> licence se neplatí, odvádí se 600 euro ročně (bez DPH) jako tzv. vstupní poplatek</a:t>
            </a:r>
          </a:p>
          <a:p>
            <a:r>
              <a:rPr lang="cs-CZ" sz="2800" dirty="0" smtClean="0"/>
              <a:t>Investice se obvykle vrací za 1 až 3 roky</a:t>
            </a:r>
            <a:endParaRPr lang="cs-CZ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Trendy a fakta o kosmetických franšízách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existují již desítky let</a:t>
            </a:r>
          </a:p>
          <a:p>
            <a:pPr lvl="1"/>
            <a:r>
              <a:rPr lang="cs-CZ" dirty="0" smtClean="0"/>
              <a:t>maloobchodní prodej make-upu </a:t>
            </a:r>
            <a:r>
              <a:rPr lang="cs-CZ" dirty="0" err="1" smtClean="0"/>
              <a:t>Merle</a:t>
            </a:r>
            <a:r>
              <a:rPr lang="cs-CZ" dirty="0" smtClean="0"/>
              <a:t> Norman </a:t>
            </a:r>
            <a:r>
              <a:rPr lang="cs-CZ" dirty="0" smtClean="0"/>
              <a:t>začal </a:t>
            </a:r>
            <a:r>
              <a:rPr lang="cs-CZ" dirty="0" smtClean="0"/>
              <a:t>na počátku 30. let 20. </a:t>
            </a:r>
            <a:r>
              <a:rPr lang="cs-CZ" dirty="0" smtClean="0"/>
              <a:t>st.</a:t>
            </a:r>
          </a:p>
          <a:p>
            <a:r>
              <a:rPr lang="cs-CZ" dirty="0" smtClean="0"/>
              <a:t>Kosmetické franšízy =</a:t>
            </a:r>
            <a:r>
              <a:rPr lang="cs-CZ" dirty="0" smtClean="0"/>
              <a:t> </a:t>
            </a:r>
            <a:r>
              <a:rPr lang="cs-CZ" dirty="0" smtClean="0"/>
              <a:t>především maloobchodní </a:t>
            </a:r>
            <a:r>
              <a:rPr lang="cs-CZ" dirty="0" smtClean="0"/>
              <a:t>podniky</a:t>
            </a:r>
          </a:p>
          <a:p>
            <a:pPr lvl="1"/>
            <a:r>
              <a:rPr lang="cs-CZ" dirty="0" smtClean="0"/>
              <a:t>specializace </a:t>
            </a:r>
            <a:r>
              <a:rPr lang="cs-CZ" dirty="0" smtClean="0"/>
              <a:t>na make-up, péči o pleť, vůně, toaletní potřeby a další osobní </a:t>
            </a:r>
            <a:r>
              <a:rPr lang="cs-CZ" dirty="0" smtClean="0"/>
              <a:t>produkty</a:t>
            </a:r>
          </a:p>
          <a:p>
            <a:pPr lvl="1"/>
            <a:r>
              <a:rPr lang="cs-CZ" dirty="0" smtClean="0"/>
              <a:t>spolupráce s kadeřnickými a kosmetickými salony</a:t>
            </a:r>
          </a:p>
          <a:p>
            <a:pPr lvl="1"/>
            <a:r>
              <a:rPr lang="cs-CZ" dirty="0" smtClean="0"/>
              <a:t>opalování a voskování</a:t>
            </a:r>
          </a:p>
          <a:p>
            <a:r>
              <a:rPr lang="cs-CZ" dirty="0" smtClean="0"/>
              <a:t>očekává se, </a:t>
            </a:r>
            <a:r>
              <a:rPr lang="cs-CZ" dirty="0" smtClean="0"/>
              <a:t>že globální trh s kosmetikou dosáhne do roku 2030 560,5 miliardy </a:t>
            </a:r>
            <a:r>
              <a:rPr lang="cs-CZ" dirty="0" smtClean="0"/>
              <a:t>dolarů</a:t>
            </a:r>
          </a:p>
          <a:p>
            <a:r>
              <a:rPr lang="cs-CZ" dirty="0" smtClean="0"/>
              <a:t>v USA </a:t>
            </a:r>
            <a:r>
              <a:rPr lang="cs-CZ" dirty="0" smtClean="0"/>
              <a:t>obchody s krásou, kosmetikou a vůněmi (licencované i nefranšízové) v současné době představují 29 miliard dolarů z celkového </a:t>
            </a:r>
            <a:r>
              <a:rPr lang="cs-CZ" dirty="0" smtClean="0"/>
              <a:t>průmyslu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Největším trendem v oboru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Očekává se, že jedním z největších hnacích faktorů budoucí poptávky bude pokračující důraz na </a:t>
            </a:r>
            <a:r>
              <a:rPr lang="cs-CZ" b="1" dirty="0" smtClean="0"/>
              <a:t>organické a ekologičtější produkty.</a:t>
            </a:r>
          </a:p>
          <a:p>
            <a:r>
              <a:rPr lang="cs-CZ" dirty="0" smtClean="0"/>
              <a:t>v</a:t>
            </a:r>
            <a:r>
              <a:rPr lang="cs-CZ" dirty="0" smtClean="0"/>
              <a:t> současnosti velký posun k </a:t>
            </a:r>
            <a:r>
              <a:rPr lang="cs-CZ" b="1" dirty="0" smtClean="0"/>
              <a:t>online </a:t>
            </a:r>
            <a:r>
              <a:rPr lang="cs-CZ" b="1" dirty="0" smtClean="0"/>
              <a:t>prodeji</a:t>
            </a:r>
          </a:p>
          <a:p>
            <a:pPr lvl="1"/>
            <a:r>
              <a:rPr lang="cs-CZ" dirty="0" smtClean="0"/>
              <a:t>Podle </a:t>
            </a:r>
            <a:r>
              <a:rPr lang="cs-CZ" dirty="0" smtClean="0"/>
              <a:t>některých odhadů by online prodej mohl tvořit až 48 % celkových tržeb do roku 2023</a:t>
            </a:r>
            <a:r>
              <a:rPr lang="cs-CZ" dirty="0" smtClean="0"/>
              <a:t>.</a:t>
            </a:r>
          </a:p>
          <a:p>
            <a:pPr lvl="1"/>
            <a:r>
              <a:rPr lang="cs-CZ" dirty="0" smtClean="0"/>
              <a:t>před </a:t>
            </a:r>
            <a:r>
              <a:rPr lang="cs-CZ" dirty="0" err="1" smtClean="0"/>
              <a:t>covidem</a:t>
            </a:r>
            <a:r>
              <a:rPr lang="cs-CZ" dirty="0" smtClean="0"/>
              <a:t> téměř 85 % všech nákupů kosmetických produktů se odehrávalo v kamenných obchodech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Franšízy na řasy a obočí stále rostou</a:t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00" y="1330036"/>
            <a:ext cx="8064900" cy="4501964"/>
          </a:xfrm>
        </p:spPr>
        <p:txBody>
          <a:bodyPr/>
          <a:lstStyle/>
          <a:p>
            <a:r>
              <a:rPr lang="cs-CZ" dirty="0" smtClean="0"/>
              <a:t>v posledním desetiletí zaznamenala výrazný nárůst franšízových </a:t>
            </a:r>
            <a:r>
              <a:rPr lang="cs-CZ" dirty="0" smtClean="0"/>
              <a:t>příležitostí</a:t>
            </a:r>
          </a:p>
          <a:p>
            <a:r>
              <a:rPr lang="cs-CZ" dirty="0" smtClean="0"/>
              <a:t>„</a:t>
            </a:r>
            <a:r>
              <a:rPr lang="cs-CZ" i="1" dirty="0" smtClean="0"/>
              <a:t>Prodlužování řas oslovuje všechny ženy</a:t>
            </a:r>
            <a:r>
              <a:rPr lang="cs-CZ" dirty="0" smtClean="0"/>
              <a:t>,“ říká </a:t>
            </a:r>
            <a:r>
              <a:rPr lang="cs-CZ" dirty="0" err="1" smtClean="0"/>
              <a:t>Heather</a:t>
            </a:r>
            <a:r>
              <a:rPr lang="cs-CZ" dirty="0" smtClean="0"/>
              <a:t> </a:t>
            </a:r>
            <a:r>
              <a:rPr lang="cs-CZ" dirty="0" err="1" smtClean="0"/>
              <a:t>Elrod</a:t>
            </a:r>
            <a:r>
              <a:rPr lang="cs-CZ" dirty="0" smtClean="0"/>
              <a:t>, generální ředitelka </a:t>
            </a:r>
            <a:r>
              <a:rPr lang="cs-CZ" dirty="0" err="1" smtClean="0"/>
              <a:t>Amazing</a:t>
            </a:r>
            <a:r>
              <a:rPr lang="cs-CZ" dirty="0" smtClean="0"/>
              <a:t> </a:t>
            </a:r>
            <a:r>
              <a:rPr lang="cs-CZ" dirty="0" err="1" smtClean="0"/>
              <a:t>Lash</a:t>
            </a:r>
            <a:r>
              <a:rPr lang="cs-CZ" dirty="0" smtClean="0"/>
              <a:t> Studio. "</a:t>
            </a:r>
            <a:r>
              <a:rPr lang="cs-CZ" i="1" dirty="0" smtClean="0"/>
              <a:t>Máme členy, kterým je 20 a našemu nejstaršímu zaznamenanému členovi je 83</a:t>
            </a:r>
            <a:r>
              <a:rPr lang="cs-CZ" dirty="0" smtClean="0"/>
              <a:t>.„</a:t>
            </a:r>
          </a:p>
          <a:p>
            <a:endParaRPr lang="cs-CZ" dirty="0" smtClean="0"/>
          </a:p>
          <a:p>
            <a:r>
              <a:rPr lang="cs-CZ" dirty="0" smtClean="0"/>
              <a:t>Deka </a:t>
            </a:r>
            <a:r>
              <a:rPr lang="cs-CZ" dirty="0" err="1" smtClean="0"/>
              <a:t>Lash</a:t>
            </a:r>
            <a:r>
              <a:rPr lang="cs-CZ" dirty="0" smtClean="0"/>
              <a:t> </a:t>
            </a:r>
          </a:p>
          <a:p>
            <a:pPr lvl="1"/>
            <a:r>
              <a:rPr lang="cs-CZ" dirty="0" smtClean="0"/>
              <a:t>prodlužování řas</a:t>
            </a:r>
          </a:p>
          <a:p>
            <a:r>
              <a:rPr lang="cs-CZ" dirty="0" err="1" smtClean="0"/>
              <a:t>Amazing</a:t>
            </a:r>
            <a:r>
              <a:rPr lang="cs-CZ" dirty="0" smtClean="0"/>
              <a:t> </a:t>
            </a:r>
            <a:r>
              <a:rPr lang="cs-CZ" dirty="0" err="1" smtClean="0"/>
              <a:t>Lash</a:t>
            </a:r>
            <a:r>
              <a:rPr lang="cs-CZ" dirty="0" smtClean="0"/>
              <a:t> Studio </a:t>
            </a:r>
          </a:p>
          <a:p>
            <a:pPr lvl="1"/>
            <a:r>
              <a:rPr lang="cs-CZ" dirty="0" smtClean="0"/>
              <a:t>prodlužování řas i tvarování a tónování obočí</a:t>
            </a:r>
          </a:p>
          <a:p>
            <a:r>
              <a:rPr lang="cs-CZ" dirty="0" err="1" smtClean="0"/>
              <a:t>Idolize</a:t>
            </a:r>
            <a:r>
              <a:rPr lang="cs-CZ" dirty="0" smtClean="0"/>
              <a:t> </a:t>
            </a:r>
            <a:r>
              <a:rPr lang="cs-CZ" dirty="0" err="1" smtClean="0"/>
              <a:t>Brows</a:t>
            </a:r>
            <a:r>
              <a:rPr lang="cs-CZ" dirty="0" smtClean="0"/>
              <a:t> &amp; </a:t>
            </a:r>
            <a:r>
              <a:rPr lang="cs-CZ" dirty="0" err="1" smtClean="0"/>
              <a:t>Beauty</a:t>
            </a:r>
            <a:r>
              <a:rPr lang="cs-CZ" dirty="0" smtClean="0"/>
              <a:t> </a:t>
            </a:r>
          </a:p>
          <a:p>
            <a:pPr lvl="1"/>
            <a:r>
              <a:rPr lang="cs-CZ" dirty="0" smtClean="0"/>
              <a:t>Kromě </a:t>
            </a:r>
            <a:r>
              <a:rPr lang="cs-CZ" dirty="0" smtClean="0"/>
              <a:t>prodlužování řas a doplňkových služeb v oblasti řas nabízí tato franšíza také navlékání obočí a obličeje, depilaci celého těla voskem a ošetření </a:t>
            </a:r>
            <a:r>
              <a:rPr lang="cs-CZ" dirty="0" smtClean="0"/>
              <a:t>obličeje</a:t>
            </a:r>
          </a:p>
          <a:p>
            <a:r>
              <a:rPr lang="cs-CZ" dirty="0" err="1" smtClean="0"/>
              <a:t>Touch</a:t>
            </a:r>
            <a:r>
              <a:rPr lang="cs-CZ" dirty="0" smtClean="0"/>
              <a:t> n </a:t>
            </a:r>
            <a:r>
              <a:rPr lang="cs-CZ" dirty="0" err="1" smtClean="0"/>
              <a:t>Glow</a:t>
            </a:r>
            <a:r>
              <a:rPr lang="cs-CZ" dirty="0" smtClean="0"/>
              <a:t> </a:t>
            </a:r>
          </a:p>
          <a:p>
            <a:pPr lvl="1"/>
            <a:r>
              <a:rPr lang="cs-CZ" dirty="0" smtClean="0"/>
              <a:t>prodlužování </a:t>
            </a:r>
            <a:r>
              <a:rPr lang="cs-CZ" dirty="0" smtClean="0"/>
              <a:t>řas spolu s navlékáním a barvením obočí, tetování </a:t>
            </a:r>
            <a:r>
              <a:rPr lang="cs-CZ" dirty="0" err="1" smtClean="0"/>
              <a:t>hennou</a:t>
            </a:r>
            <a:r>
              <a:rPr lang="cs-CZ" dirty="0" smtClean="0"/>
              <a:t>, luxusní ošetření obličeje, make-upy, produkty péče o pleť a další</a:t>
            </a:r>
            <a:r>
              <a:rPr lang="cs-CZ" dirty="0" smtClean="0"/>
              <a:t>.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uni-ped-prezentace-4-3-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muni-ped-prezentace-4-3-cz.potx" id="{A2D83281-9DF1-455E-A4DD-AE9E20873FD3}" vid="{C580A734-C016-44FD-B726-208E9D0A6DB8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muni-ped-prezentace-4-3-cz</Template>
  <TotalTime>148</TotalTime>
  <Words>520</Words>
  <Application>Microsoft Office PowerPoint</Application>
  <PresentationFormat>Předvádění na obrazovce (4:3)</PresentationFormat>
  <Paragraphs>145</Paragraphs>
  <Slides>15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muni-ped-prezentace-4-3-cz</vt:lpstr>
      <vt:lpstr>Franšízy v oblasti krása, zdraví, sport</vt:lpstr>
      <vt:lpstr>Franchising </vt:lpstr>
      <vt:lpstr>Snímek 3</vt:lpstr>
      <vt:lpstr>NATURHOUSE</vt:lpstr>
      <vt:lpstr>PODPORA PRO FRANCHISANTY  </vt:lpstr>
      <vt:lpstr>POTŘEBNÁ POČÁTEČNÍ INVESTICE  </vt:lpstr>
      <vt:lpstr>Trendy a fakta o kosmetických franšízách  </vt:lpstr>
      <vt:lpstr>Největším trendem v oboru</vt:lpstr>
      <vt:lpstr>Franšízy na řasy a obočí stále rostou  </vt:lpstr>
      <vt:lpstr>Význam atmosféry  </vt:lpstr>
      <vt:lpstr>Počáteční investiční a otevírací náklady pro kosmetické franšízy  </vt:lpstr>
      <vt:lpstr>Průběžné náklady na kosmetické franšízy  </vt:lpstr>
      <vt:lpstr>Hlavní výhody vlastnictví franšízy pro zdraví a krásu  </vt:lpstr>
      <vt:lpstr>Franšízy z Indie – kosmetické produkty</vt:lpstr>
      <vt:lpstr>Užitečné odkazy, články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Admin</dc:creator>
  <cp:lastModifiedBy>Admin</cp:lastModifiedBy>
  <cp:revision>22</cp:revision>
  <dcterms:created xsi:type="dcterms:W3CDTF">2022-09-15T19:30:46Z</dcterms:created>
  <dcterms:modified xsi:type="dcterms:W3CDTF">2024-03-15T13:02:14Z</dcterms:modified>
</cp:coreProperties>
</file>