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8" r:id="rId2"/>
    <p:sldId id="274" r:id="rId3"/>
    <p:sldId id="276" r:id="rId4"/>
    <p:sldId id="275" r:id="rId5"/>
    <p:sldId id="277" r:id="rId6"/>
    <p:sldId id="269" r:id="rId7"/>
    <p:sldId id="270" r:id="rId8"/>
    <p:sldId id="271" r:id="rId9"/>
    <p:sldId id="272" r:id="rId10"/>
    <p:sldId id="273" r:id="rId11"/>
    <p:sldId id="278" r:id="rId12"/>
    <p:sldId id="279" r:id="rId13"/>
    <p:sldId id="265" r:id="rId14"/>
    <p:sldId id="258" r:id="rId15"/>
    <p:sldId id="257" r:id="rId16"/>
    <p:sldId id="259" r:id="rId17"/>
    <p:sldId id="260" r:id="rId18"/>
    <p:sldId id="262" r:id="rId19"/>
    <p:sldId id="263" r:id="rId20"/>
    <p:sldId id="280" r:id="rId21"/>
    <p:sldId id="261" r:id="rId22"/>
    <p:sldId id="266" r:id="rId23"/>
    <p:sldId id="267" r:id="rId24"/>
    <p:sldId id="281" r:id="rId25"/>
    <p:sldId id="282"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varScale="1">
        <p:scale>
          <a:sx n="101" d="100"/>
          <a:sy n="101" d="100"/>
        </p:scale>
        <p:origin x="111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17" name="16 Marcador de pie de página"/>
          <p:cNvSpPr>
            <a:spLocks noGrp="1"/>
          </p:cNvSpPr>
          <p:nvPr>
            <p:ph type="ftr" sz="quarter" idx="11"/>
          </p:nvPr>
        </p:nvSpPr>
        <p:spPr/>
        <p:txBody>
          <a:bodyPr/>
          <a:lstStyle/>
          <a:p>
            <a:endParaRPr lang="es-ES"/>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C47849-F139-420E-8A2A-8A4D59D1FC6D}" type="slidenum">
              <a:rPr lang="es-ES" smtClean="0"/>
              <a:t>‹#›</a:t>
            </a:fld>
            <a:endParaRPr lang="es-ES"/>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5C47849-F139-420E-8A2A-8A4D59D1FC6D}" type="slidenum">
              <a:rPr lang="es-ES" smtClean="0"/>
              <a:t>‹#›</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F5C47849-F139-420E-8A2A-8A4D59D1FC6D}" type="slidenum">
              <a:rPr lang="es-ES" smtClean="0"/>
              <a:t>‹#›</a:t>
            </a:fld>
            <a:endParaRPr lang="es-ES"/>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5" name="4 Marcador de pie de página"/>
          <p:cNvSpPr>
            <a:spLocks noGrp="1"/>
          </p:cNvSpPr>
          <p:nvPr>
            <p:ph type="ftr" sz="quarter" idx="11"/>
          </p:nvPr>
        </p:nvSpPr>
        <p:spPr/>
        <p:txBody>
          <a:bodyPr/>
          <a:lstStyle/>
          <a:p>
            <a:endParaRPr lang="es-ES"/>
          </a:p>
        </p:txBody>
      </p:sp>
      <p:sp>
        <p:nvSpPr>
          <p:cNvPr id="2" name="1 Título vertical"/>
          <p:cNvSpPr>
            <a:spLocks noGrp="1"/>
          </p:cNvSpPr>
          <p:nvPr>
            <p:ph type="title" orient="vert"/>
          </p:nvPr>
        </p:nvSpPr>
        <p:spPr>
          <a:xfrm>
            <a:off x="7391400" y="304801"/>
            <a:ext cx="1447800" cy="5851525"/>
          </a:xfrm>
        </p:spPr>
        <p:txBody>
          <a:bodyPr vert="eaVert"/>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a:t>Haga clic para modificar el estilo de título del patrón</a:t>
            </a:r>
            <a:endParaRPr kumimoji="0" lang="en-US"/>
          </a:p>
        </p:txBody>
      </p:sp>
      <p:sp>
        <p:nvSpPr>
          <p:cNvPr id="4" name="3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4361688" y="1026372"/>
            <a:ext cx="457200" cy="441325"/>
          </a:xfrm>
        </p:spPr>
        <p:txBody>
          <a:bodyPr/>
          <a:lstStyle/>
          <a:p>
            <a:fld id="{F5C47849-F139-420E-8A2A-8A4D59D1FC6D}" type="slidenum">
              <a:rPr lang="es-ES" smtClean="0"/>
              <a:t>‹#›</a:t>
            </a:fld>
            <a:endParaRPr lang="es-ES"/>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p>
        </p:txBody>
      </p:sp>
      <p:sp>
        <p:nvSpPr>
          <p:cNvPr id="4" name="3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C47849-F139-420E-8A2A-8A4D59D1FC6D}" type="slidenum">
              <a:rPr lang="es-ES" smtClean="0"/>
              <a:t>‹#›</a:t>
            </a:fld>
            <a:endParaRPr lang="es-ES"/>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83ED6E1A-1DC2-44A3-A925-6285D4DC6D4F}" type="datetimeFigureOut">
              <a:rPr lang="es-ES" smtClean="0"/>
              <a:t>05/12/2018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5C47849-F139-420E-8A2A-8A4D59D1FC6D}" type="slidenum">
              <a:rPr lang="es-ES" smtClean="0"/>
              <a:t>‹#›</a:t>
            </a:fld>
            <a:endParaRPr lang="es-ES"/>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7" name="6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8" name="7 Marcador de pie de página"/>
          <p:cNvSpPr>
            <a:spLocks noGrp="1"/>
          </p:cNvSpPr>
          <p:nvPr>
            <p:ph type="ftr" sz="quarter" idx="11"/>
          </p:nvPr>
        </p:nvSpPr>
        <p:spPr>
          <a:xfrm>
            <a:off x="304800" y="6409944"/>
            <a:ext cx="3581400" cy="365760"/>
          </a:xfrm>
        </p:spPr>
        <p:txBody>
          <a:bodyPr/>
          <a:lstStyle/>
          <a:p>
            <a:endParaRPr lang="es-ES"/>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F5C47849-F139-420E-8A2A-8A4D59D1FC6D}" type="slidenum">
              <a:rPr lang="es-ES" smtClean="0"/>
              <a:t>‹#›</a:t>
            </a:fld>
            <a:endParaRPr lang="es-ES"/>
          </a:p>
        </p:txBody>
      </p:sp>
      <p:sp>
        <p:nvSpPr>
          <p:cNvPr id="23" name="22 Título"/>
          <p:cNvSpPr>
            <a:spLocks noGrp="1"/>
          </p:cNvSpPr>
          <p:nvPr>
            <p:ph type="title"/>
          </p:nvPr>
        </p:nvSpPr>
        <p:spPr/>
        <p:txBody>
          <a:bodyPr rtlCol="0" anchor="b" anchorCtr="0"/>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a:xfrm>
            <a:off x="4343400" y="1036020"/>
            <a:ext cx="457200" cy="441325"/>
          </a:xfrm>
        </p:spPr>
        <p:txBody>
          <a:bodyPr/>
          <a:lstStyle/>
          <a:p>
            <a:fld id="{F5C47849-F139-420E-8A2A-8A4D59D1FC6D}" type="slidenum">
              <a:rPr lang="es-ES" smtClean="0"/>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F5C47849-F139-420E-8A2A-8A4D59D1FC6D}" type="slidenum">
              <a:rPr lang="es-ES" smtClean="0"/>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5C47849-F139-420E-8A2A-8A4D59D1FC6D}" type="slidenum">
              <a:rPr lang="es-ES" smtClean="0"/>
              <a:t>‹#›</a:t>
            </a:fld>
            <a:endParaRPr lang="es-ES"/>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83ED6E1A-1DC2-44A3-A925-6285D4DC6D4F}" type="datetimeFigureOut">
              <a:rPr lang="es-ES" smtClean="0"/>
              <a:t>05/12/2018</a:t>
            </a:fld>
            <a:endParaRPr lang="es-ES"/>
          </a:p>
        </p:txBody>
      </p:sp>
      <p:sp>
        <p:nvSpPr>
          <p:cNvPr id="6" name="5 Marcador de pie de página"/>
          <p:cNvSpPr>
            <a:spLocks noGrp="1"/>
          </p:cNvSpPr>
          <p:nvPr>
            <p:ph type="ftr" sz="quarter" idx="11"/>
          </p:nvPr>
        </p:nvSpPr>
        <p:spPr>
          <a:xfrm>
            <a:off x="301752" y="6410848"/>
            <a:ext cx="3383280" cy="365760"/>
          </a:xfrm>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F5C47849-F139-420E-8A2A-8A4D59D1FC6D}" type="slidenum">
              <a:rPr lang="es-ES" smtClean="0"/>
              <a:t>‹#›</a:t>
            </a:fld>
            <a:endParaRPr lang="es-ES"/>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83ED6E1A-1DC2-44A3-A925-6285D4DC6D4F}" type="datetimeFigureOut">
              <a:rPr lang="es-ES" smtClean="0"/>
              <a:t>05/12/2018</a:t>
            </a:fld>
            <a:endParaRPr lang="es-ES"/>
          </a:p>
        </p:txBody>
      </p:sp>
      <p:sp>
        <p:nvSpPr>
          <p:cNvPr id="6" name="5 Marcador de pie de página"/>
          <p:cNvSpPr>
            <a:spLocks noGrp="1"/>
          </p:cNvSpPr>
          <p:nvPr>
            <p:ph type="ftr" sz="quarter" idx="11"/>
          </p:nvPr>
        </p:nvSpPr>
        <p:spPr>
          <a:xfrm>
            <a:off x="301752" y="6410848"/>
            <a:ext cx="3584448" cy="365760"/>
          </a:xfrm>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3ED6E1A-1DC2-44A3-A925-6285D4DC6D4F}" type="datetimeFigureOut">
              <a:rPr lang="es-ES" smtClean="0"/>
              <a:t>05/12/2018</a:t>
            </a:fld>
            <a:endParaRPr lang="es-ES"/>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ES"/>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5C47849-F139-420E-8A2A-8A4D59D1FC6D}" type="slidenum">
              <a:rPr lang="es-ES" smtClean="0"/>
              <a:t>‹#›</a:t>
            </a:fld>
            <a:endParaRPr lang="es-ES"/>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medicalmarijuana.eu/" TargetMode="External"/><Relationship Id="rId2" Type="http://schemas.openxmlformats.org/officeDocument/2006/relationships/hyperlink" Target="http://www.ncsl.org/research/health/state-medical-marijuana-laws.aspx" TargetMode="External"/><Relationship Id="rId1" Type="http://schemas.openxmlformats.org/officeDocument/2006/relationships/slideLayout" Target="../slideLayouts/slideLayout2.xml"/><Relationship Id="rId4" Type="http://schemas.openxmlformats.org/officeDocument/2006/relationships/hyperlink" Target="http://fileserver.idpc.net/library/Medicinal%20cannabis%20briefing_ENG_FINAL.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371600" y="3284984"/>
            <a:ext cx="6400800" cy="2880320"/>
          </a:xfrm>
        </p:spPr>
        <p:txBody>
          <a:bodyPr/>
          <a:lstStyle/>
          <a:p>
            <a:endParaRPr lang="es-ES" dirty="0"/>
          </a:p>
        </p:txBody>
      </p:sp>
      <p:sp>
        <p:nvSpPr>
          <p:cNvPr id="4" name="3 Título"/>
          <p:cNvSpPr>
            <a:spLocks noGrp="1"/>
          </p:cNvSpPr>
          <p:nvPr>
            <p:ph type="ctrTitle"/>
          </p:nvPr>
        </p:nvSpPr>
        <p:spPr>
          <a:xfrm>
            <a:off x="613791" y="188640"/>
            <a:ext cx="7772400" cy="2088231"/>
          </a:xfrm>
        </p:spPr>
        <p:txBody>
          <a:bodyPr>
            <a:normAutofit/>
          </a:bodyPr>
          <a:lstStyle/>
          <a:p>
            <a:r>
              <a:rPr lang="en-US" b="1" dirty="0">
                <a:effectLst>
                  <a:outerShdw blurRad="38100" dist="38100" dir="2700000" algn="tl">
                    <a:srgbClr val="000000">
                      <a:alpha val="43137"/>
                    </a:srgbClr>
                  </a:outerShdw>
                </a:effectLst>
              </a:rPr>
              <a:t>ETHICS AND LEGAL FRAMEWORK IN THE USE OF MEDICAL MARIJUANA</a:t>
            </a:r>
            <a:endParaRPr lang="es-ES" b="1" dirty="0">
              <a:effectLst>
                <a:outerShdw blurRad="38100" dist="38100" dir="2700000" algn="tl">
                  <a:srgbClr val="000000">
                    <a:alpha val="43137"/>
                  </a:srgbClr>
                </a:outerShdw>
              </a:effectLst>
            </a:endParaRPr>
          </a:p>
        </p:txBody>
      </p:sp>
      <p:pic>
        <p:nvPicPr>
          <p:cNvPr id="6" name="officeArt object"/>
          <p:cNvPicPr/>
          <p:nvPr/>
        </p:nvPicPr>
        <p:blipFill>
          <a:blip r:embed="rId2">
            <a:extLst/>
          </a:blip>
          <a:stretch>
            <a:fillRect/>
          </a:stretch>
        </p:blipFill>
        <p:spPr>
          <a:xfrm>
            <a:off x="2267744" y="2852936"/>
            <a:ext cx="4680520" cy="3096344"/>
          </a:xfrm>
          <a:prstGeom prst="rect">
            <a:avLst/>
          </a:prstGeom>
          <a:ln w="12700" cap="flat">
            <a:noFill/>
            <a:miter lim="400000"/>
          </a:ln>
          <a:effectLst/>
        </p:spPr>
      </p:pic>
    </p:spTree>
    <p:extLst>
      <p:ext uri="{BB962C8B-B14F-4D97-AF65-F5344CB8AC3E}">
        <p14:creationId xmlns:p14="http://schemas.microsoft.com/office/powerpoint/2010/main" val="3595492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POTENTIAL RISKS</a:t>
            </a:r>
          </a:p>
        </p:txBody>
      </p:sp>
      <p:sp>
        <p:nvSpPr>
          <p:cNvPr id="3" name="2 Marcador de contenido"/>
          <p:cNvSpPr>
            <a:spLocks noGrp="1"/>
          </p:cNvSpPr>
          <p:nvPr>
            <p:ph sz="quarter" idx="1"/>
          </p:nvPr>
        </p:nvSpPr>
        <p:spPr/>
        <p:txBody>
          <a:bodyPr>
            <a:normAutofit fontScale="92500" lnSpcReduction="10000"/>
          </a:bodyPr>
          <a:lstStyle/>
          <a:p>
            <a:pPr marL="0" indent="0">
              <a:buNone/>
            </a:pPr>
            <a:r>
              <a:rPr lang="es-ES" dirty="0"/>
              <a:t>- </a:t>
            </a:r>
            <a:r>
              <a:rPr lang="es-ES" dirty="0" err="1"/>
              <a:t>Tolerance</a:t>
            </a:r>
            <a:r>
              <a:rPr lang="es-ES" dirty="0"/>
              <a:t> and </a:t>
            </a:r>
            <a:r>
              <a:rPr lang="es-ES" dirty="0" err="1"/>
              <a:t>dependance</a:t>
            </a:r>
            <a:endParaRPr lang="es-ES" dirty="0"/>
          </a:p>
          <a:p>
            <a:pPr marL="0" indent="0">
              <a:buNone/>
            </a:pPr>
            <a:r>
              <a:rPr lang="es-ES" dirty="0"/>
              <a:t>- </a:t>
            </a:r>
            <a:r>
              <a:rPr lang="es-ES" dirty="0" err="1"/>
              <a:t>Affect</a:t>
            </a:r>
            <a:r>
              <a:rPr lang="es-ES" dirty="0"/>
              <a:t> to social </a:t>
            </a:r>
            <a:r>
              <a:rPr lang="es-ES" dirty="0" err="1"/>
              <a:t>relationships</a:t>
            </a:r>
            <a:endParaRPr lang="es-ES" dirty="0"/>
          </a:p>
          <a:p>
            <a:pPr marL="0" indent="0">
              <a:buNone/>
            </a:pPr>
            <a:r>
              <a:rPr lang="es-ES" dirty="0"/>
              <a:t>- </a:t>
            </a:r>
            <a:r>
              <a:rPr lang="es-ES" dirty="0" err="1"/>
              <a:t>Nervous</a:t>
            </a:r>
            <a:r>
              <a:rPr lang="es-ES" dirty="0"/>
              <a:t> </a:t>
            </a:r>
            <a:r>
              <a:rPr lang="es-ES" dirty="0" err="1"/>
              <a:t>system</a:t>
            </a:r>
            <a:r>
              <a:rPr lang="es-ES" dirty="0"/>
              <a:t>: </a:t>
            </a:r>
            <a:r>
              <a:rPr lang="es-ES" dirty="0" err="1"/>
              <a:t>exacerbate</a:t>
            </a:r>
            <a:r>
              <a:rPr lang="es-ES" dirty="0"/>
              <a:t> pre-</a:t>
            </a:r>
            <a:r>
              <a:rPr lang="es-ES" dirty="0" err="1"/>
              <a:t>exisiting</a:t>
            </a:r>
            <a:r>
              <a:rPr lang="es-ES" dirty="0"/>
              <a:t> </a:t>
            </a:r>
            <a:r>
              <a:rPr lang="es-ES" dirty="0" err="1"/>
              <a:t>psychotic</a:t>
            </a:r>
            <a:r>
              <a:rPr lang="es-ES" dirty="0"/>
              <a:t> </a:t>
            </a:r>
            <a:r>
              <a:rPr lang="es-ES" dirty="0" err="1"/>
              <a:t>disorders</a:t>
            </a:r>
            <a:endParaRPr lang="es-ES" dirty="0"/>
          </a:p>
          <a:p>
            <a:pPr marL="0" indent="0">
              <a:buNone/>
            </a:pPr>
            <a:r>
              <a:rPr lang="es-ES" dirty="0"/>
              <a:t>- </a:t>
            </a:r>
            <a:r>
              <a:rPr lang="es-ES" dirty="0" err="1"/>
              <a:t>Respiratory</a:t>
            </a:r>
            <a:r>
              <a:rPr lang="es-ES" dirty="0"/>
              <a:t> </a:t>
            </a:r>
            <a:r>
              <a:rPr lang="es-ES" dirty="0" err="1"/>
              <a:t>system</a:t>
            </a:r>
            <a:r>
              <a:rPr lang="es-ES" dirty="0"/>
              <a:t>: </a:t>
            </a:r>
            <a:r>
              <a:rPr lang="es-ES" dirty="0" err="1"/>
              <a:t>Inflammation</a:t>
            </a:r>
            <a:r>
              <a:rPr lang="es-ES" dirty="0"/>
              <a:t> of </a:t>
            </a:r>
            <a:r>
              <a:rPr lang="es-ES" dirty="0" err="1"/>
              <a:t>airways</a:t>
            </a:r>
            <a:r>
              <a:rPr lang="es-ES" dirty="0"/>
              <a:t>. </a:t>
            </a:r>
            <a:r>
              <a:rPr lang="es-ES" dirty="0" err="1"/>
              <a:t>Chronic</a:t>
            </a:r>
            <a:r>
              <a:rPr lang="es-ES" dirty="0"/>
              <a:t> </a:t>
            </a:r>
            <a:r>
              <a:rPr lang="es-ES" dirty="0" err="1"/>
              <a:t>bronchitis</a:t>
            </a:r>
            <a:endParaRPr lang="es-ES" dirty="0"/>
          </a:p>
          <a:p>
            <a:pPr marL="0" indent="0">
              <a:buNone/>
            </a:pPr>
            <a:r>
              <a:rPr lang="es-ES" dirty="0"/>
              <a:t>- CVS </a:t>
            </a:r>
            <a:r>
              <a:rPr lang="es-ES" dirty="0" err="1"/>
              <a:t>system</a:t>
            </a:r>
            <a:r>
              <a:rPr lang="es-ES" dirty="0"/>
              <a:t>: </a:t>
            </a:r>
            <a:r>
              <a:rPr lang="es-ES" dirty="0" err="1"/>
              <a:t>vasodilation</a:t>
            </a:r>
            <a:r>
              <a:rPr lang="es-ES" dirty="0"/>
              <a:t>, </a:t>
            </a:r>
            <a:r>
              <a:rPr lang="es-ES" dirty="0" err="1"/>
              <a:t>tachycardia</a:t>
            </a:r>
            <a:r>
              <a:rPr lang="es-ES" dirty="0"/>
              <a:t>, </a:t>
            </a:r>
            <a:r>
              <a:rPr lang="es-ES" dirty="0" err="1"/>
              <a:t>mild</a:t>
            </a:r>
            <a:r>
              <a:rPr lang="es-ES" dirty="0"/>
              <a:t> </a:t>
            </a:r>
            <a:r>
              <a:rPr lang="es-ES" dirty="0" err="1"/>
              <a:t>hypertension</a:t>
            </a:r>
            <a:endParaRPr lang="es-ES" dirty="0"/>
          </a:p>
          <a:p>
            <a:pPr marL="0" indent="0">
              <a:buNone/>
            </a:pPr>
            <a:r>
              <a:rPr lang="es-ES" dirty="0"/>
              <a:t>- Fetal </a:t>
            </a:r>
            <a:r>
              <a:rPr lang="es-ES" dirty="0" err="1"/>
              <a:t>development</a:t>
            </a:r>
            <a:r>
              <a:rPr lang="es-ES" dirty="0"/>
              <a:t>: </a:t>
            </a:r>
            <a:r>
              <a:rPr lang="es-ES" dirty="0" err="1"/>
              <a:t>Malformations</a:t>
            </a:r>
            <a:r>
              <a:rPr lang="es-ES" dirty="0"/>
              <a:t>, </a:t>
            </a:r>
            <a:r>
              <a:rPr lang="es-ES" dirty="0" err="1"/>
              <a:t>lower</a:t>
            </a:r>
            <a:r>
              <a:rPr lang="es-ES" dirty="0"/>
              <a:t> </a:t>
            </a:r>
            <a:r>
              <a:rPr lang="es-ES" dirty="0" err="1"/>
              <a:t>weight</a:t>
            </a:r>
            <a:r>
              <a:rPr lang="es-ES" dirty="0"/>
              <a:t> at </a:t>
            </a:r>
            <a:r>
              <a:rPr lang="es-ES" dirty="0" err="1"/>
              <a:t>birth</a:t>
            </a:r>
            <a:endParaRPr lang="es-ES" dirty="0"/>
          </a:p>
          <a:p>
            <a:pPr marL="0" indent="0">
              <a:buNone/>
            </a:pPr>
            <a:r>
              <a:rPr lang="es-ES" dirty="0"/>
              <a:t>- </a:t>
            </a:r>
            <a:r>
              <a:rPr lang="es-ES" dirty="0" err="1"/>
              <a:t>Teratogenic</a:t>
            </a:r>
            <a:r>
              <a:rPr lang="es-ES" dirty="0"/>
              <a:t> and </a:t>
            </a:r>
            <a:r>
              <a:rPr lang="es-ES" dirty="0" err="1"/>
              <a:t>mutagenic</a:t>
            </a:r>
            <a:r>
              <a:rPr lang="es-ES" dirty="0"/>
              <a:t> </a:t>
            </a:r>
            <a:r>
              <a:rPr lang="es-ES" dirty="0" err="1"/>
              <a:t>effects</a:t>
            </a:r>
            <a:r>
              <a:rPr lang="es-ES" dirty="0"/>
              <a:t>: </a:t>
            </a:r>
            <a:r>
              <a:rPr lang="es-ES" dirty="0" err="1"/>
              <a:t>associated</a:t>
            </a:r>
            <a:r>
              <a:rPr lang="es-ES" dirty="0"/>
              <a:t> to </a:t>
            </a:r>
            <a:r>
              <a:rPr lang="es-ES" dirty="0" err="1"/>
              <a:t>some</a:t>
            </a:r>
            <a:r>
              <a:rPr lang="es-ES" dirty="0"/>
              <a:t> </a:t>
            </a:r>
            <a:r>
              <a:rPr lang="es-ES" dirty="0" err="1"/>
              <a:t>types</a:t>
            </a:r>
            <a:r>
              <a:rPr lang="es-ES" dirty="0"/>
              <a:t> of </a:t>
            </a:r>
            <a:r>
              <a:rPr lang="es-ES" dirty="0" err="1"/>
              <a:t>cancer</a:t>
            </a:r>
            <a:endParaRPr lang="es-ES" dirty="0"/>
          </a:p>
          <a:p>
            <a:pPr marL="0" indent="0">
              <a:buNone/>
            </a:pPr>
            <a:r>
              <a:rPr lang="es-ES" dirty="0"/>
              <a:t>- </a:t>
            </a:r>
            <a:r>
              <a:rPr lang="es-ES" dirty="0" err="1"/>
              <a:t>Marijuana</a:t>
            </a:r>
            <a:r>
              <a:rPr lang="es-ES" dirty="0"/>
              <a:t> as a link to more </a:t>
            </a:r>
            <a:r>
              <a:rPr lang="es-ES" dirty="0" err="1"/>
              <a:t>dangerous</a:t>
            </a:r>
            <a:r>
              <a:rPr lang="es-ES" dirty="0"/>
              <a:t> </a:t>
            </a:r>
            <a:r>
              <a:rPr lang="es-ES" dirty="0" err="1"/>
              <a:t>drugs</a:t>
            </a:r>
            <a:r>
              <a:rPr lang="es-ES" dirty="0"/>
              <a:t>. </a:t>
            </a:r>
          </a:p>
          <a:p>
            <a:pPr marL="0" indent="0">
              <a:buNone/>
            </a:pPr>
            <a:endParaRPr lang="es-ES" dirty="0"/>
          </a:p>
          <a:p>
            <a:pPr marL="0" indent="0">
              <a:buNone/>
            </a:pPr>
            <a:endParaRPr lang="es-ES" dirty="0"/>
          </a:p>
        </p:txBody>
      </p:sp>
    </p:spTree>
    <p:extLst>
      <p:ext uri="{BB962C8B-B14F-4D97-AF65-F5344CB8AC3E}">
        <p14:creationId xmlns:p14="http://schemas.microsoft.com/office/powerpoint/2010/main" val="1558113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DOCTOR - PATIENT  RELATIONSHIP</a:t>
            </a:r>
          </a:p>
        </p:txBody>
      </p:sp>
      <p:sp>
        <p:nvSpPr>
          <p:cNvPr id="3" name="2 Marcador de contenido"/>
          <p:cNvSpPr>
            <a:spLocks noGrp="1"/>
          </p:cNvSpPr>
          <p:nvPr>
            <p:ph sz="quarter" idx="1"/>
          </p:nvPr>
        </p:nvSpPr>
        <p:spPr>
          <a:xfrm>
            <a:off x="457200" y="1600200"/>
            <a:ext cx="8229600" cy="4565104"/>
          </a:xfrm>
        </p:spPr>
        <p:txBody>
          <a:bodyPr/>
          <a:lstStyle/>
          <a:p>
            <a:pPr marL="0" indent="0">
              <a:buNone/>
            </a:pPr>
            <a:r>
              <a:rPr lang="en-US" sz="2400" dirty="0"/>
              <a:t>Doctor is sometimes acting illegally if they recommend the use of a drug that it is</a:t>
            </a:r>
            <a:r>
              <a:rPr lang="cs-CZ" sz="2400" dirty="0"/>
              <a:t> NOT</a:t>
            </a:r>
            <a:r>
              <a:rPr lang="en-US" sz="2400" dirty="0"/>
              <a:t> fully approved by FDA or other Drug administrations</a:t>
            </a:r>
          </a:p>
          <a:p>
            <a:pPr marL="0" indent="0">
              <a:buNone/>
            </a:pPr>
            <a:endParaRPr lang="en-US" sz="2400" dirty="0"/>
          </a:p>
          <a:p>
            <a:pPr marL="0" indent="0">
              <a:buNone/>
            </a:pPr>
            <a:r>
              <a:rPr lang="en-US" sz="2400" dirty="0"/>
              <a:t>Some doctors may refuse to prescribe it even if it is legal in their country or state</a:t>
            </a:r>
          </a:p>
          <a:p>
            <a:pPr marL="0" indent="0">
              <a:buNone/>
            </a:pPr>
            <a:endParaRPr lang="en-US" dirty="0"/>
          </a:p>
          <a:p>
            <a:pPr marL="0" indent="0">
              <a:buNone/>
            </a:pPr>
            <a:r>
              <a:rPr lang="en-US" sz="2400" dirty="0"/>
              <a:t>Existence of “specialized”</a:t>
            </a:r>
          </a:p>
          <a:p>
            <a:pPr marL="0" indent="0">
              <a:buNone/>
            </a:pPr>
            <a:r>
              <a:rPr lang="en-US" sz="2400" dirty="0"/>
              <a:t> marijuana-prescribing doctors</a:t>
            </a:r>
            <a:endParaRPr lang="es-ES"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3933056"/>
            <a:ext cx="3198291"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9155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AUTONOMY</a:t>
            </a:r>
          </a:p>
        </p:txBody>
      </p:sp>
      <p:sp>
        <p:nvSpPr>
          <p:cNvPr id="3" name="2 Marcador de contenido"/>
          <p:cNvSpPr>
            <a:spLocks noGrp="1"/>
          </p:cNvSpPr>
          <p:nvPr>
            <p:ph sz="quarter" idx="1"/>
          </p:nvPr>
        </p:nvSpPr>
        <p:spPr/>
        <p:txBody>
          <a:bodyPr/>
          <a:lstStyle/>
          <a:p>
            <a:pPr>
              <a:buFontTx/>
              <a:buChar char="-"/>
            </a:pPr>
            <a:r>
              <a:rPr lang="en-US" dirty="0"/>
              <a:t>Difficult to perform clinical trials to determine exact doses for marijuana treatment</a:t>
            </a:r>
          </a:p>
          <a:p>
            <a:pPr marL="0" indent="0">
              <a:buNone/>
            </a:pPr>
            <a:endParaRPr lang="en-US" dirty="0"/>
          </a:p>
          <a:p>
            <a:pPr>
              <a:buFontTx/>
              <a:buChar char="-"/>
            </a:pPr>
            <a:r>
              <a:rPr lang="en-US" dirty="0"/>
              <a:t>Possibility of abusing of its use by patient</a:t>
            </a:r>
          </a:p>
          <a:p>
            <a:pPr>
              <a:buFontTx/>
              <a:buChar char="-"/>
            </a:pPr>
            <a:endParaRPr lang="en-US" dirty="0"/>
          </a:p>
          <a:p>
            <a:pPr marL="0" indent="0">
              <a:buNone/>
            </a:pPr>
            <a:r>
              <a:rPr lang="en-US" dirty="0"/>
              <a:t>- Not every patient is the same: age, sex, mental conditions and many other factors play a 	  role</a:t>
            </a:r>
          </a:p>
          <a:p>
            <a:pPr marL="0" indent="0">
              <a:buNone/>
            </a:pPr>
            <a:endParaRPr lang="en-US" dirty="0"/>
          </a:p>
          <a:p>
            <a:pPr marL="0" indent="0">
              <a:buNone/>
            </a:pPr>
            <a:endParaRPr lang="es-ES" dirty="0"/>
          </a:p>
        </p:txBody>
      </p:sp>
    </p:spTree>
    <p:extLst>
      <p:ext uri="{BB962C8B-B14F-4D97-AF65-F5344CB8AC3E}">
        <p14:creationId xmlns:p14="http://schemas.microsoft.com/office/powerpoint/2010/main" val="31091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a:effectLst>
                  <a:outerShdw blurRad="38100" dist="38100" dir="2700000" algn="tl">
                    <a:srgbClr val="000000">
                      <a:alpha val="43137"/>
                    </a:srgbClr>
                  </a:outerShdw>
                </a:effectLst>
              </a:rPr>
              <a:t>LEGAL FRAMEWORK</a:t>
            </a:r>
          </a:p>
        </p:txBody>
      </p:sp>
      <p:sp>
        <p:nvSpPr>
          <p:cNvPr id="3" name="2 Marcador de contenido"/>
          <p:cNvSpPr>
            <a:spLocks noGrp="1"/>
          </p:cNvSpPr>
          <p:nvPr>
            <p:ph sz="quarter" idx="1"/>
          </p:nvPr>
        </p:nvSpPr>
        <p:spPr/>
        <p:txBody>
          <a:bodyPr/>
          <a:lstStyle/>
          <a:p>
            <a:pPr marL="0" indent="0">
              <a:buNone/>
            </a:pPr>
            <a:r>
              <a:rPr lang="en-US" dirty="0"/>
              <a:t>Although cannabis remains a prohibited substance worldwide, nowadays there are some exceptions according to its medicinal and </a:t>
            </a:r>
            <a:r>
              <a:rPr lang="en-US" dirty="0" err="1"/>
              <a:t>therapeutical</a:t>
            </a:r>
            <a:r>
              <a:rPr lang="en-US" dirty="0"/>
              <a:t> use (regulatory regimes)</a:t>
            </a:r>
          </a:p>
          <a:p>
            <a:pPr marL="0" indent="0">
              <a:buNone/>
            </a:pPr>
            <a:r>
              <a:rPr lang="en-US" dirty="0"/>
              <a:t>However, not all regulatory regimes are equal worldwide, a consensus hasn’t been reached yet.</a:t>
            </a:r>
          </a:p>
          <a:p>
            <a:pPr marL="0" indent="0">
              <a:buNone/>
            </a:pPr>
            <a:r>
              <a:rPr lang="en-US" dirty="0"/>
              <a:t>Here there are some examples:</a:t>
            </a:r>
          </a:p>
          <a:p>
            <a:pPr marL="0" indent="0">
              <a:buNone/>
            </a:pPr>
            <a:endParaRPr lang="es-ES" dirty="0"/>
          </a:p>
        </p:txBody>
      </p:sp>
    </p:spTree>
    <p:extLst>
      <p:ext uri="{BB962C8B-B14F-4D97-AF65-F5344CB8AC3E}">
        <p14:creationId xmlns:p14="http://schemas.microsoft.com/office/powerpoint/2010/main" val="2384515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23528" y="313966"/>
            <a:ext cx="8352928" cy="6067362"/>
          </a:xfrm>
        </p:spPr>
      </p:pic>
    </p:spTree>
    <p:extLst>
      <p:ext uri="{BB962C8B-B14F-4D97-AF65-F5344CB8AC3E}">
        <p14:creationId xmlns:p14="http://schemas.microsoft.com/office/powerpoint/2010/main" val="3010241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116632"/>
            <a:ext cx="8229600" cy="922114"/>
          </a:xfrm>
        </p:spPr>
        <p:txBody>
          <a:bodyPr/>
          <a:lstStyle/>
          <a:p>
            <a:r>
              <a:rPr lang="es-ES" b="1" u="sng" dirty="0">
                <a:effectLst>
                  <a:outerShdw blurRad="38100" dist="38100" dir="2700000" algn="tl">
                    <a:srgbClr val="000000">
                      <a:alpha val="43137"/>
                    </a:srgbClr>
                  </a:outerShdw>
                </a:effectLst>
              </a:rPr>
              <a:t>LATIN AMERICA</a:t>
            </a:r>
          </a:p>
        </p:txBody>
      </p:sp>
      <p:sp>
        <p:nvSpPr>
          <p:cNvPr id="3" name="2 Marcador de contenido"/>
          <p:cNvSpPr>
            <a:spLocks noGrp="1"/>
          </p:cNvSpPr>
          <p:nvPr>
            <p:ph idx="4294967295"/>
          </p:nvPr>
        </p:nvSpPr>
        <p:spPr>
          <a:xfrm>
            <a:off x="611560" y="1268760"/>
            <a:ext cx="8135937" cy="5112568"/>
          </a:xfrm>
        </p:spPr>
        <p:txBody>
          <a:bodyPr>
            <a:normAutofit/>
          </a:bodyPr>
          <a:lstStyle/>
          <a:p>
            <a:pPr marL="0" indent="0">
              <a:buNone/>
            </a:pPr>
            <a:r>
              <a:rPr lang="es-ES" dirty="0" err="1"/>
              <a:t>Especially</a:t>
            </a:r>
            <a:r>
              <a:rPr lang="es-ES" dirty="0"/>
              <a:t> </a:t>
            </a:r>
            <a:r>
              <a:rPr lang="es-ES" b="1" dirty="0" err="1"/>
              <a:t>Latin</a:t>
            </a:r>
            <a:r>
              <a:rPr lang="es-ES" b="1" dirty="0"/>
              <a:t> </a:t>
            </a:r>
            <a:r>
              <a:rPr lang="es-ES" b="1" dirty="0" err="1"/>
              <a:t>american</a:t>
            </a:r>
            <a:r>
              <a:rPr lang="es-ES" b="1" dirty="0"/>
              <a:t> and </a:t>
            </a:r>
            <a:r>
              <a:rPr lang="es-ES" b="1" dirty="0" err="1"/>
              <a:t>the</a:t>
            </a:r>
            <a:r>
              <a:rPr lang="es-ES" b="1" dirty="0"/>
              <a:t> </a:t>
            </a:r>
            <a:r>
              <a:rPr lang="es-ES" b="1" dirty="0" err="1"/>
              <a:t>Caribbean</a:t>
            </a:r>
            <a:r>
              <a:rPr lang="es-ES" b="1" dirty="0"/>
              <a:t> </a:t>
            </a:r>
            <a:r>
              <a:rPr lang="es-ES" b="1" dirty="0" err="1"/>
              <a:t>countries</a:t>
            </a:r>
            <a:r>
              <a:rPr lang="es-ES" dirty="0"/>
              <a:t> are </a:t>
            </a:r>
            <a:r>
              <a:rPr lang="es-ES" dirty="0" err="1"/>
              <a:t>following</a:t>
            </a:r>
            <a:r>
              <a:rPr lang="es-ES" dirty="0"/>
              <a:t> </a:t>
            </a:r>
            <a:r>
              <a:rPr lang="es-ES" dirty="0" err="1"/>
              <a:t>this</a:t>
            </a:r>
            <a:r>
              <a:rPr lang="es-ES" dirty="0"/>
              <a:t> </a:t>
            </a:r>
            <a:r>
              <a:rPr lang="es-ES" dirty="0" err="1"/>
              <a:t>trend</a:t>
            </a:r>
            <a:r>
              <a:rPr lang="es-ES" dirty="0"/>
              <a:t>, </a:t>
            </a:r>
            <a:r>
              <a:rPr lang="es-ES" dirty="0" err="1"/>
              <a:t>enacting</a:t>
            </a:r>
            <a:r>
              <a:rPr lang="es-ES" dirty="0"/>
              <a:t> </a:t>
            </a:r>
            <a:r>
              <a:rPr lang="en-US" dirty="0"/>
              <a:t>policies that enable patients to access certain types of preparations to alleviate symptoms, reduce pain or improve their quality of life (policies allowing access to cannabis for therapeutic use).</a:t>
            </a:r>
          </a:p>
          <a:p>
            <a:pPr marL="0" indent="0">
              <a:buNone/>
            </a:pPr>
            <a:endParaRPr lang="en-US" dirty="0"/>
          </a:p>
          <a:p>
            <a:pPr marL="0" indent="0">
              <a:buNone/>
            </a:pPr>
            <a:r>
              <a:rPr lang="en-US" dirty="0"/>
              <a:t>For example, </a:t>
            </a:r>
            <a:r>
              <a:rPr lang="en-US" b="1" dirty="0"/>
              <a:t>Uruguay</a:t>
            </a:r>
            <a:r>
              <a:rPr lang="en-US" dirty="0"/>
              <a:t> is the first country in the world to </a:t>
            </a:r>
            <a:r>
              <a:rPr lang="en-US" b="1" dirty="0"/>
              <a:t>completely </a:t>
            </a:r>
            <a:r>
              <a:rPr lang="en-US" b="1" dirty="0" err="1"/>
              <a:t>legalise</a:t>
            </a:r>
            <a:r>
              <a:rPr lang="en-US" b="1" dirty="0"/>
              <a:t> the cannabis market</a:t>
            </a:r>
            <a:r>
              <a:rPr lang="en-US" dirty="0"/>
              <a:t> for medical and scientific purposes, as well as for industrial and recreational use.</a:t>
            </a:r>
          </a:p>
          <a:p>
            <a:endParaRPr lang="es-ES" dirty="0"/>
          </a:p>
        </p:txBody>
      </p:sp>
    </p:spTree>
    <p:extLst>
      <p:ext uri="{BB962C8B-B14F-4D97-AF65-F5344CB8AC3E}">
        <p14:creationId xmlns:p14="http://schemas.microsoft.com/office/powerpoint/2010/main" val="728271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rmAutofit/>
          </a:bodyPr>
          <a:lstStyle/>
          <a:p>
            <a:r>
              <a:rPr lang="es-ES" b="1" i="1" u="sng" dirty="0"/>
              <a:t>USA</a:t>
            </a:r>
          </a:p>
        </p:txBody>
      </p:sp>
      <p:sp>
        <p:nvSpPr>
          <p:cNvPr id="3" name="2 Marcador de contenido"/>
          <p:cNvSpPr>
            <a:spLocks noGrp="1"/>
          </p:cNvSpPr>
          <p:nvPr>
            <p:ph sz="quarter" idx="1"/>
          </p:nvPr>
        </p:nvSpPr>
        <p:spPr>
          <a:xfrm>
            <a:off x="467544" y="1484784"/>
            <a:ext cx="8229600" cy="5001419"/>
          </a:xfrm>
        </p:spPr>
        <p:txBody>
          <a:bodyPr>
            <a:normAutofit/>
          </a:bodyPr>
          <a:lstStyle/>
          <a:p>
            <a:pPr marL="0" indent="0">
              <a:buNone/>
            </a:pPr>
            <a:r>
              <a:rPr lang="en-US" dirty="0"/>
              <a:t>A total of </a:t>
            </a:r>
            <a:r>
              <a:rPr lang="en-US" b="1" dirty="0"/>
              <a:t>33 states, the District of Columbia, Guam and Puerto Rico have approved a comprehensive public medical marijuana/cannabis programs</a:t>
            </a:r>
            <a:r>
              <a:rPr lang="en-US" dirty="0"/>
              <a:t>. </a:t>
            </a:r>
          </a:p>
          <a:p>
            <a:pPr marL="0" indent="0">
              <a:buNone/>
            </a:pPr>
            <a:r>
              <a:rPr lang="en-US" dirty="0"/>
              <a:t>California (1996)</a:t>
            </a:r>
          </a:p>
          <a:p>
            <a:pPr marL="0" indent="0">
              <a:buNone/>
            </a:pPr>
            <a:r>
              <a:rPr lang="en-US" b="1" dirty="0"/>
              <a:t>13 </a:t>
            </a:r>
            <a:r>
              <a:rPr lang="en-US" b="1" dirty="0" err="1"/>
              <a:t>states</a:t>
            </a:r>
            <a:r>
              <a:rPr lang="en-US" b="1" dirty="0" err="1">
                <a:sym typeface="Wingdings" panose="05000000000000000000" pitchFamily="2" charset="2"/>
              </a:rPr>
              <a:t></a:t>
            </a:r>
            <a:r>
              <a:rPr lang="en-US" b="1" dirty="0" err="1"/>
              <a:t>allowed</a:t>
            </a:r>
            <a:r>
              <a:rPr lang="en-US" b="1" dirty="0"/>
              <a:t> the usage of "low THC, high </a:t>
            </a:r>
            <a:r>
              <a:rPr lang="en-US" b="1" dirty="0" err="1"/>
              <a:t>cannabidiol</a:t>
            </a:r>
            <a:r>
              <a:rPr lang="en-US" b="1" dirty="0"/>
              <a:t> (CBD)"</a:t>
            </a:r>
            <a:r>
              <a:rPr lang="en-US" dirty="0"/>
              <a:t> products for medical reasons in limited situations or as a legal defense.</a:t>
            </a:r>
          </a:p>
          <a:p>
            <a:pPr marL="0" indent="0">
              <a:buNone/>
            </a:pPr>
            <a:r>
              <a:rPr lang="en-US" dirty="0"/>
              <a:t>Only in </a:t>
            </a:r>
            <a:r>
              <a:rPr lang="en-US" b="1" dirty="0"/>
              <a:t>4 </a:t>
            </a:r>
            <a:r>
              <a:rPr lang="en-US" b="1" dirty="0" err="1"/>
              <a:t>states</a:t>
            </a:r>
            <a:r>
              <a:rPr lang="en-US" b="1" dirty="0" err="1">
                <a:sym typeface="Wingdings" panose="05000000000000000000" pitchFamily="2" charset="2"/>
              </a:rPr>
              <a:t></a:t>
            </a:r>
            <a:r>
              <a:rPr lang="en-US" b="1" dirty="0" err="1"/>
              <a:t>no</a:t>
            </a:r>
            <a:r>
              <a:rPr lang="en-US" b="1" dirty="0"/>
              <a:t> public marijuana access program</a:t>
            </a:r>
            <a:r>
              <a:rPr lang="en-US" dirty="0"/>
              <a:t> (Kansas, Nebraska, South Dakota and Idaho)</a:t>
            </a:r>
            <a:endParaRPr lang="es-ES" dirty="0"/>
          </a:p>
        </p:txBody>
      </p:sp>
    </p:spTree>
    <p:extLst>
      <p:ext uri="{BB962C8B-B14F-4D97-AF65-F5344CB8AC3E}">
        <p14:creationId xmlns:p14="http://schemas.microsoft.com/office/powerpoint/2010/main" val="377780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23528" y="260648"/>
            <a:ext cx="8496944" cy="6336704"/>
          </a:xfrm>
        </p:spPr>
      </p:pic>
    </p:spTree>
    <p:extLst>
      <p:ext uri="{BB962C8B-B14F-4D97-AF65-F5344CB8AC3E}">
        <p14:creationId xmlns:p14="http://schemas.microsoft.com/office/powerpoint/2010/main" val="3934694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b="1" u="sng" dirty="0">
                <a:effectLst>
                  <a:outerShdw blurRad="38100" dist="38100" dir="2700000" algn="tl">
                    <a:srgbClr val="000000">
                      <a:alpha val="43137"/>
                    </a:srgbClr>
                  </a:outerShdw>
                </a:effectLst>
              </a:rPr>
              <a:t>COMPREHENSIVE PROGRAMS (33 STATES)</a:t>
            </a:r>
          </a:p>
        </p:txBody>
      </p:sp>
      <p:sp>
        <p:nvSpPr>
          <p:cNvPr id="3" name="2 Marcador de contenido"/>
          <p:cNvSpPr>
            <a:spLocks noGrp="1"/>
          </p:cNvSpPr>
          <p:nvPr>
            <p:ph sz="quarter" idx="1"/>
          </p:nvPr>
        </p:nvSpPr>
        <p:spPr/>
        <p:txBody>
          <a:bodyPr>
            <a:normAutofit/>
          </a:bodyPr>
          <a:lstStyle/>
          <a:p>
            <a:pPr fontAlgn="base"/>
            <a:r>
              <a:rPr lang="en-US" dirty="0"/>
              <a:t>Protection from criminal penalties.</a:t>
            </a:r>
          </a:p>
          <a:p>
            <a:pPr fontAlgn="base"/>
            <a:endParaRPr lang="en-US" dirty="0"/>
          </a:p>
          <a:p>
            <a:pPr fontAlgn="base"/>
            <a:r>
              <a:rPr lang="en-US" dirty="0"/>
              <a:t>Access to marijuana through home cultivation, dispensaries or some other system.</a:t>
            </a:r>
          </a:p>
          <a:p>
            <a:pPr fontAlgn="base"/>
            <a:endParaRPr lang="en-US" dirty="0"/>
          </a:p>
          <a:p>
            <a:pPr fontAlgn="base"/>
            <a:r>
              <a:rPr lang="en-US" dirty="0"/>
              <a:t>It allows a variety of strains, including those more than "low THC”.</a:t>
            </a:r>
          </a:p>
          <a:p>
            <a:pPr marL="0" indent="0" fontAlgn="base">
              <a:buNone/>
            </a:pPr>
            <a:endParaRPr lang="en-US" dirty="0"/>
          </a:p>
          <a:p>
            <a:pPr fontAlgn="base"/>
            <a:r>
              <a:rPr lang="en-US" dirty="0"/>
              <a:t>It allows either smoking or vaporization. </a:t>
            </a:r>
          </a:p>
          <a:p>
            <a:pPr marL="0" indent="0">
              <a:buNone/>
            </a:pPr>
            <a:endParaRPr lang="es-ES" dirty="0"/>
          </a:p>
          <a:p>
            <a:pPr marL="0" indent="0">
              <a:buNone/>
            </a:pPr>
            <a:endParaRPr lang="es-ES" dirty="0"/>
          </a:p>
        </p:txBody>
      </p:sp>
    </p:spTree>
    <p:extLst>
      <p:ext uri="{BB962C8B-B14F-4D97-AF65-F5344CB8AC3E}">
        <p14:creationId xmlns:p14="http://schemas.microsoft.com/office/powerpoint/2010/main" val="384244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400" b="1" u="sng" dirty="0">
                <a:effectLst>
                  <a:outerShdw blurRad="38100" dist="38100" dir="2700000" algn="tl">
                    <a:srgbClr val="000000">
                      <a:alpha val="43137"/>
                    </a:srgbClr>
                  </a:outerShdw>
                </a:effectLst>
              </a:rPr>
              <a:t>SPECIAL CONDITIONS ACCORDING TO STATE (US)</a:t>
            </a:r>
          </a:p>
        </p:txBody>
      </p:sp>
      <p:sp>
        <p:nvSpPr>
          <p:cNvPr id="3" name="2 Marcador de contenido"/>
          <p:cNvSpPr>
            <a:spLocks noGrp="1"/>
          </p:cNvSpPr>
          <p:nvPr>
            <p:ph sz="quarter" idx="1"/>
          </p:nvPr>
        </p:nvSpPr>
        <p:spPr/>
        <p:txBody>
          <a:bodyPr>
            <a:normAutofit/>
          </a:bodyPr>
          <a:lstStyle/>
          <a:p>
            <a:pPr>
              <a:buFontTx/>
              <a:buChar char="-"/>
            </a:pPr>
            <a:endParaRPr lang="es-ES" dirty="0"/>
          </a:p>
          <a:p>
            <a:pPr marL="0" indent="0">
              <a:buNone/>
            </a:pPr>
            <a:r>
              <a:rPr lang="es-ES" dirty="0"/>
              <a:t>-</a:t>
            </a:r>
            <a:r>
              <a:rPr lang="es-ES" dirty="0" err="1"/>
              <a:t>For</a:t>
            </a:r>
            <a:r>
              <a:rPr lang="es-ES" dirty="0"/>
              <a:t> </a:t>
            </a:r>
            <a:r>
              <a:rPr lang="es-ES" dirty="0" err="1"/>
              <a:t>example</a:t>
            </a:r>
            <a:r>
              <a:rPr lang="es-ES" dirty="0"/>
              <a:t>, in </a:t>
            </a:r>
            <a:r>
              <a:rPr lang="es-ES" dirty="0" err="1"/>
              <a:t>states</a:t>
            </a:r>
            <a:r>
              <a:rPr lang="es-ES" dirty="0"/>
              <a:t> </a:t>
            </a:r>
            <a:r>
              <a:rPr lang="es-ES" dirty="0" err="1"/>
              <a:t>like</a:t>
            </a:r>
            <a:r>
              <a:rPr lang="es-ES" dirty="0"/>
              <a:t> </a:t>
            </a:r>
            <a:r>
              <a:rPr lang="es-ES" b="1" dirty="0"/>
              <a:t>New York</a:t>
            </a:r>
            <a:r>
              <a:rPr lang="es-ES" dirty="0"/>
              <a:t>, West Virginia and Puerto Rico, </a:t>
            </a:r>
            <a:r>
              <a:rPr lang="es-ES" dirty="0" err="1"/>
              <a:t>it</a:t>
            </a:r>
            <a:r>
              <a:rPr lang="es-ES" dirty="0"/>
              <a:t> </a:t>
            </a:r>
            <a:r>
              <a:rPr lang="es-ES" dirty="0" err="1"/>
              <a:t>may</a:t>
            </a:r>
            <a:r>
              <a:rPr lang="es-ES" dirty="0"/>
              <a:t> </a:t>
            </a:r>
            <a:r>
              <a:rPr lang="es-ES" dirty="0" err="1"/>
              <a:t>not</a:t>
            </a:r>
            <a:r>
              <a:rPr lang="es-ES" dirty="0"/>
              <a:t> </a:t>
            </a:r>
            <a:r>
              <a:rPr lang="es-ES" dirty="0" err="1"/>
              <a:t>or</a:t>
            </a:r>
            <a:r>
              <a:rPr lang="es-ES" dirty="0"/>
              <a:t> </a:t>
            </a:r>
            <a:r>
              <a:rPr lang="es-ES" b="1" dirty="0" err="1"/>
              <a:t>cannot</a:t>
            </a:r>
            <a:r>
              <a:rPr lang="es-ES" b="1" dirty="0"/>
              <a:t> be </a:t>
            </a:r>
            <a:r>
              <a:rPr lang="es-ES" b="1" dirty="0" err="1"/>
              <a:t>smoked</a:t>
            </a:r>
            <a:r>
              <a:rPr lang="es-ES" dirty="0"/>
              <a:t>.</a:t>
            </a:r>
          </a:p>
          <a:p>
            <a:pPr>
              <a:buFontTx/>
              <a:buChar char="-"/>
            </a:pPr>
            <a:endParaRPr lang="es-ES" dirty="0"/>
          </a:p>
          <a:p>
            <a:pPr>
              <a:buFontTx/>
              <a:buChar char="-"/>
            </a:pPr>
            <a:endParaRPr lang="es-ES" dirty="0"/>
          </a:p>
          <a:p>
            <a:pPr marL="0" indent="0">
              <a:buNone/>
            </a:pPr>
            <a:r>
              <a:rPr lang="es-ES" dirty="0"/>
              <a:t>- In </a:t>
            </a:r>
            <a:r>
              <a:rPr lang="es-ES" dirty="0" err="1"/>
              <a:t>the</a:t>
            </a:r>
            <a:r>
              <a:rPr lang="es-ES" dirty="0"/>
              <a:t> case of </a:t>
            </a:r>
            <a:r>
              <a:rPr lang="es-ES" b="1" dirty="0"/>
              <a:t>Vermont </a:t>
            </a:r>
            <a:r>
              <a:rPr lang="es-ES" dirty="0"/>
              <a:t>(</a:t>
            </a:r>
            <a:r>
              <a:rPr lang="es-ES" dirty="0" err="1"/>
              <a:t>adult</a:t>
            </a:r>
            <a:r>
              <a:rPr lang="es-ES" dirty="0"/>
              <a:t>-use </a:t>
            </a:r>
            <a:r>
              <a:rPr lang="es-ES" dirty="0" err="1"/>
              <a:t>legalization</a:t>
            </a:r>
            <a:r>
              <a:rPr lang="es-ES" dirty="0"/>
              <a:t> </a:t>
            </a:r>
            <a:r>
              <a:rPr lang="es-ES" dirty="0" err="1"/>
              <a:t>legislation</a:t>
            </a:r>
            <a:r>
              <a:rPr lang="es-ES" dirty="0"/>
              <a:t>) </a:t>
            </a:r>
            <a:r>
              <a:rPr lang="en-US" b="1" dirty="0"/>
              <a:t>adults 21 years or older are allowed to possess</a:t>
            </a:r>
            <a:r>
              <a:rPr lang="en-US" dirty="0"/>
              <a:t> up to one ounce of marijuana </a:t>
            </a:r>
            <a:r>
              <a:rPr lang="en-US" b="1" dirty="0"/>
              <a:t>and to grow</a:t>
            </a:r>
            <a:r>
              <a:rPr lang="en-US" dirty="0"/>
              <a:t> two mature plants. </a:t>
            </a:r>
            <a:r>
              <a:rPr lang="en-US" b="1" dirty="0"/>
              <a:t>Public consumption and selling </a:t>
            </a:r>
            <a:r>
              <a:rPr lang="en-US" dirty="0"/>
              <a:t>of marijuana remains </a:t>
            </a:r>
            <a:r>
              <a:rPr lang="en-US" b="1" dirty="0"/>
              <a:t>illegal</a:t>
            </a:r>
            <a:r>
              <a:rPr lang="en-US" dirty="0"/>
              <a:t>.</a:t>
            </a:r>
          </a:p>
        </p:txBody>
      </p:sp>
    </p:spTree>
    <p:extLst>
      <p:ext uri="{BB962C8B-B14F-4D97-AF65-F5344CB8AC3E}">
        <p14:creationId xmlns:p14="http://schemas.microsoft.com/office/powerpoint/2010/main" val="348352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INTRODUCTION</a:t>
            </a:r>
          </a:p>
        </p:txBody>
      </p:sp>
      <p:sp>
        <p:nvSpPr>
          <p:cNvPr id="3" name="2 Marcador de contenido"/>
          <p:cNvSpPr>
            <a:spLocks noGrp="1"/>
          </p:cNvSpPr>
          <p:nvPr>
            <p:ph sz="quarter" idx="1"/>
          </p:nvPr>
        </p:nvSpPr>
        <p:spPr/>
        <p:txBody>
          <a:bodyPr>
            <a:normAutofit/>
          </a:bodyPr>
          <a:lstStyle/>
          <a:p>
            <a:r>
              <a:rPr lang="es-ES_tradnl" dirty="0"/>
              <a:t>Cannabis </a:t>
            </a:r>
            <a:r>
              <a:rPr lang="es-ES_tradnl" dirty="0" err="1"/>
              <a:t>is</a:t>
            </a:r>
            <a:r>
              <a:rPr lang="es-ES_tradnl" dirty="0"/>
              <a:t> </a:t>
            </a:r>
            <a:r>
              <a:rPr lang="es-ES_tradnl" dirty="0" err="1"/>
              <a:t>the</a:t>
            </a:r>
            <a:r>
              <a:rPr lang="es-ES_tradnl" dirty="0"/>
              <a:t> </a:t>
            </a:r>
            <a:r>
              <a:rPr lang="es-ES_tradnl" dirty="0" err="1"/>
              <a:t>illicit</a:t>
            </a:r>
            <a:r>
              <a:rPr lang="es-ES_tradnl" dirty="0"/>
              <a:t> </a:t>
            </a:r>
            <a:r>
              <a:rPr lang="es-ES_tradnl" dirty="0" err="1"/>
              <a:t>drug</a:t>
            </a:r>
            <a:r>
              <a:rPr lang="es-ES_tradnl" dirty="0"/>
              <a:t> </a:t>
            </a:r>
            <a:r>
              <a:rPr lang="es-ES_tradnl" dirty="0" err="1"/>
              <a:t>which</a:t>
            </a:r>
            <a:r>
              <a:rPr lang="es-ES_tradnl" dirty="0"/>
              <a:t> </a:t>
            </a:r>
            <a:r>
              <a:rPr lang="es-ES_tradnl" dirty="0" err="1"/>
              <a:t>is</a:t>
            </a:r>
            <a:r>
              <a:rPr lang="es-ES_tradnl" dirty="0"/>
              <a:t> </a:t>
            </a:r>
            <a:r>
              <a:rPr lang="es-ES_tradnl" dirty="0" err="1"/>
              <a:t>used</a:t>
            </a:r>
            <a:r>
              <a:rPr lang="es-ES_tradnl" dirty="0"/>
              <a:t> </a:t>
            </a:r>
            <a:r>
              <a:rPr lang="es-ES_tradnl" dirty="0" err="1"/>
              <a:t>the</a:t>
            </a:r>
            <a:r>
              <a:rPr lang="es-ES_tradnl" dirty="0"/>
              <a:t> </a:t>
            </a:r>
            <a:r>
              <a:rPr lang="es-ES_tradnl" dirty="0" err="1"/>
              <a:t>most</a:t>
            </a:r>
            <a:r>
              <a:rPr lang="es-ES_tradnl" dirty="0"/>
              <a:t> </a:t>
            </a:r>
            <a:r>
              <a:rPr lang="es-ES_tradnl" dirty="0" err="1"/>
              <a:t>worldwide</a:t>
            </a:r>
            <a:r>
              <a:rPr lang="es-ES_tradnl" dirty="0"/>
              <a:t>. </a:t>
            </a:r>
            <a:endParaRPr lang="es-ES" dirty="0"/>
          </a:p>
          <a:p>
            <a:pPr marL="0" indent="0">
              <a:buNone/>
            </a:pPr>
            <a:r>
              <a:rPr lang="es-ES_tradnl" dirty="0"/>
              <a:t> </a:t>
            </a:r>
            <a:endParaRPr lang="es-ES" dirty="0"/>
          </a:p>
          <a:p>
            <a:r>
              <a:rPr lang="es-ES_tradnl" dirty="0" err="1"/>
              <a:t>Widespread</a:t>
            </a:r>
            <a:r>
              <a:rPr lang="es-ES_tradnl" dirty="0"/>
              <a:t> debate: </a:t>
            </a:r>
            <a:r>
              <a:rPr lang="es-ES_tradnl" dirty="0" err="1"/>
              <a:t>Should</a:t>
            </a:r>
            <a:r>
              <a:rPr lang="es-ES_tradnl" dirty="0"/>
              <a:t> cannabis be </a:t>
            </a:r>
            <a:r>
              <a:rPr lang="es-ES_tradnl" dirty="0" err="1"/>
              <a:t>legalized</a:t>
            </a:r>
            <a:r>
              <a:rPr lang="es-ES_tradnl" dirty="0"/>
              <a:t>?</a:t>
            </a:r>
            <a:r>
              <a:rPr lang="es-ES" dirty="0"/>
              <a:t> </a:t>
            </a:r>
            <a:br>
              <a:rPr lang="es-ES" dirty="0"/>
            </a:br>
            <a:r>
              <a:rPr lang="es-ES_tradnl" dirty="0"/>
              <a:t> </a:t>
            </a:r>
            <a:endParaRPr lang="es-ES" dirty="0"/>
          </a:p>
          <a:p>
            <a:pPr marL="0" indent="0">
              <a:buNone/>
            </a:pPr>
            <a:endParaRPr lang="es-ES" dirty="0"/>
          </a:p>
          <a:p>
            <a:r>
              <a:rPr lang="es-ES_tradnl" dirty="0" err="1"/>
              <a:t>Difference</a:t>
            </a:r>
            <a:r>
              <a:rPr lang="es-ES_tradnl" dirty="0"/>
              <a:t> </a:t>
            </a:r>
            <a:r>
              <a:rPr lang="es-ES_tradnl" dirty="0" err="1"/>
              <a:t>between</a:t>
            </a:r>
            <a:r>
              <a:rPr lang="es-ES_tradnl" dirty="0"/>
              <a:t> medical and </a:t>
            </a:r>
            <a:r>
              <a:rPr lang="es-ES_tradnl" dirty="0" err="1"/>
              <a:t>recreational</a:t>
            </a:r>
            <a:r>
              <a:rPr lang="es-ES_tradnl" dirty="0"/>
              <a:t> use  </a:t>
            </a:r>
            <a:endParaRPr lang="es-ES" dirty="0"/>
          </a:p>
          <a:p>
            <a:endParaRPr lang="es-ES" dirty="0"/>
          </a:p>
        </p:txBody>
      </p:sp>
    </p:spTree>
    <p:extLst>
      <p:ext uri="{BB962C8B-B14F-4D97-AF65-F5344CB8AC3E}">
        <p14:creationId xmlns:p14="http://schemas.microsoft.com/office/powerpoint/2010/main" val="1811731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400" b="1" u="sng" dirty="0">
                <a:solidFill>
                  <a:srgbClr val="8CADAE">
                    <a:shade val="75000"/>
                  </a:srgbClr>
                </a:solidFill>
                <a:effectLst>
                  <a:outerShdw blurRad="38100" dist="38100" dir="2700000" algn="tl">
                    <a:srgbClr val="000000">
                      <a:alpha val="43137"/>
                    </a:srgbClr>
                  </a:outerShdw>
                </a:effectLst>
              </a:rPr>
              <a:t>SPECIAL CONDITIONS ACCORDING TO STATE (US)</a:t>
            </a:r>
            <a:endParaRPr lang="es-ES" dirty="0"/>
          </a:p>
        </p:txBody>
      </p:sp>
      <p:sp>
        <p:nvSpPr>
          <p:cNvPr id="3" name="2 Marcador de contenido"/>
          <p:cNvSpPr>
            <a:spLocks noGrp="1"/>
          </p:cNvSpPr>
          <p:nvPr>
            <p:ph sz="quarter" idx="1"/>
          </p:nvPr>
        </p:nvSpPr>
        <p:spPr/>
        <p:txBody>
          <a:bodyPr/>
          <a:lstStyle/>
          <a:p>
            <a:pPr marL="0" lvl="0" indent="0">
              <a:buClr>
                <a:srgbClr val="D16349"/>
              </a:buClr>
              <a:buNone/>
            </a:pPr>
            <a:endParaRPr lang="es-ES" sz="2300" dirty="0">
              <a:solidFill>
                <a:prstClr val="black"/>
              </a:solidFill>
            </a:endParaRPr>
          </a:p>
          <a:p>
            <a:pPr marL="0" lvl="0" indent="0">
              <a:buClr>
                <a:srgbClr val="D16349"/>
              </a:buClr>
              <a:buNone/>
            </a:pPr>
            <a:r>
              <a:rPr lang="es-ES" sz="2300" dirty="0">
                <a:solidFill>
                  <a:prstClr val="black"/>
                </a:solidFill>
              </a:rPr>
              <a:t>-</a:t>
            </a:r>
            <a:r>
              <a:rPr lang="es-ES" sz="2300" dirty="0" err="1">
                <a:solidFill>
                  <a:prstClr val="black"/>
                </a:solidFill>
              </a:rPr>
              <a:t>Majority</a:t>
            </a:r>
            <a:r>
              <a:rPr lang="es-ES" sz="2300" dirty="0">
                <a:solidFill>
                  <a:prstClr val="black"/>
                </a:solidFill>
              </a:rPr>
              <a:t> of </a:t>
            </a:r>
            <a:r>
              <a:rPr lang="es-ES" sz="2300" dirty="0" err="1">
                <a:solidFill>
                  <a:prstClr val="black"/>
                </a:solidFill>
              </a:rPr>
              <a:t>the</a:t>
            </a:r>
            <a:r>
              <a:rPr lang="es-ES" sz="2300" dirty="0">
                <a:solidFill>
                  <a:prstClr val="black"/>
                </a:solidFill>
              </a:rPr>
              <a:t> </a:t>
            </a:r>
            <a:r>
              <a:rPr lang="es-ES" sz="2300" dirty="0" err="1">
                <a:solidFill>
                  <a:prstClr val="black"/>
                </a:solidFill>
              </a:rPr>
              <a:t>states</a:t>
            </a:r>
            <a:r>
              <a:rPr lang="es-ES" sz="2300" dirty="0">
                <a:solidFill>
                  <a:prstClr val="black"/>
                </a:solidFill>
              </a:rPr>
              <a:t> do </a:t>
            </a:r>
            <a:r>
              <a:rPr lang="es-ES" sz="2300" dirty="0" err="1">
                <a:solidFill>
                  <a:prstClr val="black"/>
                </a:solidFill>
              </a:rPr>
              <a:t>not</a:t>
            </a:r>
            <a:r>
              <a:rPr lang="es-ES" sz="2300" dirty="0">
                <a:solidFill>
                  <a:prstClr val="black"/>
                </a:solidFill>
              </a:rPr>
              <a:t> </a:t>
            </a:r>
            <a:r>
              <a:rPr lang="es-ES" sz="2300" dirty="0" err="1">
                <a:solidFill>
                  <a:prstClr val="black"/>
                </a:solidFill>
              </a:rPr>
              <a:t>recognize</a:t>
            </a:r>
            <a:r>
              <a:rPr lang="es-ES" sz="2300" dirty="0">
                <a:solidFill>
                  <a:prstClr val="black"/>
                </a:solidFill>
              </a:rPr>
              <a:t> </a:t>
            </a:r>
            <a:r>
              <a:rPr lang="es-ES" sz="2300" dirty="0" err="1">
                <a:solidFill>
                  <a:prstClr val="black"/>
                </a:solidFill>
              </a:rPr>
              <a:t>patients</a:t>
            </a:r>
            <a:r>
              <a:rPr lang="es-ES" sz="2300" dirty="0">
                <a:solidFill>
                  <a:prstClr val="black"/>
                </a:solidFill>
              </a:rPr>
              <a:t> </a:t>
            </a:r>
            <a:r>
              <a:rPr lang="es-ES" sz="2300" dirty="0" err="1">
                <a:solidFill>
                  <a:prstClr val="black"/>
                </a:solidFill>
              </a:rPr>
              <a:t>from</a:t>
            </a:r>
            <a:r>
              <a:rPr lang="es-ES" sz="2300" dirty="0">
                <a:solidFill>
                  <a:prstClr val="black"/>
                </a:solidFill>
              </a:rPr>
              <a:t> </a:t>
            </a:r>
            <a:r>
              <a:rPr lang="es-ES" sz="2300" dirty="0" err="1">
                <a:solidFill>
                  <a:prstClr val="black"/>
                </a:solidFill>
              </a:rPr>
              <a:t>other</a:t>
            </a:r>
            <a:r>
              <a:rPr lang="es-ES" sz="2300" dirty="0">
                <a:solidFill>
                  <a:prstClr val="black"/>
                </a:solidFill>
              </a:rPr>
              <a:t> </a:t>
            </a:r>
            <a:r>
              <a:rPr lang="es-ES" sz="2300" dirty="0" err="1">
                <a:solidFill>
                  <a:prstClr val="black"/>
                </a:solidFill>
              </a:rPr>
              <a:t>states</a:t>
            </a:r>
            <a:r>
              <a:rPr lang="es-ES" sz="2300" dirty="0">
                <a:solidFill>
                  <a:prstClr val="black"/>
                </a:solidFill>
              </a:rPr>
              <a:t>, and </a:t>
            </a:r>
            <a:r>
              <a:rPr lang="es-ES" sz="2300" dirty="0" err="1">
                <a:solidFill>
                  <a:prstClr val="black"/>
                </a:solidFill>
              </a:rPr>
              <a:t>if</a:t>
            </a:r>
            <a:r>
              <a:rPr lang="es-ES" sz="2300" dirty="0">
                <a:solidFill>
                  <a:prstClr val="black"/>
                </a:solidFill>
              </a:rPr>
              <a:t> </a:t>
            </a:r>
            <a:r>
              <a:rPr lang="es-ES" sz="2300" dirty="0" err="1">
                <a:solidFill>
                  <a:prstClr val="black"/>
                </a:solidFill>
              </a:rPr>
              <a:t>they</a:t>
            </a:r>
            <a:r>
              <a:rPr lang="es-ES" sz="2300" dirty="0">
                <a:solidFill>
                  <a:prstClr val="black"/>
                </a:solidFill>
              </a:rPr>
              <a:t> do, </a:t>
            </a:r>
            <a:r>
              <a:rPr lang="en-US" sz="2300" dirty="0">
                <a:solidFill>
                  <a:prstClr val="black"/>
                </a:solidFill>
              </a:rPr>
              <a:t>they often cannot purchase through dispensaries.</a:t>
            </a:r>
          </a:p>
          <a:p>
            <a:pPr lvl="0">
              <a:buClr>
                <a:srgbClr val="D16349"/>
              </a:buClr>
              <a:buFontTx/>
              <a:buChar char="-"/>
            </a:pPr>
            <a:endParaRPr lang="en-US" sz="2300" dirty="0">
              <a:solidFill>
                <a:prstClr val="black"/>
              </a:solidFill>
            </a:endParaRPr>
          </a:p>
          <a:p>
            <a:pPr lvl="0">
              <a:buClr>
                <a:srgbClr val="D16349"/>
              </a:buClr>
              <a:buFontTx/>
              <a:buChar char="-"/>
            </a:pPr>
            <a:endParaRPr lang="en-US" sz="2300" dirty="0">
              <a:solidFill>
                <a:prstClr val="black"/>
              </a:solidFill>
            </a:endParaRPr>
          </a:p>
          <a:p>
            <a:pPr marL="0" lvl="0" indent="0">
              <a:buClr>
                <a:srgbClr val="D16349"/>
              </a:buClr>
              <a:buNone/>
            </a:pPr>
            <a:r>
              <a:rPr lang="en-US" sz="2300" dirty="0">
                <a:solidFill>
                  <a:prstClr val="black"/>
                </a:solidFill>
              </a:rPr>
              <a:t>- In those states who have </a:t>
            </a:r>
            <a:r>
              <a:rPr lang="en-US" sz="2300" b="1" dirty="0">
                <a:solidFill>
                  <a:prstClr val="black"/>
                </a:solidFill>
              </a:rPr>
              <a:t>LIMITED ACCESS MARIJUANA PRODUCT LAWS (LOW THC)</a:t>
            </a:r>
            <a:r>
              <a:rPr lang="en-US" sz="2300" dirty="0">
                <a:solidFill>
                  <a:prstClr val="black"/>
                </a:solidFill>
              </a:rPr>
              <a:t>, the legality of the usage or prescription depends on the medical condition that the patient suffers from, </a:t>
            </a:r>
            <a:r>
              <a:rPr lang="en-US" sz="2300" b="1" dirty="0">
                <a:solidFill>
                  <a:prstClr val="black"/>
                </a:solidFill>
              </a:rPr>
              <a:t>mostly related to intractable epilepsy, seizure disorders, cancer or ALS.</a:t>
            </a:r>
            <a:endParaRPr lang="es-ES" sz="2300" b="1" dirty="0">
              <a:solidFill>
                <a:prstClr val="black"/>
              </a:solidFill>
            </a:endParaRPr>
          </a:p>
          <a:p>
            <a:pPr marL="0" indent="0">
              <a:buNone/>
            </a:pPr>
            <a:endParaRPr lang="es-ES" dirty="0"/>
          </a:p>
        </p:txBody>
      </p:sp>
    </p:spTree>
    <p:extLst>
      <p:ext uri="{BB962C8B-B14F-4D97-AF65-F5344CB8AC3E}">
        <p14:creationId xmlns:p14="http://schemas.microsoft.com/office/powerpoint/2010/main" val="2209098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FEDERAL ISSUES (US)</a:t>
            </a:r>
          </a:p>
        </p:txBody>
      </p:sp>
      <p:sp>
        <p:nvSpPr>
          <p:cNvPr id="3" name="2 Marcador de contenido"/>
          <p:cNvSpPr>
            <a:spLocks noGrp="1"/>
          </p:cNvSpPr>
          <p:nvPr>
            <p:ph sz="quarter" idx="1"/>
          </p:nvPr>
        </p:nvSpPr>
        <p:spPr/>
        <p:txBody>
          <a:bodyPr>
            <a:normAutofit fontScale="92500"/>
          </a:bodyPr>
          <a:lstStyle/>
          <a:p>
            <a:pPr marL="0" indent="0">
              <a:buNone/>
            </a:pPr>
            <a:r>
              <a:rPr lang="es-ES" dirty="0" err="1"/>
              <a:t>However</a:t>
            </a:r>
            <a:r>
              <a:rPr lang="es-ES" dirty="0"/>
              <a:t>, at a federal </a:t>
            </a:r>
            <a:r>
              <a:rPr lang="es-ES" dirty="0" err="1"/>
              <a:t>level</a:t>
            </a:r>
            <a:r>
              <a:rPr lang="es-ES" dirty="0"/>
              <a:t> </a:t>
            </a:r>
            <a:r>
              <a:rPr lang="es-ES" dirty="0" err="1"/>
              <a:t>marijuana</a:t>
            </a:r>
            <a:r>
              <a:rPr lang="es-ES" dirty="0"/>
              <a:t> </a:t>
            </a:r>
            <a:r>
              <a:rPr lang="es-ES" dirty="0" err="1"/>
              <a:t>is</a:t>
            </a:r>
            <a:r>
              <a:rPr lang="es-ES" dirty="0"/>
              <a:t> </a:t>
            </a:r>
            <a:r>
              <a:rPr lang="es-ES" dirty="0" err="1"/>
              <a:t>still</a:t>
            </a:r>
            <a:r>
              <a:rPr lang="es-ES" dirty="0"/>
              <a:t> </a:t>
            </a:r>
            <a:r>
              <a:rPr lang="es-ES" dirty="0" err="1"/>
              <a:t>considered</a:t>
            </a:r>
            <a:r>
              <a:rPr lang="es-ES" dirty="0"/>
              <a:t> to </a:t>
            </a:r>
            <a:r>
              <a:rPr lang="es-ES" dirty="0" err="1"/>
              <a:t>have</a:t>
            </a:r>
            <a:r>
              <a:rPr lang="es-ES" dirty="0"/>
              <a:t> a </a:t>
            </a:r>
            <a:r>
              <a:rPr lang="es-ES" dirty="0" err="1"/>
              <a:t>high</a:t>
            </a:r>
            <a:r>
              <a:rPr lang="es-ES" dirty="0"/>
              <a:t> </a:t>
            </a:r>
            <a:r>
              <a:rPr lang="en-US" dirty="0"/>
              <a:t>potential for dependency and no accepted medical use, making </a:t>
            </a:r>
            <a:r>
              <a:rPr lang="en-US" b="1" dirty="0"/>
              <a:t>distribution of marijuana a federal offense </a:t>
            </a:r>
            <a:r>
              <a:rPr lang="en-US" dirty="0"/>
              <a:t>(medical marijuana "prescriptions" are more often called "recommendations" or "referrals”)</a:t>
            </a:r>
          </a:p>
          <a:p>
            <a:pPr marL="0" indent="0">
              <a:buNone/>
            </a:pPr>
            <a:endParaRPr lang="en-US" dirty="0"/>
          </a:p>
          <a:p>
            <a:pPr marL="0" indent="0">
              <a:buNone/>
            </a:pPr>
            <a:r>
              <a:rPr lang="en-US" dirty="0"/>
              <a:t>States with medical marijuana laws generally have some form of </a:t>
            </a:r>
            <a:r>
              <a:rPr lang="en-US" b="1" dirty="0"/>
              <a:t>patient registry</a:t>
            </a:r>
            <a:r>
              <a:rPr lang="en-US" dirty="0"/>
              <a:t>, which may </a:t>
            </a:r>
            <a:r>
              <a:rPr lang="en-US" b="1" dirty="0"/>
              <a:t>provide</a:t>
            </a:r>
            <a:r>
              <a:rPr lang="en-US" dirty="0"/>
              <a:t> some </a:t>
            </a:r>
            <a:r>
              <a:rPr lang="en-US" b="1" dirty="0"/>
              <a:t>protection against arrest for possession up to a certain amount of marijuana for personal medicinal use. </a:t>
            </a:r>
            <a:endParaRPr lang="es-ES" b="1" dirty="0"/>
          </a:p>
        </p:txBody>
      </p:sp>
    </p:spTree>
    <p:extLst>
      <p:ext uri="{BB962C8B-B14F-4D97-AF65-F5344CB8AC3E}">
        <p14:creationId xmlns:p14="http://schemas.microsoft.com/office/powerpoint/2010/main" val="3309261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864096"/>
          </a:xfrm>
        </p:spPr>
        <p:txBody>
          <a:bodyPr/>
          <a:lstStyle/>
          <a:p>
            <a:r>
              <a:rPr lang="es-ES" b="1" u="sng" dirty="0">
                <a:effectLst>
                  <a:outerShdw blurRad="38100" dist="38100" dir="2700000" algn="tl">
                    <a:srgbClr val="000000">
                      <a:alpha val="43137"/>
                    </a:srgbClr>
                  </a:outerShdw>
                </a:effectLst>
              </a:rPr>
              <a:t>EU</a:t>
            </a:r>
          </a:p>
        </p:txBody>
      </p:sp>
      <p:sp>
        <p:nvSpPr>
          <p:cNvPr id="3" name="2 Marcador de contenido"/>
          <p:cNvSpPr>
            <a:spLocks noGrp="1"/>
          </p:cNvSpPr>
          <p:nvPr>
            <p:ph sz="quarter" idx="1"/>
          </p:nvPr>
        </p:nvSpPr>
        <p:spPr>
          <a:xfrm>
            <a:off x="539552" y="1484784"/>
            <a:ext cx="8229600" cy="4968552"/>
          </a:xfrm>
        </p:spPr>
        <p:txBody>
          <a:bodyPr>
            <a:normAutofit fontScale="92500" lnSpcReduction="10000"/>
          </a:bodyPr>
          <a:lstStyle/>
          <a:p>
            <a:pPr marL="0" indent="0">
              <a:buNone/>
            </a:pPr>
            <a:r>
              <a:rPr lang="en-US" sz="2000" b="1" i="1" dirty="0">
                <a:effectLst>
                  <a:outerShdw blurRad="38100" dist="38100" dir="2700000" algn="tl">
                    <a:srgbClr val="000000">
                      <a:alpha val="43137"/>
                    </a:srgbClr>
                  </a:outerShdw>
                </a:effectLst>
              </a:rPr>
              <a:t>-Netherlands</a:t>
            </a:r>
            <a:r>
              <a:rPr lang="en-US" sz="2000" dirty="0"/>
              <a:t>: Best example of well-established medicinal cannabis model (Medicinal </a:t>
            </a:r>
            <a:r>
              <a:rPr lang="en-US" sz="2000" dirty="0" err="1"/>
              <a:t>canabbis</a:t>
            </a:r>
            <a:r>
              <a:rPr lang="en-US" sz="2000" dirty="0"/>
              <a:t> agency) in pharmacies for a number of pathologies in possession of a medical prescription. Cannabis cultivation is legal. </a:t>
            </a:r>
          </a:p>
          <a:p>
            <a:pPr marL="0" indent="0">
              <a:buNone/>
            </a:pPr>
            <a:endParaRPr lang="en-US" sz="2000" dirty="0"/>
          </a:p>
          <a:p>
            <a:pPr marL="0" indent="0">
              <a:buNone/>
            </a:pPr>
            <a:r>
              <a:rPr lang="en-US" sz="2000" b="1" i="1" dirty="0">
                <a:effectLst>
                  <a:outerShdw blurRad="38100" dist="38100" dir="2700000" algn="tl">
                    <a:srgbClr val="000000">
                      <a:alpha val="43137"/>
                    </a:srgbClr>
                  </a:outerShdw>
                </a:effectLst>
              </a:rPr>
              <a:t>-Germany</a:t>
            </a:r>
            <a:r>
              <a:rPr lang="en-US" sz="2000" dirty="0"/>
              <a:t>: medicinal cannabis must be covered by both private insurers and public health services. Seriously ill patients can buy cannabis by prescription. The permission is granted for a maximum of three days.</a:t>
            </a:r>
          </a:p>
          <a:p>
            <a:pPr marL="0" indent="0">
              <a:buNone/>
            </a:pPr>
            <a:endParaRPr lang="en-US" sz="2000" dirty="0"/>
          </a:p>
          <a:p>
            <a:pPr marL="0" indent="0">
              <a:buNone/>
            </a:pPr>
            <a:r>
              <a:rPr lang="en-US" sz="2000" b="1" i="1" dirty="0">
                <a:effectLst>
                  <a:outerShdw blurRad="38100" dist="38100" dir="2700000" algn="tl">
                    <a:srgbClr val="000000">
                      <a:alpha val="43137"/>
                    </a:srgbClr>
                  </a:outerShdw>
                </a:effectLst>
              </a:rPr>
              <a:t>-Czech Republic: </a:t>
            </a:r>
            <a:r>
              <a:rPr lang="en-US" sz="2000" dirty="0"/>
              <a:t>medical cannabis is legalized since 2013, but </a:t>
            </a:r>
            <a:r>
              <a:rPr lang="es-ES" sz="2000" dirty="0"/>
              <a:t>it is not </a:t>
            </a:r>
            <a:r>
              <a:rPr lang="cs-CZ" sz="2000" dirty="0" err="1"/>
              <a:t>usually</a:t>
            </a:r>
            <a:r>
              <a:rPr lang="cs-CZ" sz="2000" dirty="0"/>
              <a:t> </a:t>
            </a:r>
            <a:r>
              <a:rPr lang="es-ES" sz="2000" dirty="0"/>
              <a:t>covered by the</a:t>
            </a:r>
            <a:r>
              <a:rPr lang="cs-CZ" sz="2000" dirty="0"/>
              <a:t> </a:t>
            </a:r>
            <a:r>
              <a:rPr lang="es-ES" sz="2000" dirty="0"/>
              <a:t>health insurance system.</a:t>
            </a:r>
            <a:r>
              <a:rPr lang="cs-CZ" sz="2000" dirty="0"/>
              <a:t> </a:t>
            </a:r>
            <a:r>
              <a:rPr lang="cs-CZ" sz="2000" dirty="0" err="1"/>
              <a:t>Only</a:t>
            </a:r>
            <a:r>
              <a:rPr lang="cs-CZ" sz="2000" dirty="0"/>
              <a:t> </a:t>
            </a:r>
            <a:r>
              <a:rPr lang="cs-CZ" sz="2000" dirty="0" err="1"/>
              <a:t>may</a:t>
            </a:r>
            <a:r>
              <a:rPr lang="cs-CZ" sz="2000" dirty="0"/>
              <a:t> </a:t>
            </a:r>
            <a:r>
              <a:rPr lang="cs-CZ" sz="2000" dirty="0" err="1"/>
              <a:t>be</a:t>
            </a:r>
            <a:r>
              <a:rPr lang="cs-CZ" sz="2000" dirty="0"/>
              <a:t> </a:t>
            </a:r>
            <a:r>
              <a:rPr lang="cs-CZ" sz="2000" dirty="0" err="1"/>
              <a:t>authorized</a:t>
            </a:r>
            <a:r>
              <a:rPr lang="cs-CZ" sz="2000" dirty="0"/>
              <a:t> </a:t>
            </a:r>
            <a:r>
              <a:rPr lang="cs-CZ" sz="2000" dirty="0" err="1"/>
              <a:t>under</a:t>
            </a:r>
            <a:r>
              <a:rPr lang="cs-CZ" sz="2000" dirty="0"/>
              <a:t> </a:t>
            </a:r>
            <a:r>
              <a:rPr lang="cs-CZ" sz="2000" dirty="0" err="1"/>
              <a:t>special</a:t>
            </a:r>
            <a:r>
              <a:rPr lang="cs-CZ" sz="2000" dirty="0"/>
              <a:t> </a:t>
            </a:r>
            <a:r>
              <a:rPr lang="cs-CZ" sz="2000" dirty="0" err="1"/>
              <a:t>conditions</a:t>
            </a:r>
            <a:r>
              <a:rPr lang="cs-CZ" sz="2000" dirty="0"/>
              <a:t> </a:t>
            </a:r>
            <a:r>
              <a:rPr lang="cs-CZ" sz="2000" dirty="0" err="1"/>
              <a:t>e.g</a:t>
            </a:r>
            <a:r>
              <a:rPr lang="cs-CZ" sz="2000" dirty="0"/>
              <a:t>. </a:t>
            </a:r>
            <a:r>
              <a:rPr lang="cs-CZ" sz="2000" dirty="0" err="1"/>
              <a:t>Oncology</a:t>
            </a:r>
            <a:r>
              <a:rPr lang="cs-CZ" sz="2000" dirty="0"/>
              <a:t> </a:t>
            </a:r>
            <a:r>
              <a:rPr lang="cs-CZ" sz="2000" dirty="0" err="1"/>
              <a:t>treatments</a:t>
            </a:r>
            <a:endParaRPr lang="es-ES" sz="2000" dirty="0"/>
          </a:p>
          <a:p>
            <a:pPr marL="0" indent="0">
              <a:buNone/>
            </a:pPr>
            <a:endParaRPr lang="es-ES" sz="2000" dirty="0"/>
          </a:p>
          <a:p>
            <a:pPr marL="0" indent="0">
              <a:buNone/>
            </a:pPr>
            <a:r>
              <a:rPr lang="es-ES" sz="2000" b="1" i="1" dirty="0">
                <a:effectLst>
                  <a:outerShdw blurRad="38100" dist="38100" dir="2700000" algn="tl">
                    <a:srgbClr val="000000">
                      <a:alpha val="43137"/>
                    </a:srgbClr>
                  </a:outerShdw>
                </a:effectLst>
              </a:rPr>
              <a:t>-</a:t>
            </a:r>
            <a:r>
              <a:rPr lang="es-ES" sz="2000" b="1" i="1" dirty="0" err="1">
                <a:effectLst>
                  <a:outerShdw blurRad="38100" dist="38100" dir="2700000" algn="tl">
                    <a:srgbClr val="000000">
                      <a:alpha val="43137"/>
                    </a:srgbClr>
                  </a:outerShdw>
                </a:effectLst>
              </a:rPr>
              <a:t>United</a:t>
            </a:r>
            <a:r>
              <a:rPr lang="es-ES" sz="2000" b="1" i="1" dirty="0">
                <a:effectLst>
                  <a:outerShdw blurRad="38100" dist="38100" dir="2700000" algn="tl">
                    <a:srgbClr val="000000">
                      <a:alpha val="43137"/>
                    </a:srgbClr>
                  </a:outerShdw>
                </a:effectLst>
              </a:rPr>
              <a:t> </a:t>
            </a:r>
            <a:r>
              <a:rPr lang="es-ES" sz="2000" b="1" i="1" dirty="0" err="1">
                <a:effectLst>
                  <a:outerShdw blurRad="38100" dist="38100" dir="2700000" algn="tl">
                    <a:srgbClr val="000000">
                      <a:alpha val="43137"/>
                    </a:srgbClr>
                  </a:outerShdw>
                </a:effectLst>
              </a:rPr>
              <a:t>Kingdom</a:t>
            </a:r>
            <a:r>
              <a:rPr lang="es-ES" sz="2000" b="1" i="1" dirty="0">
                <a:effectLst>
                  <a:outerShdw blurRad="38100" dist="38100" dir="2700000" algn="tl">
                    <a:srgbClr val="000000">
                      <a:alpha val="43137"/>
                    </a:srgbClr>
                  </a:outerShdw>
                </a:effectLst>
              </a:rPr>
              <a:t>: </a:t>
            </a:r>
            <a:r>
              <a:rPr lang="es-ES" sz="2000" dirty="0" err="1"/>
              <a:t>the</a:t>
            </a:r>
            <a:r>
              <a:rPr lang="es-ES" sz="2000" dirty="0"/>
              <a:t> </a:t>
            </a:r>
            <a:r>
              <a:rPr lang="es-ES" sz="2000" dirty="0" err="1"/>
              <a:t>government</a:t>
            </a:r>
            <a:r>
              <a:rPr lang="es-ES" sz="2000" dirty="0"/>
              <a:t> </a:t>
            </a:r>
            <a:r>
              <a:rPr lang="en-US" sz="2000" dirty="0"/>
              <a:t>only permits the use of </a:t>
            </a:r>
            <a:r>
              <a:rPr lang="en-US" sz="2000" dirty="0" err="1"/>
              <a:t>Sativex</a:t>
            </a:r>
            <a:r>
              <a:rPr lang="en-US" sz="2000" dirty="0"/>
              <a:t> for patients with multiple sclerosis, under medical prescription, and</a:t>
            </a:r>
            <a:r>
              <a:rPr lang="es-ES" sz="2000" b="1" i="1" dirty="0">
                <a:effectLst>
                  <a:outerShdw blurRad="38100" dist="38100" dir="2700000" algn="tl">
                    <a:srgbClr val="000000">
                      <a:alpha val="43137"/>
                    </a:srgbClr>
                  </a:outerShdw>
                </a:effectLst>
              </a:rPr>
              <a:t> </a:t>
            </a:r>
            <a:r>
              <a:rPr lang="en-US" sz="2000" dirty="0"/>
              <a:t>every patient must pay for his or her medication (about 500 euros a month).</a:t>
            </a:r>
            <a:endParaRPr lang="en-US" sz="20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5179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EU</a:t>
            </a:r>
          </a:p>
        </p:txBody>
      </p:sp>
      <p:sp>
        <p:nvSpPr>
          <p:cNvPr id="3" name="2 Marcador de contenido"/>
          <p:cNvSpPr>
            <a:spLocks noGrp="1"/>
          </p:cNvSpPr>
          <p:nvPr>
            <p:ph sz="quarter" idx="1"/>
          </p:nvPr>
        </p:nvSpPr>
        <p:spPr/>
        <p:txBody>
          <a:bodyPr>
            <a:normAutofit fontScale="92500" lnSpcReduction="10000"/>
          </a:bodyPr>
          <a:lstStyle/>
          <a:p>
            <a:pPr marL="0" indent="0">
              <a:buNone/>
            </a:pPr>
            <a:r>
              <a:rPr lang="es-ES" b="1" u="sng" dirty="0" err="1">
                <a:effectLst>
                  <a:outerShdw blurRad="38100" dist="38100" dir="2700000" algn="tl">
                    <a:srgbClr val="000000">
                      <a:alpha val="43137"/>
                    </a:srgbClr>
                  </a:outerShdw>
                </a:effectLst>
              </a:rPr>
              <a:t>Some</a:t>
            </a:r>
            <a:r>
              <a:rPr lang="es-ES" b="1" u="sng" dirty="0">
                <a:effectLst>
                  <a:outerShdw blurRad="38100" dist="38100" dir="2700000" algn="tl">
                    <a:srgbClr val="000000">
                      <a:alpha val="43137"/>
                    </a:srgbClr>
                  </a:outerShdw>
                </a:effectLst>
              </a:rPr>
              <a:t> </a:t>
            </a:r>
            <a:r>
              <a:rPr lang="es-ES" b="1" u="sng" dirty="0" err="1">
                <a:effectLst>
                  <a:outerShdw blurRad="38100" dist="38100" dir="2700000" algn="tl">
                    <a:srgbClr val="000000">
                      <a:alpha val="43137"/>
                    </a:srgbClr>
                  </a:outerShdw>
                </a:effectLst>
              </a:rPr>
              <a:t>other</a:t>
            </a:r>
            <a:r>
              <a:rPr lang="es-ES" b="1" u="sng" dirty="0">
                <a:effectLst>
                  <a:outerShdw blurRad="38100" dist="38100" dir="2700000" algn="tl">
                    <a:srgbClr val="000000">
                      <a:alpha val="43137"/>
                    </a:srgbClr>
                  </a:outerShdw>
                </a:effectLst>
              </a:rPr>
              <a:t> </a:t>
            </a:r>
            <a:r>
              <a:rPr lang="es-ES" b="1" u="sng" dirty="0" err="1">
                <a:effectLst>
                  <a:outerShdw blurRad="38100" dist="38100" dir="2700000" algn="tl">
                    <a:srgbClr val="000000">
                      <a:alpha val="43137"/>
                    </a:srgbClr>
                  </a:outerShdw>
                </a:effectLst>
              </a:rPr>
              <a:t>examples</a:t>
            </a:r>
            <a:r>
              <a:rPr lang="es-ES" dirty="0"/>
              <a:t>:</a:t>
            </a:r>
          </a:p>
          <a:p>
            <a:pPr marL="0" indent="0">
              <a:buNone/>
            </a:pPr>
            <a:endParaRPr lang="es-ES" dirty="0"/>
          </a:p>
          <a:p>
            <a:pPr marL="0" indent="0">
              <a:buNone/>
            </a:pPr>
            <a:r>
              <a:rPr lang="es-ES" sz="2200" b="1" i="1" dirty="0">
                <a:effectLst>
                  <a:outerShdw blurRad="38100" dist="38100" dir="2700000" algn="tl">
                    <a:srgbClr val="000000">
                      <a:alpha val="43137"/>
                    </a:srgbClr>
                  </a:outerShdw>
                </a:effectLst>
              </a:rPr>
              <a:t>-</a:t>
            </a:r>
            <a:r>
              <a:rPr lang="es-ES" sz="2200" b="1" i="1" dirty="0" err="1">
                <a:effectLst>
                  <a:outerShdw blurRad="38100" dist="38100" dir="2700000" algn="tl">
                    <a:srgbClr val="000000">
                      <a:alpha val="43137"/>
                    </a:srgbClr>
                  </a:outerShdw>
                </a:effectLst>
              </a:rPr>
              <a:t>Poland</a:t>
            </a:r>
            <a:r>
              <a:rPr lang="es-ES" sz="2200" b="1" i="1" dirty="0">
                <a:effectLst>
                  <a:outerShdw blurRad="38100" dist="38100" dir="2700000" algn="tl">
                    <a:srgbClr val="000000">
                      <a:alpha val="43137"/>
                    </a:srgbClr>
                  </a:outerShdw>
                </a:effectLst>
              </a:rPr>
              <a:t>: </a:t>
            </a:r>
            <a:r>
              <a:rPr lang="en-US" sz="2200" dirty="0"/>
              <a:t>medicinal cannabis could be sold in registered pharmacies. Patients need a special permission from a regional pharmaceutical inspector and a physician accredited by the Ministry of Health. No domestic production or self-cultivation.</a:t>
            </a:r>
          </a:p>
          <a:p>
            <a:pPr marL="0" indent="0">
              <a:buNone/>
            </a:pPr>
            <a:endParaRPr lang="es-ES" sz="2200" b="1" i="1" dirty="0">
              <a:effectLst>
                <a:outerShdw blurRad="38100" dist="38100" dir="2700000" algn="tl">
                  <a:srgbClr val="000000">
                    <a:alpha val="43137"/>
                  </a:srgbClr>
                </a:outerShdw>
              </a:effectLst>
            </a:endParaRPr>
          </a:p>
          <a:p>
            <a:pPr marL="0" indent="0">
              <a:buNone/>
            </a:pPr>
            <a:endParaRPr lang="es-ES" sz="2200" b="1" i="1" dirty="0">
              <a:effectLst>
                <a:outerShdw blurRad="38100" dist="38100" dir="2700000" algn="tl">
                  <a:srgbClr val="000000">
                    <a:alpha val="43137"/>
                  </a:srgbClr>
                </a:outerShdw>
              </a:effectLst>
            </a:endParaRPr>
          </a:p>
          <a:p>
            <a:pPr marL="0" indent="0">
              <a:buNone/>
            </a:pPr>
            <a:r>
              <a:rPr lang="es-ES" sz="2200" b="1" i="1" dirty="0">
                <a:effectLst>
                  <a:outerShdw blurRad="38100" dist="38100" dir="2700000" algn="tl">
                    <a:srgbClr val="000000">
                      <a:alpha val="43137"/>
                    </a:srgbClr>
                  </a:outerShdw>
                </a:effectLst>
              </a:rPr>
              <a:t>-</a:t>
            </a:r>
            <a:r>
              <a:rPr lang="es-ES" sz="2200" b="1" i="1" dirty="0" err="1">
                <a:effectLst>
                  <a:outerShdw blurRad="38100" dist="38100" dir="2700000" algn="tl">
                    <a:srgbClr val="000000">
                      <a:alpha val="43137"/>
                    </a:srgbClr>
                  </a:outerShdw>
                </a:effectLst>
              </a:rPr>
              <a:t>Greece</a:t>
            </a:r>
            <a:r>
              <a:rPr lang="es-ES" sz="2200" b="1" i="1" dirty="0">
                <a:effectLst>
                  <a:outerShdw blurRad="38100" dist="38100" dir="2700000" algn="tl">
                    <a:srgbClr val="000000">
                      <a:alpha val="43137"/>
                    </a:srgbClr>
                  </a:outerShdw>
                </a:effectLst>
              </a:rPr>
              <a:t>: </a:t>
            </a:r>
            <a:r>
              <a:rPr lang="en-US" sz="2200" dirty="0"/>
              <a:t>patients can access medicinal cannabis products, in recognition of their benefits for specific illnesses (chronic pain, glaucoma and multiple sclerosis for example). It also proposes that individuals can cultivate cannabis for medicinal use. </a:t>
            </a:r>
            <a:r>
              <a:rPr lang="en-US" sz="2200" b="1" dirty="0"/>
              <a:t>The bill has not come into force yet</a:t>
            </a:r>
            <a:r>
              <a:rPr lang="en-US" sz="2200" dirty="0"/>
              <a:t>.</a:t>
            </a:r>
          </a:p>
          <a:p>
            <a:pPr marL="0" indent="0">
              <a:buNone/>
            </a:pPr>
            <a:r>
              <a:rPr lang="en-US" sz="2200" b="1" i="1" dirty="0">
                <a:effectLst>
                  <a:outerShdw blurRad="38100" dist="38100" dir="2700000" algn="tl">
                    <a:srgbClr val="000000">
                      <a:alpha val="43137"/>
                    </a:srgbClr>
                  </a:outerShdw>
                </a:effectLst>
              </a:rPr>
              <a:t> </a:t>
            </a:r>
            <a:endParaRPr lang="es-ES" sz="2200" b="1"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4830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EU</a:t>
            </a:r>
          </a:p>
        </p:txBody>
      </p:sp>
      <p:sp>
        <p:nvSpPr>
          <p:cNvPr id="3" name="2 Marcador de contenido"/>
          <p:cNvSpPr>
            <a:spLocks noGrp="1"/>
          </p:cNvSpPr>
          <p:nvPr>
            <p:ph sz="quarter" idx="1"/>
          </p:nvPr>
        </p:nvSpPr>
        <p:spPr/>
        <p:txBody>
          <a:bodyPr/>
          <a:lstStyle/>
          <a:p>
            <a:pPr marL="0" lvl="0" indent="0">
              <a:buClr>
                <a:srgbClr val="D16349"/>
              </a:buClr>
              <a:buNone/>
            </a:pPr>
            <a:r>
              <a:rPr lang="en-US" sz="2000" b="1" i="1" dirty="0">
                <a:solidFill>
                  <a:prstClr val="black"/>
                </a:solidFill>
                <a:effectLst>
                  <a:outerShdw blurRad="38100" dist="38100" dir="2700000" algn="tl">
                    <a:srgbClr val="000000">
                      <a:alpha val="43137"/>
                    </a:srgbClr>
                  </a:outerShdw>
                </a:effectLst>
              </a:rPr>
              <a:t>In other countries, medicinal cannabis is limited to pilot projects:</a:t>
            </a:r>
          </a:p>
          <a:p>
            <a:pPr marL="0" lvl="0" indent="0">
              <a:buClr>
                <a:srgbClr val="D16349"/>
              </a:buClr>
              <a:buNone/>
            </a:pPr>
            <a:endParaRPr lang="en-US" sz="2000" b="1" i="1" dirty="0">
              <a:solidFill>
                <a:prstClr val="black"/>
              </a:solidFill>
              <a:effectLst>
                <a:outerShdw blurRad="38100" dist="38100" dir="2700000" algn="tl">
                  <a:srgbClr val="000000">
                    <a:alpha val="43137"/>
                  </a:srgbClr>
                </a:outerShdw>
              </a:effectLst>
            </a:endParaRPr>
          </a:p>
          <a:p>
            <a:pPr marL="0" lvl="0" indent="0">
              <a:buClr>
                <a:srgbClr val="D16349"/>
              </a:buClr>
              <a:buNone/>
            </a:pPr>
            <a:r>
              <a:rPr lang="en-US" sz="2000" b="1" i="1" dirty="0">
                <a:solidFill>
                  <a:prstClr val="black"/>
                </a:solidFill>
                <a:effectLst>
                  <a:outerShdw blurRad="38100" dist="38100" dir="2700000" algn="tl">
                    <a:srgbClr val="000000">
                      <a:alpha val="43137"/>
                    </a:srgbClr>
                  </a:outerShdw>
                </a:effectLst>
              </a:rPr>
              <a:t>-Denmark, Ireland: </a:t>
            </a:r>
            <a:r>
              <a:rPr lang="en-US" sz="2000" dirty="0">
                <a:solidFill>
                  <a:prstClr val="black"/>
                </a:solidFill>
              </a:rPr>
              <a:t>cannabis for therapeutic purposes is still illegal, but a pilot </a:t>
            </a:r>
            <a:r>
              <a:rPr lang="en-US" sz="2000" dirty="0" err="1">
                <a:solidFill>
                  <a:prstClr val="black"/>
                </a:solidFill>
              </a:rPr>
              <a:t>programme</a:t>
            </a:r>
            <a:r>
              <a:rPr lang="en-US" sz="2000" dirty="0">
                <a:solidFill>
                  <a:prstClr val="black"/>
                </a:solidFill>
              </a:rPr>
              <a:t> will begin this year (in the case of Denmark) for a limited number of patients with specific health problems (i.e. multiple sclerosis, chronic pain, back injury, nausea and effects of chemotherapy).</a:t>
            </a:r>
          </a:p>
          <a:p>
            <a:pPr marL="0" lvl="0" indent="0">
              <a:buClr>
                <a:srgbClr val="D16349"/>
              </a:buClr>
              <a:buNone/>
            </a:pPr>
            <a:endParaRPr lang="en-US" sz="2000" dirty="0">
              <a:solidFill>
                <a:prstClr val="black"/>
              </a:solidFill>
            </a:endParaRPr>
          </a:p>
          <a:p>
            <a:pPr marL="0" lvl="0" indent="0">
              <a:buClr>
                <a:srgbClr val="D16349"/>
              </a:buClr>
              <a:buNone/>
            </a:pPr>
            <a:r>
              <a:rPr lang="en-US" sz="2000" b="1" i="1" dirty="0">
                <a:solidFill>
                  <a:prstClr val="black"/>
                </a:solidFill>
                <a:effectLst>
                  <a:outerShdw blurRad="38100" dist="38100" dir="2700000" algn="tl">
                    <a:srgbClr val="000000">
                      <a:alpha val="43137"/>
                    </a:srgbClr>
                  </a:outerShdw>
                </a:effectLst>
              </a:rPr>
              <a:t>-Some other countries in which medical use of cannabis is legal: Austria, Finland, France, Italy, Norway, Portugal, Spain and Sweden</a:t>
            </a:r>
            <a:endParaRPr lang="es-ES" sz="2000" b="1" i="1" dirty="0">
              <a:solidFill>
                <a:prstClr val="black"/>
              </a:solidFill>
              <a:effectLst>
                <a:outerShdw blurRad="38100" dist="38100" dir="2700000" algn="tl">
                  <a:srgbClr val="000000">
                    <a:alpha val="43137"/>
                  </a:srgbClr>
                </a:outerShdw>
              </a:effectLst>
            </a:endParaRPr>
          </a:p>
          <a:p>
            <a:pPr marL="0" indent="0">
              <a:buNone/>
            </a:pPr>
            <a:endParaRPr lang="es-ES" dirty="0"/>
          </a:p>
        </p:txBody>
      </p:sp>
    </p:spTree>
    <p:extLst>
      <p:ext uri="{BB962C8B-B14F-4D97-AF65-F5344CB8AC3E}">
        <p14:creationId xmlns:p14="http://schemas.microsoft.com/office/powerpoint/2010/main" val="3732586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REFERENCES</a:t>
            </a:r>
          </a:p>
        </p:txBody>
      </p:sp>
      <p:sp>
        <p:nvSpPr>
          <p:cNvPr id="3" name="2 Marcador de contenido"/>
          <p:cNvSpPr>
            <a:spLocks noGrp="1"/>
          </p:cNvSpPr>
          <p:nvPr>
            <p:ph sz="quarter" idx="1"/>
          </p:nvPr>
        </p:nvSpPr>
        <p:spPr/>
        <p:txBody>
          <a:bodyPr/>
          <a:lstStyle/>
          <a:p>
            <a:r>
              <a:rPr lang="es-ES" dirty="0">
                <a:hlinkClick r:id="rId2"/>
              </a:rPr>
              <a:t>http://www.ncsl.org/research/health/state-medical-marijuana-laws.aspx</a:t>
            </a:r>
            <a:endParaRPr lang="es-ES" dirty="0"/>
          </a:p>
          <a:p>
            <a:r>
              <a:rPr lang="es-ES" dirty="0">
                <a:hlinkClick r:id="rId3"/>
              </a:rPr>
              <a:t>http://www.medicalmarijuana.eu/</a:t>
            </a:r>
            <a:endParaRPr lang="es-ES" dirty="0"/>
          </a:p>
          <a:p>
            <a:r>
              <a:rPr lang="en-US" dirty="0"/>
              <a:t>The American Society of Addiction Medicine. The role of the physician in "medical" marijuana. </a:t>
            </a:r>
            <a:r>
              <a:rPr lang="en-US"/>
              <a:t>2010.</a:t>
            </a:r>
            <a:endParaRPr lang="es-ES" dirty="0"/>
          </a:p>
          <a:p>
            <a:r>
              <a:rPr lang="es-ES" dirty="0">
                <a:hlinkClick r:id="rId4"/>
              </a:rPr>
              <a:t>http://fileserver.idpc.net/library/Medicinal%20cannabis%20briefing_ENG_FINAL.PDF</a:t>
            </a:r>
            <a:endParaRPr lang="es-ES" dirty="0"/>
          </a:p>
          <a:p>
            <a:pPr marL="0" indent="0">
              <a:buNone/>
            </a:pPr>
            <a:endParaRPr lang="es-ES" dirty="0"/>
          </a:p>
          <a:p>
            <a:pPr marL="0" indent="0">
              <a:buNone/>
            </a:pPr>
            <a:endParaRPr lang="es-ES" dirty="0"/>
          </a:p>
        </p:txBody>
      </p:sp>
    </p:spTree>
    <p:extLst>
      <p:ext uri="{BB962C8B-B14F-4D97-AF65-F5344CB8AC3E}">
        <p14:creationId xmlns:p14="http://schemas.microsoft.com/office/powerpoint/2010/main" val="342941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INDEX</a:t>
            </a:r>
          </a:p>
        </p:txBody>
      </p:sp>
      <p:sp>
        <p:nvSpPr>
          <p:cNvPr id="3" name="2 Marcador de contenido"/>
          <p:cNvSpPr>
            <a:spLocks noGrp="1"/>
          </p:cNvSpPr>
          <p:nvPr>
            <p:ph sz="quarter" idx="1"/>
          </p:nvPr>
        </p:nvSpPr>
        <p:spPr/>
        <p:txBody>
          <a:bodyPr/>
          <a:lstStyle/>
          <a:p>
            <a:r>
              <a:rPr lang="es-ES_tradnl" dirty="0" err="1"/>
              <a:t>Background</a:t>
            </a:r>
            <a:r>
              <a:rPr lang="es-ES_tradnl" dirty="0"/>
              <a:t> and </a:t>
            </a:r>
            <a:r>
              <a:rPr lang="es-ES_tradnl" dirty="0" err="1"/>
              <a:t>origins</a:t>
            </a:r>
            <a:endParaRPr lang="es-ES" dirty="0"/>
          </a:p>
          <a:p>
            <a:r>
              <a:rPr lang="es-ES_tradnl" dirty="0" err="1"/>
              <a:t>Ethical</a:t>
            </a:r>
            <a:r>
              <a:rPr lang="es-ES_tradnl" dirty="0"/>
              <a:t> </a:t>
            </a:r>
            <a:r>
              <a:rPr lang="es-ES_tradnl" dirty="0" err="1"/>
              <a:t>implications</a:t>
            </a:r>
            <a:endParaRPr lang="es-ES" dirty="0"/>
          </a:p>
          <a:p>
            <a:r>
              <a:rPr lang="es-ES_tradnl" dirty="0"/>
              <a:t>Medical uses 	</a:t>
            </a:r>
            <a:endParaRPr lang="es-ES" dirty="0"/>
          </a:p>
          <a:p>
            <a:r>
              <a:rPr lang="es-ES_tradnl" dirty="0" err="1"/>
              <a:t>Risks</a:t>
            </a:r>
            <a:r>
              <a:rPr lang="es-ES_tradnl" dirty="0"/>
              <a:t> </a:t>
            </a:r>
            <a:r>
              <a:rPr lang="es-ES_tradnl" dirty="0" err="1"/>
              <a:t>associated</a:t>
            </a:r>
            <a:r>
              <a:rPr lang="es-ES_tradnl" dirty="0"/>
              <a:t> </a:t>
            </a:r>
            <a:endParaRPr lang="es-ES" dirty="0"/>
          </a:p>
          <a:p>
            <a:r>
              <a:rPr lang="es-ES_tradnl" dirty="0"/>
              <a:t>Legal </a:t>
            </a:r>
            <a:r>
              <a:rPr lang="es-ES_tradnl" dirty="0" err="1"/>
              <a:t>framework</a:t>
            </a:r>
            <a:r>
              <a:rPr lang="es-ES_tradnl" dirty="0"/>
              <a:t> in US</a:t>
            </a:r>
            <a:endParaRPr lang="es-ES" dirty="0"/>
          </a:p>
          <a:p>
            <a:r>
              <a:rPr lang="es-ES_tradnl" dirty="0"/>
              <a:t>Legal </a:t>
            </a:r>
            <a:r>
              <a:rPr lang="es-ES_tradnl" dirty="0" err="1"/>
              <a:t>framework</a:t>
            </a:r>
            <a:r>
              <a:rPr lang="es-ES_tradnl" dirty="0"/>
              <a:t> in EU</a:t>
            </a:r>
            <a:endParaRPr lang="es-ES" dirty="0"/>
          </a:p>
          <a:p>
            <a:endParaRPr lang="es-ES" dirty="0"/>
          </a:p>
        </p:txBody>
      </p:sp>
    </p:spTree>
    <p:extLst>
      <p:ext uri="{BB962C8B-B14F-4D97-AF65-F5344CB8AC3E}">
        <p14:creationId xmlns:p14="http://schemas.microsoft.com/office/powerpoint/2010/main" val="4223255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b="1" u="sng" dirty="0">
                <a:effectLst>
                  <a:outerShdw blurRad="38100" dist="38100" dir="2700000" algn="tl">
                    <a:srgbClr val="000000">
                      <a:alpha val="43137"/>
                    </a:srgbClr>
                  </a:outerShdw>
                </a:effectLst>
              </a:rPr>
              <a:t>BACKGROUND</a:t>
            </a:r>
            <a:endParaRPr lang="es-ES" b="1" u="sng"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lstStyle/>
          <a:p>
            <a:pPr marL="0" indent="0">
              <a:buNone/>
            </a:pPr>
            <a:r>
              <a:rPr lang="en-US" dirty="0"/>
              <a:t>Cannabis sativa is an angiosperm that is able to grow in many different climates an ecosystems.</a:t>
            </a:r>
          </a:p>
          <a:p>
            <a:pPr marL="0" indent="0">
              <a:buNone/>
            </a:pPr>
            <a:endParaRPr lang="en-US" dirty="0"/>
          </a:p>
          <a:p>
            <a:pPr marL="0" indent="0">
              <a:buNone/>
            </a:pPr>
            <a:r>
              <a:rPr lang="en-US" dirty="0"/>
              <a:t>Original from Asia but spread all over the world nowadays</a:t>
            </a:r>
          </a:p>
          <a:p>
            <a:pPr marL="0" indent="0">
              <a:buNone/>
            </a:pPr>
            <a:endParaRPr lang="es-ES" dirty="0"/>
          </a:p>
        </p:txBody>
      </p:sp>
    </p:spTree>
    <p:extLst>
      <p:ext uri="{BB962C8B-B14F-4D97-AF65-F5344CB8AC3E}">
        <p14:creationId xmlns:p14="http://schemas.microsoft.com/office/powerpoint/2010/main" val="347820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620688"/>
            <a:ext cx="7283196" cy="5400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8888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BACKGROUND</a:t>
            </a:r>
          </a:p>
        </p:txBody>
      </p:sp>
      <p:sp>
        <p:nvSpPr>
          <p:cNvPr id="3" name="2 Marcador de contenido"/>
          <p:cNvSpPr>
            <a:spLocks noGrp="1"/>
          </p:cNvSpPr>
          <p:nvPr>
            <p:ph sz="quarter" idx="1"/>
          </p:nvPr>
        </p:nvSpPr>
        <p:spPr>
          <a:xfrm>
            <a:off x="467544" y="1628800"/>
            <a:ext cx="8229600" cy="4525963"/>
          </a:xfrm>
        </p:spPr>
        <p:txBody>
          <a:bodyPr>
            <a:normAutofit/>
          </a:bodyPr>
          <a:lstStyle/>
          <a:p>
            <a:pPr marL="0" indent="0">
              <a:buNone/>
            </a:pPr>
            <a:r>
              <a:rPr lang="en-US" dirty="0"/>
              <a:t>More than 400 components identified: 60 % belong to the group cannabinoids:</a:t>
            </a:r>
          </a:p>
          <a:p>
            <a:pPr marL="0" indent="0">
              <a:buNone/>
            </a:pPr>
            <a:r>
              <a:rPr lang="en-US" dirty="0"/>
              <a:t>	- THC and </a:t>
            </a:r>
            <a:r>
              <a:rPr lang="en-US" dirty="0" err="1"/>
              <a:t>cannabidiol</a:t>
            </a:r>
            <a:r>
              <a:rPr lang="en-US" dirty="0"/>
              <a:t> as more representatives</a:t>
            </a:r>
          </a:p>
          <a:p>
            <a:pPr marL="0" indent="0">
              <a:buNone/>
            </a:pP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501008"/>
            <a:ext cx="4608512" cy="23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079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BACKGROUND</a:t>
            </a:r>
          </a:p>
        </p:txBody>
      </p:sp>
      <p:sp>
        <p:nvSpPr>
          <p:cNvPr id="3" name="2 Marcador de contenido"/>
          <p:cNvSpPr>
            <a:spLocks noGrp="1"/>
          </p:cNvSpPr>
          <p:nvPr>
            <p:ph sz="quarter" idx="1"/>
          </p:nvPr>
        </p:nvSpPr>
        <p:spPr/>
        <p:txBody>
          <a:bodyPr/>
          <a:lstStyle/>
          <a:p>
            <a:pPr marL="0" indent="0">
              <a:buNone/>
            </a:pPr>
            <a:r>
              <a:rPr lang="en-US" dirty="0"/>
              <a:t>How they affect organism?  </a:t>
            </a:r>
          </a:p>
          <a:p>
            <a:pPr marL="0" indent="0">
              <a:buNone/>
            </a:pPr>
            <a:endParaRPr lang="en-US" dirty="0"/>
          </a:p>
          <a:p>
            <a:pPr marL="0" indent="0">
              <a:buNone/>
            </a:pPr>
            <a:r>
              <a:rPr lang="en-US" dirty="0"/>
              <a:t>	- Interaction with multifunctional membrane receptors CB1 and CB2. </a:t>
            </a:r>
          </a:p>
          <a:p>
            <a:pPr marL="0" indent="0">
              <a:buNone/>
            </a:pPr>
            <a:r>
              <a:rPr lang="en-US" dirty="0"/>
              <a:t>	- CB1: brain, spinal cord and sensitive areas</a:t>
            </a:r>
          </a:p>
          <a:p>
            <a:pPr marL="0" indent="0">
              <a:buNone/>
            </a:pPr>
            <a:r>
              <a:rPr lang="en-US" dirty="0"/>
              <a:t>	- CB2: peripheral tissues. Immunity and inflammation procedures</a:t>
            </a:r>
          </a:p>
        </p:txBody>
      </p:sp>
    </p:spTree>
    <p:extLst>
      <p:ext uri="{BB962C8B-B14F-4D97-AF65-F5344CB8AC3E}">
        <p14:creationId xmlns:p14="http://schemas.microsoft.com/office/powerpoint/2010/main" val="2006128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ETHICAL ISSUES </a:t>
            </a:r>
          </a:p>
        </p:txBody>
      </p:sp>
      <p:sp>
        <p:nvSpPr>
          <p:cNvPr id="3" name="2 Marcador de contenido"/>
          <p:cNvSpPr>
            <a:spLocks noGrp="1"/>
          </p:cNvSpPr>
          <p:nvPr>
            <p:ph sz="quarter" idx="1"/>
          </p:nvPr>
        </p:nvSpPr>
        <p:spPr/>
        <p:txBody>
          <a:bodyPr>
            <a:normAutofit fontScale="92500" lnSpcReduction="20000"/>
          </a:bodyPr>
          <a:lstStyle/>
          <a:p>
            <a:pPr marL="0" indent="0">
              <a:buNone/>
            </a:pPr>
            <a:r>
              <a:rPr lang="en-US" b="1" u="sng" dirty="0">
                <a:solidFill>
                  <a:srgbClr val="FF0000"/>
                </a:solidFill>
              </a:rPr>
              <a:t>Main question</a:t>
            </a:r>
          </a:p>
          <a:p>
            <a:pPr marL="0" indent="0">
              <a:buNone/>
            </a:pPr>
            <a:endParaRPr lang="en-US" dirty="0"/>
          </a:p>
          <a:p>
            <a:pPr marL="0" indent="0">
              <a:buNone/>
            </a:pPr>
            <a:r>
              <a:rPr lang="en-US" dirty="0"/>
              <a:t>	</a:t>
            </a:r>
            <a:r>
              <a:rPr lang="en-US" i="1" dirty="0">
                <a:effectLst>
                  <a:outerShdw blurRad="38100" dist="38100" dir="2700000" algn="tl">
                    <a:srgbClr val="000000">
                      <a:alpha val="43137"/>
                    </a:srgbClr>
                  </a:outerShdw>
                </a:effectLst>
              </a:rPr>
              <a:t>“Does potential benefits of medical marijuana exceed potential risks?” </a:t>
            </a:r>
          </a:p>
          <a:p>
            <a:pPr marL="0" indent="0">
              <a:buNone/>
            </a:pPr>
            <a:endParaRPr lang="en-US" dirty="0"/>
          </a:p>
          <a:p>
            <a:pPr marL="0" indent="0">
              <a:buNone/>
            </a:pPr>
            <a:r>
              <a:rPr lang="en-US" b="1" u="sng" dirty="0">
                <a:solidFill>
                  <a:srgbClr val="FF0000"/>
                </a:solidFill>
              </a:rPr>
              <a:t>Other ethical implications</a:t>
            </a:r>
          </a:p>
          <a:p>
            <a:pPr marL="0" indent="0">
              <a:buNone/>
            </a:pPr>
            <a:endParaRPr lang="en-US" b="1" dirty="0">
              <a:solidFill>
                <a:srgbClr val="FF0000"/>
              </a:solidFill>
            </a:endParaRPr>
          </a:p>
          <a:p>
            <a:pPr marL="0" indent="0">
              <a:buNone/>
            </a:pPr>
            <a:r>
              <a:rPr lang="en-US" dirty="0"/>
              <a:t>	</a:t>
            </a:r>
            <a:r>
              <a:rPr lang="en-US" i="1" dirty="0">
                <a:effectLst>
                  <a:outerShdw blurRad="38100" dist="38100" dir="2700000" algn="tl">
                    <a:srgbClr val="000000">
                      <a:alpha val="43137"/>
                    </a:srgbClr>
                  </a:outerShdw>
                </a:effectLst>
              </a:rPr>
              <a:t>“How does this affect to Patient-Doctor relationship?” </a:t>
            </a:r>
          </a:p>
          <a:p>
            <a:pPr marL="0" indent="0">
              <a:buNone/>
            </a:pPr>
            <a:endParaRPr lang="en-US" i="1" dirty="0">
              <a:effectLst>
                <a:outerShdw blurRad="38100" dist="38100" dir="2700000" algn="tl">
                  <a:srgbClr val="000000">
                    <a:alpha val="43137"/>
                  </a:srgbClr>
                </a:outerShdw>
              </a:effectLst>
            </a:endParaRPr>
          </a:p>
          <a:p>
            <a:pPr marL="0" indent="0">
              <a:buNone/>
            </a:pPr>
            <a:r>
              <a:rPr lang="en-US" i="1" dirty="0">
                <a:effectLst>
                  <a:outerShdw blurRad="38100" dist="38100" dir="2700000" algn="tl">
                    <a:srgbClr val="000000">
                      <a:alpha val="43137"/>
                    </a:srgbClr>
                  </a:outerShdw>
                </a:effectLst>
              </a:rPr>
              <a:t>	“How much autonomy should patient have in its administration?”</a:t>
            </a:r>
          </a:p>
          <a:p>
            <a:pPr marL="0" indent="0">
              <a:buNone/>
            </a:pPr>
            <a:endParaRPr lang="en-US" dirty="0"/>
          </a:p>
          <a:p>
            <a:pPr marL="0" indent="0">
              <a:buNone/>
            </a:pPr>
            <a:endParaRPr lang="es-ES" dirty="0"/>
          </a:p>
        </p:txBody>
      </p:sp>
    </p:spTree>
    <p:extLst>
      <p:ext uri="{BB962C8B-B14F-4D97-AF65-F5344CB8AC3E}">
        <p14:creationId xmlns:p14="http://schemas.microsoft.com/office/powerpoint/2010/main" val="62162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a:effectLst>
                  <a:outerShdw blurRad="38100" dist="38100" dir="2700000" algn="tl">
                    <a:srgbClr val="000000">
                      <a:alpha val="43137"/>
                    </a:srgbClr>
                  </a:outerShdw>
                </a:effectLst>
              </a:rPr>
              <a:t>POTENTIAL BENEFITS</a:t>
            </a:r>
          </a:p>
        </p:txBody>
      </p:sp>
      <p:sp>
        <p:nvSpPr>
          <p:cNvPr id="3" name="2 Marcador de contenido"/>
          <p:cNvSpPr>
            <a:spLocks noGrp="1"/>
          </p:cNvSpPr>
          <p:nvPr>
            <p:ph sz="quarter" idx="1"/>
          </p:nvPr>
        </p:nvSpPr>
        <p:spPr/>
        <p:txBody>
          <a:bodyPr>
            <a:normAutofit fontScale="92500" lnSpcReduction="10000"/>
          </a:bodyPr>
          <a:lstStyle/>
          <a:p>
            <a:pPr marL="0" indent="0">
              <a:buNone/>
            </a:pPr>
            <a:r>
              <a:rPr lang="es-ES" b="1" u="sng" dirty="0" err="1">
                <a:effectLst>
                  <a:outerShdw blurRad="38100" dist="38100" dir="2700000" algn="tl">
                    <a:srgbClr val="000000">
                      <a:alpha val="43137"/>
                    </a:srgbClr>
                  </a:outerShdw>
                </a:effectLst>
              </a:rPr>
              <a:t>Used</a:t>
            </a:r>
            <a:r>
              <a:rPr lang="es-ES" b="1" u="sng" dirty="0">
                <a:effectLst>
                  <a:outerShdw blurRad="38100" dist="38100" dir="2700000" algn="tl">
                    <a:srgbClr val="000000">
                      <a:alpha val="43137"/>
                    </a:srgbClr>
                  </a:outerShdw>
                </a:effectLst>
              </a:rPr>
              <a:t> in </a:t>
            </a:r>
            <a:r>
              <a:rPr lang="es-ES" b="1" u="sng" dirty="0" err="1">
                <a:effectLst>
                  <a:outerShdw blurRad="38100" dist="38100" dir="2700000" algn="tl">
                    <a:srgbClr val="000000">
                      <a:alpha val="43137"/>
                    </a:srgbClr>
                  </a:outerShdw>
                </a:effectLst>
              </a:rPr>
              <a:t>treatment</a:t>
            </a:r>
            <a:r>
              <a:rPr lang="es-ES" b="1" u="sng" dirty="0">
                <a:effectLst>
                  <a:outerShdw blurRad="38100" dist="38100" dir="2700000" algn="tl">
                    <a:srgbClr val="000000">
                      <a:alpha val="43137"/>
                    </a:srgbClr>
                  </a:outerShdw>
                </a:effectLst>
              </a:rPr>
              <a:t> </a:t>
            </a:r>
            <a:r>
              <a:rPr lang="es-ES" b="1" u="sng" dirty="0" err="1">
                <a:effectLst>
                  <a:outerShdw blurRad="38100" dist="38100" dir="2700000" algn="tl">
                    <a:srgbClr val="000000">
                      <a:alpha val="43137"/>
                    </a:srgbClr>
                  </a:outerShdw>
                </a:effectLst>
              </a:rPr>
              <a:t>for</a:t>
            </a:r>
            <a:r>
              <a:rPr lang="es-ES" b="1" u="sng" dirty="0">
                <a:effectLst>
                  <a:outerShdw blurRad="38100" dist="38100" dir="2700000" algn="tl">
                    <a:srgbClr val="000000">
                      <a:alpha val="43137"/>
                    </a:srgbClr>
                  </a:outerShdw>
                </a:effectLst>
              </a:rPr>
              <a:t>:</a:t>
            </a:r>
          </a:p>
          <a:p>
            <a:pPr marL="0" indent="0">
              <a:buNone/>
            </a:pPr>
            <a:r>
              <a:rPr lang="es-ES" b="1" u="sng" dirty="0">
                <a:effectLst>
                  <a:outerShdw blurRad="38100" dist="38100" dir="2700000" algn="tl">
                    <a:srgbClr val="000000">
                      <a:alpha val="43137"/>
                    </a:srgbClr>
                  </a:outerShdw>
                </a:effectLst>
              </a:rPr>
              <a:t> </a:t>
            </a:r>
          </a:p>
          <a:p>
            <a:pPr marL="0" indent="0">
              <a:buNone/>
            </a:pPr>
            <a:r>
              <a:rPr lang="es-ES_tradnl" dirty="0"/>
              <a:t>-</a:t>
            </a:r>
            <a:r>
              <a:rPr lang="es-ES_tradnl" dirty="0" err="1"/>
              <a:t>Chronic</a:t>
            </a:r>
            <a:r>
              <a:rPr lang="es-ES_tradnl" dirty="0"/>
              <a:t> </a:t>
            </a:r>
            <a:r>
              <a:rPr lang="es-ES_tradnl" dirty="0" err="1"/>
              <a:t>pain</a:t>
            </a:r>
            <a:r>
              <a:rPr lang="es-ES_tradnl" dirty="0"/>
              <a:t> </a:t>
            </a:r>
            <a:r>
              <a:rPr lang="es-ES_tradnl" dirty="0" err="1"/>
              <a:t>associated</a:t>
            </a:r>
            <a:r>
              <a:rPr lang="es-ES_tradnl" dirty="0"/>
              <a:t> </a:t>
            </a:r>
            <a:r>
              <a:rPr lang="es-ES_tradnl" dirty="0" err="1"/>
              <a:t>with</a:t>
            </a:r>
            <a:r>
              <a:rPr lang="es-ES_tradnl" dirty="0"/>
              <a:t> </a:t>
            </a:r>
            <a:r>
              <a:rPr lang="es-ES_tradnl" dirty="0" err="1"/>
              <a:t>cancer</a:t>
            </a:r>
            <a:r>
              <a:rPr lang="es-ES_tradnl" dirty="0"/>
              <a:t> </a:t>
            </a:r>
            <a:endParaRPr lang="es-ES" dirty="0"/>
          </a:p>
          <a:p>
            <a:pPr marL="0" indent="0">
              <a:buNone/>
            </a:pPr>
            <a:r>
              <a:rPr lang="es-ES_tradnl" dirty="0"/>
              <a:t>- </a:t>
            </a:r>
            <a:r>
              <a:rPr lang="es-ES_tradnl" dirty="0" err="1"/>
              <a:t>Neuropathic</a:t>
            </a:r>
            <a:r>
              <a:rPr lang="es-ES_tradnl" dirty="0"/>
              <a:t> </a:t>
            </a:r>
            <a:r>
              <a:rPr lang="es-ES_tradnl" dirty="0" err="1"/>
              <a:t>pain</a:t>
            </a:r>
            <a:endParaRPr lang="es-ES" dirty="0"/>
          </a:p>
          <a:p>
            <a:pPr marL="0" indent="0">
              <a:buNone/>
            </a:pPr>
            <a:r>
              <a:rPr lang="es-ES_tradnl" dirty="0"/>
              <a:t>- </a:t>
            </a:r>
            <a:r>
              <a:rPr lang="es-ES_tradnl" dirty="0" err="1"/>
              <a:t>Potentiate</a:t>
            </a:r>
            <a:r>
              <a:rPr lang="es-ES_tradnl" dirty="0"/>
              <a:t> </a:t>
            </a:r>
            <a:r>
              <a:rPr lang="es-ES_tradnl" dirty="0" err="1"/>
              <a:t>opioid</a:t>
            </a:r>
            <a:r>
              <a:rPr lang="es-ES_tradnl" dirty="0"/>
              <a:t> </a:t>
            </a:r>
            <a:r>
              <a:rPr lang="es-ES_tradnl" dirty="0" err="1"/>
              <a:t>activity</a:t>
            </a:r>
            <a:r>
              <a:rPr lang="es-ES_tradnl" dirty="0"/>
              <a:t>: </a:t>
            </a:r>
            <a:r>
              <a:rPr lang="es-ES_tradnl" dirty="0" err="1"/>
              <a:t>analgesic</a:t>
            </a:r>
            <a:endParaRPr lang="es-ES" dirty="0"/>
          </a:p>
          <a:p>
            <a:pPr marL="0" indent="0">
              <a:buNone/>
            </a:pPr>
            <a:r>
              <a:rPr lang="es-ES_tradnl" dirty="0"/>
              <a:t>-</a:t>
            </a:r>
            <a:r>
              <a:rPr lang="es-ES_tradnl" dirty="0" err="1"/>
              <a:t>Inhibition</a:t>
            </a:r>
            <a:r>
              <a:rPr lang="es-ES_tradnl" dirty="0"/>
              <a:t> of </a:t>
            </a:r>
            <a:r>
              <a:rPr lang="es-ES_tradnl" dirty="0" err="1"/>
              <a:t>muscle</a:t>
            </a:r>
            <a:r>
              <a:rPr lang="es-ES_tradnl" dirty="0"/>
              <a:t> </a:t>
            </a:r>
            <a:r>
              <a:rPr lang="es-ES_tradnl" dirty="0" err="1"/>
              <a:t>spasticity</a:t>
            </a:r>
            <a:r>
              <a:rPr lang="es-ES_tradnl" dirty="0"/>
              <a:t>: </a:t>
            </a:r>
            <a:r>
              <a:rPr lang="es-ES_tradnl" dirty="0" err="1"/>
              <a:t>Multiple</a:t>
            </a:r>
            <a:r>
              <a:rPr lang="es-ES_tradnl" dirty="0"/>
              <a:t> </a:t>
            </a:r>
            <a:r>
              <a:rPr lang="es-ES_tradnl" dirty="0" err="1"/>
              <a:t>sclerosis</a:t>
            </a:r>
            <a:r>
              <a:rPr lang="es-ES_tradnl" dirty="0"/>
              <a:t>. </a:t>
            </a:r>
            <a:endParaRPr lang="es-ES" dirty="0"/>
          </a:p>
          <a:p>
            <a:pPr marL="0" indent="0">
              <a:buNone/>
            </a:pPr>
            <a:r>
              <a:rPr lang="es-ES_tradnl" dirty="0"/>
              <a:t>-</a:t>
            </a:r>
            <a:r>
              <a:rPr lang="es-ES_tradnl" dirty="0" err="1"/>
              <a:t>Glioblastoma</a:t>
            </a:r>
            <a:r>
              <a:rPr lang="es-ES_tradnl" dirty="0"/>
              <a:t> </a:t>
            </a:r>
            <a:r>
              <a:rPr lang="es-ES_tradnl" dirty="0" err="1"/>
              <a:t>therapy</a:t>
            </a:r>
            <a:endParaRPr lang="es-ES" dirty="0"/>
          </a:p>
          <a:p>
            <a:pPr marL="0" indent="0">
              <a:buNone/>
            </a:pPr>
            <a:r>
              <a:rPr lang="es-ES_tradnl" dirty="0"/>
              <a:t>-Glaucoma</a:t>
            </a:r>
            <a:endParaRPr lang="es-ES" dirty="0"/>
          </a:p>
          <a:p>
            <a:pPr marL="0" indent="0">
              <a:buNone/>
            </a:pPr>
            <a:r>
              <a:rPr lang="es-ES_tradnl" dirty="0"/>
              <a:t>-Reduce nausea and </a:t>
            </a:r>
            <a:r>
              <a:rPr lang="es-ES_tradnl" dirty="0" err="1"/>
              <a:t>vomiting</a:t>
            </a:r>
            <a:r>
              <a:rPr lang="es-ES_tradnl" dirty="0"/>
              <a:t> </a:t>
            </a:r>
            <a:r>
              <a:rPr lang="es-ES_tradnl" dirty="0" err="1"/>
              <a:t>associated</a:t>
            </a:r>
            <a:r>
              <a:rPr lang="es-ES_tradnl" dirty="0"/>
              <a:t> </a:t>
            </a:r>
            <a:r>
              <a:rPr lang="es-ES_tradnl" dirty="0" err="1"/>
              <a:t>with</a:t>
            </a:r>
            <a:r>
              <a:rPr lang="es-ES_tradnl" dirty="0"/>
              <a:t> </a:t>
            </a:r>
            <a:r>
              <a:rPr lang="es-ES_tradnl" dirty="0" err="1"/>
              <a:t>chemotherapy</a:t>
            </a:r>
            <a:endParaRPr lang="es-ES" dirty="0"/>
          </a:p>
          <a:p>
            <a:pPr marL="0" indent="0">
              <a:buNone/>
            </a:pPr>
            <a:r>
              <a:rPr lang="es-ES_tradnl" dirty="0"/>
              <a:t> </a:t>
            </a:r>
            <a:endParaRPr lang="es-ES" dirty="0"/>
          </a:p>
          <a:p>
            <a:pPr marL="0" indent="0">
              <a:buNone/>
            </a:pPr>
            <a:endParaRPr lang="es-ES" b="1" u="sng" dirty="0">
              <a:effectLst>
                <a:outerShdw blurRad="38100" dist="38100" dir="2700000" algn="tl">
                  <a:srgbClr val="000000">
                    <a:alpha val="43137"/>
                  </a:srgbClr>
                </a:outerShdw>
              </a:effectLst>
            </a:endParaRPr>
          </a:p>
          <a:p>
            <a:pPr marL="0" indent="0">
              <a:buNone/>
            </a:pPr>
            <a:endParaRPr lang="es-ES" sz="2400" dirty="0"/>
          </a:p>
        </p:txBody>
      </p:sp>
    </p:spTree>
    <p:extLst>
      <p:ext uri="{BB962C8B-B14F-4D97-AF65-F5344CB8AC3E}">
        <p14:creationId xmlns:p14="http://schemas.microsoft.com/office/powerpoint/2010/main" val="295852177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410</TotalTime>
  <Words>1117</Words>
  <Application>Microsoft Office PowerPoint</Application>
  <PresentationFormat>Předvádění na obrazovce (4:3)</PresentationFormat>
  <Paragraphs>134</Paragraphs>
  <Slides>25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Georgia</vt:lpstr>
      <vt:lpstr>Wingdings</vt:lpstr>
      <vt:lpstr>Wingdings 2</vt:lpstr>
      <vt:lpstr>Civil</vt:lpstr>
      <vt:lpstr>ETHICS AND LEGAL FRAMEWORK IN THE USE OF MEDICAL MARIJUANA</vt:lpstr>
      <vt:lpstr>INTRODUCTION</vt:lpstr>
      <vt:lpstr>INDEX</vt:lpstr>
      <vt:lpstr>BACKGROUND</vt:lpstr>
      <vt:lpstr>Prezentace aplikace PowerPoint</vt:lpstr>
      <vt:lpstr>BACKGROUND</vt:lpstr>
      <vt:lpstr>BACKGROUND</vt:lpstr>
      <vt:lpstr>ETHICAL ISSUES </vt:lpstr>
      <vt:lpstr>POTENTIAL BENEFITS</vt:lpstr>
      <vt:lpstr>POTENTIAL RISKS</vt:lpstr>
      <vt:lpstr>DOCTOR - PATIENT  RELATIONSHIP</vt:lpstr>
      <vt:lpstr>AUTONOMY</vt:lpstr>
      <vt:lpstr>LEGAL FRAMEWORK</vt:lpstr>
      <vt:lpstr>Prezentace aplikace PowerPoint</vt:lpstr>
      <vt:lpstr>LATIN AMERICA</vt:lpstr>
      <vt:lpstr>USA</vt:lpstr>
      <vt:lpstr>Prezentace aplikace PowerPoint</vt:lpstr>
      <vt:lpstr>COMPREHENSIVE PROGRAMS (33 STATES)</vt:lpstr>
      <vt:lpstr>SPECIAL CONDITIONS ACCORDING TO STATE (US)</vt:lpstr>
      <vt:lpstr>SPECIAL CONDITIONS ACCORDING TO STATE (US)</vt:lpstr>
      <vt:lpstr>FEDERAL ISSUES (US)</vt:lpstr>
      <vt:lpstr>EU</vt:lpstr>
      <vt:lpstr>EU</vt:lpstr>
      <vt:lpstr>EU</vt:lpstr>
      <vt:lpstr>REFERENCES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FRAMEWORK</dc:title>
  <dc:creator>Daniel Herranz Vicente</dc:creator>
  <cp:lastModifiedBy>SMEJKALOVAL</cp:lastModifiedBy>
  <cp:revision>35</cp:revision>
  <dcterms:created xsi:type="dcterms:W3CDTF">2018-11-26T16:49:41Z</dcterms:created>
  <dcterms:modified xsi:type="dcterms:W3CDTF">2018-12-05T07:44:30Z</dcterms:modified>
</cp:coreProperties>
</file>