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pha.net/consor/cgi-bin/OC_Exp.php?lng=EN&amp;Expert=481" TargetMode="External"/><Relationship Id="rId2" Type="http://schemas.openxmlformats.org/officeDocument/2006/relationships/hyperlink" Target="https://www.neurologiepropraxi.cz/pdfs/neu/2006/01/1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.bmj.com/content/13/3/1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B7F4C-BD77-4ABD-86F3-AC1F734DC3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Kennedy</a:t>
            </a:r>
            <a:r>
              <a:rPr lang="sk-SK" dirty="0"/>
              <a:t> </a:t>
            </a:r>
            <a:r>
              <a:rPr lang="sk-SK" dirty="0" err="1"/>
              <a:t>disease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AEB13E-E839-4AD0-88E9-8AE5498762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endParaRPr lang="sk-SK" dirty="0"/>
          </a:p>
          <a:p>
            <a:r>
              <a:rPr lang="sk-SK" dirty="0"/>
              <a:t>                                               Monika Hrádocká, f15001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673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8B148-FACE-4491-81AF-958696D3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Definícia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78BE77-56E9-4607-B45F-368E62F03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Kennedyho</a:t>
            </a:r>
            <a:r>
              <a:rPr lang="sk-SK" dirty="0"/>
              <a:t> choroba, tiež známa ako </a:t>
            </a:r>
            <a:r>
              <a:rPr lang="sk-SK" dirty="0" err="1"/>
              <a:t>bulbospinálna</a:t>
            </a:r>
            <a:r>
              <a:rPr lang="sk-SK" dirty="0"/>
              <a:t> muskulárna atrofia je vzácne X viazané recesívne ochorenie postihujúce motorické neuróny. Prejavuje sa </a:t>
            </a:r>
            <a:r>
              <a:rPr lang="sk-SK" dirty="0" err="1"/>
              <a:t>proximálnym</a:t>
            </a:r>
            <a:r>
              <a:rPr lang="sk-SK" dirty="0"/>
              <a:t> a bulbárnym svalovým úbytkom.</a:t>
            </a:r>
          </a:p>
          <a:p>
            <a:r>
              <a:rPr lang="sk-SK" dirty="0"/>
              <a:t>Epidemiológia: prevalencia 1/30000 narodených chlapcov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398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C92D8-94BE-47F6-A973-A25C00B1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Klinický popis ochorenia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799672-6D67-4239-8A12-965A2C1A5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Ochorenie sa vo väčšine prípadov začína prejavovať medzi 30. a 60. rokom života. Začína sa prejavovať ako </a:t>
            </a:r>
            <a:r>
              <a:rPr lang="sk-SK" dirty="0" err="1"/>
              <a:t>tremor</a:t>
            </a:r>
            <a:r>
              <a:rPr lang="sk-SK" dirty="0"/>
              <a:t>, kŕče a zášklby svalstva, únava, nezreteľná reč. S postupom choroby sa začína objavovať celková slabosť, úbytok končatinových a bulbárnych svalov, objavuje sa </a:t>
            </a:r>
            <a:r>
              <a:rPr lang="sk-SK" dirty="0" err="1"/>
              <a:t>dysarthria</a:t>
            </a:r>
            <a:r>
              <a:rPr lang="sk-SK" dirty="0"/>
              <a:t>, </a:t>
            </a:r>
            <a:r>
              <a:rPr lang="sk-SK" dirty="0" err="1"/>
              <a:t>dysphonia</a:t>
            </a:r>
            <a:r>
              <a:rPr lang="sk-SK" dirty="0"/>
              <a:t>, zvesená </a:t>
            </a:r>
            <a:r>
              <a:rPr lang="sk-SK" dirty="0" err="1"/>
              <a:t>čelusť</a:t>
            </a:r>
            <a:r>
              <a:rPr lang="sk-SK" dirty="0"/>
              <a:t>, úbytok jazyka, problémy so žutím a prehĺtaním a obmedzená mobilita. Intelektuálne schopnosti nie sú chorobou zasiahnuté. V konečnom štádiu pacient nedokáže prehĺtať a dýchať. </a:t>
            </a:r>
            <a:r>
              <a:rPr lang="sk-SK" dirty="0" err="1"/>
              <a:t>Neneurologické</a:t>
            </a:r>
            <a:r>
              <a:rPr lang="sk-SK" dirty="0"/>
              <a:t> príznaky sú </a:t>
            </a:r>
            <a:r>
              <a:rPr lang="sk-SK" dirty="0" err="1"/>
              <a:t>gynekomastia</a:t>
            </a:r>
            <a:r>
              <a:rPr lang="sk-SK" dirty="0"/>
              <a:t> a </a:t>
            </a:r>
            <a:r>
              <a:rPr lang="sk-SK" dirty="0" err="1"/>
              <a:t>hypodonadizmus</a:t>
            </a:r>
            <a:r>
              <a:rPr lang="sk-SK" dirty="0"/>
              <a:t> (problémy s plodnosťou). </a:t>
            </a:r>
          </a:p>
        </p:txBody>
      </p:sp>
    </p:spTree>
    <p:extLst>
      <p:ext uri="{BB962C8B-B14F-4D97-AF65-F5344CB8AC3E}">
        <p14:creationId xmlns:p14="http://schemas.microsoft.com/office/powerpoint/2010/main" val="212465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40F1D-367A-4522-B914-AA9922B7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Diagnostika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FDBF77-591F-4D67-A26E-3313FD9E3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Zvýšené hladiny </a:t>
            </a:r>
            <a:r>
              <a:rPr lang="sk-SK" dirty="0" err="1"/>
              <a:t>kreatinin-kinázy</a:t>
            </a:r>
            <a:r>
              <a:rPr lang="sk-SK" dirty="0"/>
              <a:t>, </a:t>
            </a:r>
            <a:r>
              <a:rPr lang="sk-SK" dirty="0" err="1"/>
              <a:t>progesterónu</a:t>
            </a:r>
            <a:r>
              <a:rPr lang="sk-SK" dirty="0"/>
              <a:t>, testosterónu, folikuly stimulujúceho hormónu, </a:t>
            </a:r>
            <a:r>
              <a:rPr lang="sk-SK" dirty="0" err="1"/>
              <a:t>luteinizačného</a:t>
            </a:r>
            <a:r>
              <a:rPr lang="sk-SK" dirty="0"/>
              <a:t> hormónu, spomalenie nervového vedenia, zníženie amplitúdy nervového akčného potenciálu, akútna alebo chronická </a:t>
            </a:r>
            <a:r>
              <a:rPr lang="sk-SK" dirty="0" err="1"/>
              <a:t>denervácia</a:t>
            </a:r>
            <a:r>
              <a:rPr lang="sk-SK" dirty="0"/>
              <a:t>, môžu byť zaznamenané </a:t>
            </a:r>
            <a:r>
              <a:rPr lang="sk-SK" dirty="0" err="1"/>
              <a:t>elektromyografom</a:t>
            </a:r>
            <a:r>
              <a:rPr lang="sk-SK" dirty="0"/>
              <a:t> alebo z genetického vyšetrenia. </a:t>
            </a:r>
          </a:p>
        </p:txBody>
      </p:sp>
    </p:spTree>
    <p:extLst>
      <p:ext uri="{BB962C8B-B14F-4D97-AF65-F5344CB8AC3E}">
        <p14:creationId xmlns:p14="http://schemas.microsoft.com/office/powerpoint/2010/main" val="245572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25C5E-B26B-49C0-B095-CF1B7280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Etiológia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52F7EB-C4DC-43CB-9563-D235B5447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sk-SK" sz="9600" dirty="0"/>
              <a:t>Ide o ochorenie s recesívne X viazanou dedičnosťou. Príčinou ochorenia je  expanzia CAG </a:t>
            </a:r>
            <a:r>
              <a:rPr lang="sk-SK" sz="9600" dirty="0" err="1"/>
              <a:t>tripletov</a:t>
            </a:r>
            <a:r>
              <a:rPr lang="sk-SK" sz="9600" dirty="0"/>
              <a:t>, ktoré kódujú </a:t>
            </a:r>
            <a:r>
              <a:rPr lang="sk-SK" sz="9600" dirty="0" err="1"/>
              <a:t>polyglutaminový</a:t>
            </a:r>
            <a:r>
              <a:rPr lang="sk-SK" sz="9600" dirty="0"/>
              <a:t> </a:t>
            </a:r>
            <a:r>
              <a:rPr lang="sk-SK" sz="9600" dirty="0" err="1"/>
              <a:t>retazec</a:t>
            </a:r>
            <a:r>
              <a:rPr lang="sk-SK" sz="9600" dirty="0"/>
              <a:t> na 1. </a:t>
            </a:r>
            <a:r>
              <a:rPr lang="sk-SK" sz="9600" dirty="0" err="1"/>
              <a:t>exóne</a:t>
            </a:r>
            <a:r>
              <a:rPr lang="sk-SK" sz="9600" dirty="0"/>
              <a:t> génu </a:t>
            </a:r>
            <a:r>
              <a:rPr lang="sk-SK" sz="9600" dirty="0" err="1"/>
              <a:t>androgénového</a:t>
            </a:r>
            <a:r>
              <a:rPr lang="sk-SK" sz="9600" dirty="0"/>
              <a:t> </a:t>
            </a:r>
            <a:r>
              <a:rPr lang="sk-SK" sz="9600" dirty="0" err="1"/>
              <a:t>receptoru.Veľkosť</a:t>
            </a:r>
            <a:r>
              <a:rPr lang="sk-SK" sz="9600" dirty="0"/>
              <a:t> </a:t>
            </a:r>
            <a:r>
              <a:rPr lang="sk-SK" sz="9600" dirty="0" err="1"/>
              <a:t>repeatov</a:t>
            </a:r>
            <a:r>
              <a:rPr lang="sk-SK" sz="9600" dirty="0"/>
              <a:t> CAG u BSMA je to 40–62. Gén je umiestnený na X chromozóme v </a:t>
            </a:r>
            <a:r>
              <a:rPr lang="sk-SK" sz="9600" dirty="0" err="1"/>
              <a:t>lokuse</a:t>
            </a:r>
            <a:r>
              <a:rPr lang="sk-SK" sz="9600" dirty="0"/>
              <a:t> Xp12-21. </a:t>
            </a:r>
            <a:r>
              <a:rPr lang="sk-SK" sz="9600" dirty="0" err="1"/>
              <a:t>Protein</a:t>
            </a:r>
            <a:r>
              <a:rPr lang="sk-SK" sz="9600" dirty="0"/>
              <a:t> </a:t>
            </a:r>
            <a:r>
              <a:rPr lang="sk-SK" sz="9600" dirty="0" err="1"/>
              <a:t>androgénového</a:t>
            </a:r>
            <a:r>
              <a:rPr lang="sk-SK" sz="9600" dirty="0"/>
              <a:t> receptoru je </a:t>
            </a:r>
            <a:r>
              <a:rPr lang="sk-SK" sz="9600" dirty="0" err="1"/>
              <a:t>liganddependentný</a:t>
            </a:r>
            <a:r>
              <a:rPr lang="sk-SK" sz="9600" dirty="0"/>
              <a:t> </a:t>
            </a:r>
            <a:r>
              <a:rPr lang="sk-SK" sz="9600" dirty="0" err="1"/>
              <a:t>jaderný</a:t>
            </a:r>
            <a:r>
              <a:rPr lang="sk-SK" sz="9600" dirty="0"/>
              <a:t> transkripční faktor a má význam pro rast </a:t>
            </a:r>
            <a:r>
              <a:rPr lang="sk-SK" sz="9600" dirty="0" err="1"/>
              <a:t>dendritůov</a:t>
            </a:r>
            <a:r>
              <a:rPr lang="sk-SK" sz="9600" dirty="0"/>
              <a:t> a prežitie buniek, jeho ligandom je </a:t>
            </a:r>
            <a:r>
              <a:rPr lang="sk-SK" sz="9600" dirty="0" err="1"/>
              <a:t>testosteóon</a:t>
            </a:r>
            <a:r>
              <a:rPr lang="sk-SK" sz="9600" dirty="0"/>
              <a:t>. </a:t>
            </a:r>
          </a:p>
          <a:p>
            <a:pPr algn="just"/>
            <a:r>
              <a:rPr lang="sk-SK" sz="9600" dirty="0"/>
              <a:t>Degenerácia proteínu </a:t>
            </a:r>
            <a:r>
              <a:rPr lang="sk-SK" sz="9600" dirty="0" err="1"/>
              <a:t>androgenového</a:t>
            </a:r>
            <a:r>
              <a:rPr lang="sk-SK" sz="9600" dirty="0"/>
              <a:t> receptoru sa zrejme podieľa na </a:t>
            </a:r>
            <a:r>
              <a:rPr lang="sk-SK" sz="9600" dirty="0" err="1"/>
              <a:t>neurodegenerácii</a:t>
            </a:r>
            <a:r>
              <a:rPr lang="sk-SK" sz="9600" dirty="0"/>
              <a:t>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9790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56E41F-B8E0-4D18-B554-FD40260DE0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B31E17-E562-4F82-98D0-858C84120F3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2308B7-2829-44DD-B213-27EEBDED141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3E937B9-07EE-456A-A31C-41A8866E28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230D8A5-283C-4BDD-B978-054B3163C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16" y="1223889"/>
            <a:ext cx="5942813" cy="377014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F3D499-E2EF-49B0-BF49-B90D162E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262626"/>
                </a:solidFill>
              </a:rPr>
              <a:t>Prognóza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C69B6D-6CB7-4C62-9D23-63577E27F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262626"/>
                </a:solidFill>
              </a:rPr>
              <a:t>Progresia ochorenia je pomalá, asi 1/3 pacientov po 20. rokoch končí na vozíku, preto má len slabý vplyv na skrátenie života pacientov. </a:t>
            </a:r>
          </a:p>
        </p:txBody>
      </p:sp>
    </p:spTree>
    <p:extLst>
      <p:ext uri="{BB962C8B-B14F-4D97-AF65-F5344CB8AC3E}">
        <p14:creationId xmlns:p14="http://schemas.microsoft.com/office/powerpoint/2010/main" val="400062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D046D-807C-4DE3-8043-F9499E3E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7AD775-2474-41B2-84F5-0FD368C51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https://www.neurologiepropraxi.cz/pdfs/neu/2006/01/11.pdf</a:t>
            </a:r>
            <a:endParaRPr lang="sk-SK" dirty="0"/>
          </a:p>
          <a:p>
            <a:r>
              <a:rPr lang="sk-SK" dirty="0">
                <a:hlinkClick r:id="rId3"/>
              </a:rPr>
              <a:t>http://www.orpha.net/consor/cgi-bin/OC_Exp.php?lng=EN&amp;Expert=481</a:t>
            </a:r>
            <a:endParaRPr lang="sk-SK" dirty="0"/>
          </a:p>
          <a:p>
            <a:r>
              <a:rPr lang="sk-SK"/>
              <a:t>Obrázok: </a:t>
            </a:r>
            <a:r>
              <a:rPr lang="sk-SK">
                <a:hlinkClick r:id="rId4"/>
              </a:rPr>
              <a:t>http://pn.bmj.com/content/13/3/153</a:t>
            </a:r>
            <a:endParaRPr lang="sk-SK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2479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341</Words>
  <Application>Microsoft Office PowerPoint</Application>
  <PresentationFormat>Širokoúhlá obrazovka</PresentationFormat>
  <Paragraphs>20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Organika</vt:lpstr>
      <vt:lpstr>Kennedy disease</vt:lpstr>
      <vt:lpstr>Definícia</vt:lpstr>
      <vt:lpstr>Klinický popis ochorenia</vt:lpstr>
      <vt:lpstr>Diagnostika</vt:lpstr>
      <vt:lpstr>Etiológia </vt:lpstr>
      <vt:lpstr>Prognóza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</dc:creator>
  <cp:lastModifiedBy>Veronika</cp:lastModifiedBy>
  <cp:revision>13</cp:revision>
  <dcterms:created xsi:type="dcterms:W3CDTF">2018-04-04T18:38:43Z</dcterms:created>
  <dcterms:modified xsi:type="dcterms:W3CDTF">2018-04-04T19:44:25Z</dcterms:modified>
</cp:coreProperties>
</file>