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olar_urticaria" TargetMode="External"/><Relationship Id="rId2" Type="http://schemas.openxmlformats.org/officeDocument/2006/relationships/hyperlink" Target="http://www.orpha.net/consor/cgi-bin/OC_Exp.php?lng=EN&amp;Expert=9723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erm.cz/napln/historicke-standardy-cds/urticari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EEB5E7-2F27-4020-9D0C-40DF99DD80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/>
              <a:t>Solární</a:t>
            </a:r>
            <a:r>
              <a:rPr lang="hu-HU" dirty="0"/>
              <a:t> </a:t>
            </a:r>
            <a:r>
              <a:rPr lang="hu-HU" dirty="0" err="1"/>
              <a:t>urtikarie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52B5297-10D9-46E3-B8E3-56B9526194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/>
              <a:t>Michaela</a:t>
            </a:r>
            <a:r>
              <a:rPr lang="hu-HU" dirty="0"/>
              <a:t> </a:t>
            </a:r>
            <a:r>
              <a:rPr lang="hu-HU" dirty="0" err="1"/>
              <a:t>Grézlová</a:t>
            </a:r>
            <a:r>
              <a:rPr lang="hu-HU" dirty="0"/>
              <a:t> F15039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601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inor2010.JPG">
            <a:extLst>
              <a:ext uri="{FF2B5EF4-FFF2-40B4-BE49-F238E27FC236}">
                <a16:creationId xmlns:a16="http://schemas.microsoft.com/office/drawing/2014/main" id="{CA43445F-F3FD-4558-9881-D2828C77D5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11172"/>
            <a:ext cx="452120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1FF6B42-2226-4D43-8486-09C3D2EA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</p:spPr>
        <p:txBody>
          <a:bodyPr>
            <a:normAutofit/>
          </a:bodyPr>
          <a:lstStyle/>
          <a:p>
            <a:r>
              <a:rPr lang="cs-CZ" dirty="0"/>
              <a:t>Základní údaje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69FF3A-D191-472C-97EC-86DB46DEE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9600" y="2194560"/>
            <a:ext cx="5816600" cy="4024125"/>
          </a:xfrm>
        </p:spPr>
        <p:txBody>
          <a:bodyPr>
            <a:noAutofit/>
          </a:bodyPr>
          <a:lstStyle/>
          <a:p>
            <a:r>
              <a:rPr lang="hu-HU" sz="2000" dirty="0" err="1"/>
              <a:t>Solární</a:t>
            </a:r>
            <a:r>
              <a:rPr lang="hu-HU" sz="2000" dirty="0"/>
              <a:t> </a:t>
            </a:r>
            <a:r>
              <a:rPr lang="hu-HU" sz="2000" dirty="0" err="1"/>
              <a:t>urtikarie</a:t>
            </a:r>
            <a:r>
              <a:rPr lang="hu-HU" sz="2000" dirty="0"/>
              <a:t> </a:t>
            </a:r>
            <a:r>
              <a:rPr lang="hu-HU" sz="2000" dirty="0" err="1"/>
              <a:t>pa</a:t>
            </a:r>
            <a:r>
              <a:rPr lang="cs-CZ" sz="2000" dirty="0"/>
              <a:t>tří mezi vzácná onemocnění, při kterém UV záření nebo i světlo ve viditelné oblasti způsobuje vznik erytému spojeného s pruritem jak na nekrytých, tak krytých oblastech kůže. </a:t>
            </a:r>
          </a:p>
          <a:p>
            <a:r>
              <a:rPr lang="cs-CZ" sz="2000" dirty="0"/>
              <a:t>Etiologie a patofyziologie onemocnění není přesně známa, ale předpokládá se, že by mohla být způsobena reakcí antigenu s protilátkou. Antigen zapojený do kopřivkové reakce může být běžný fotoprodukt vzniklý v kůži po ozáření ultrafialovým světlem. Zodpovědný chromofor dosud nebyl přesně identifikován. Odpověď imunitního systému zapojeného ve </a:t>
            </a:r>
            <a:r>
              <a:rPr lang="cs-CZ" sz="2000" dirty="0" err="1"/>
              <a:t>fotoalergických</a:t>
            </a:r>
            <a:r>
              <a:rPr lang="cs-CZ" sz="2000" dirty="0"/>
              <a:t> reakcí vyústí ve vyplavení histaminu z mastocytů.</a:t>
            </a:r>
          </a:p>
        </p:txBody>
      </p:sp>
    </p:spTree>
    <p:extLst>
      <p:ext uri="{BB962C8B-B14F-4D97-AF65-F5344CB8AC3E}">
        <p14:creationId xmlns:p14="http://schemas.microsoft.com/office/powerpoint/2010/main" val="1729299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commons/thumb/4/4c/Epikutanni-test.jpg/800px-Epikutanni-test.jpg">
            <a:extLst>
              <a:ext uri="{FF2B5EF4-FFF2-40B4-BE49-F238E27FC236}">
                <a16:creationId xmlns:a16="http://schemas.microsoft.com/office/drawing/2014/main" id="{3A822B36-33DF-4BCD-82EB-A202E35DDD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9" b="2"/>
          <a:stretch/>
        </p:blipFill>
        <p:spPr bwMode="auto">
          <a:xfrm>
            <a:off x="685800" y="2501159"/>
            <a:ext cx="4521200" cy="341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A8D7A7A-6732-4D70-B92B-23AFA8911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</p:spPr>
        <p:txBody>
          <a:bodyPr>
            <a:normAutofit/>
          </a:bodyPr>
          <a:lstStyle/>
          <a:p>
            <a:r>
              <a:rPr lang="cs-CZ" dirty="0"/>
              <a:t>diagnostika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92842A-E7F2-4BA8-A3FD-6E65391F1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9600" y="2194560"/>
            <a:ext cx="5816600" cy="4024125"/>
          </a:xfrm>
        </p:spPr>
        <p:txBody>
          <a:bodyPr>
            <a:normAutofit/>
          </a:bodyPr>
          <a:lstStyle/>
          <a:p>
            <a:r>
              <a:rPr lang="cs-CZ" dirty="0"/>
              <a:t> K diagnostice a zejména k diferenciální diagnostice se používá hlavně </a:t>
            </a:r>
            <a:r>
              <a:rPr lang="cs-CZ" dirty="0" err="1"/>
              <a:t>fototestů</a:t>
            </a:r>
            <a:r>
              <a:rPr lang="cs-CZ" dirty="0"/>
              <a:t> (ke stanovení tzv. akčního spektra výsevů) a imunologického zjištění </a:t>
            </a:r>
            <a:r>
              <a:rPr lang="cs-CZ" dirty="0" err="1"/>
              <a:t>fotoalergenu</a:t>
            </a:r>
            <a:r>
              <a:rPr lang="cs-CZ" dirty="0"/>
              <a:t> v krevním séru nebo plazmě.</a:t>
            </a:r>
          </a:p>
          <a:p>
            <a:r>
              <a:rPr lang="cs-CZ" dirty="0"/>
              <a:t>Mezí </a:t>
            </a:r>
            <a:r>
              <a:rPr lang="cs-CZ" dirty="0" err="1"/>
              <a:t>fototesty</a:t>
            </a:r>
            <a:r>
              <a:rPr lang="cs-CZ" dirty="0"/>
              <a:t> řádíme např. </a:t>
            </a:r>
            <a:r>
              <a:rPr lang="cs-CZ" dirty="0" err="1"/>
              <a:t>Patchův</a:t>
            </a:r>
            <a:r>
              <a:rPr lang="cs-CZ" dirty="0"/>
              <a:t> </a:t>
            </a:r>
            <a:r>
              <a:rPr lang="cs-CZ" dirty="0" err="1"/>
              <a:t>fototest</a:t>
            </a:r>
            <a:r>
              <a:rPr lang="cs-CZ" dirty="0"/>
              <a:t>, který patří mezi </a:t>
            </a:r>
            <a:r>
              <a:rPr lang="cs-CZ" dirty="0" err="1"/>
              <a:t>epikutánní</a:t>
            </a:r>
            <a:r>
              <a:rPr lang="cs-CZ" dirty="0"/>
              <a:t> testy. </a:t>
            </a:r>
            <a:r>
              <a:rPr lang="cs-CZ" dirty="0" err="1"/>
              <a:t>Patchův</a:t>
            </a:r>
            <a:r>
              <a:rPr lang="cs-CZ" dirty="0"/>
              <a:t> test se provádí, pokud se má za to že pacient má alergické symptomy, které se objeví pouze při vystavení slunečnímu záření.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EA30C7B-C605-496E-BBB2-2CE69FBE5841}"/>
              </a:ext>
            </a:extLst>
          </p:cNvPr>
          <p:cNvSpPr txBox="1"/>
          <p:nvPr/>
        </p:nvSpPr>
        <p:spPr>
          <a:xfrm>
            <a:off x="685800" y="6104586"/>
            <a:ext cx="3268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Patchův</a:t>
            </a:r>
            <a:r>
              <a:rPr lang="cs-CZ" dirty="0"/>
              <a:t> test</a:t>
            </a:r>
          </a:p>
        </p:txBody>
      </p:sp>
    </p:spTree>
    <p:extLst>
      <p:ext uri="{BB962C8B-B14F-4D97-AF65-F5344CB8AC3E}">
        <p14:creationId xmlns:p14="http://schemas.microsoft.com/office/powerpoint/2010/main" val="1396797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F33ED7-D96B-45EF-B31D-69D8F47CA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2CD28F-D142-48CE-B80C-E57DA0F31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Dříve se při léčbě uplatňovala antihistaminika a imunosupresiva.</a:t>
            </a:r>
          </a:p>
          <a:p>
            <a:r>
              <a:rPr lang="cs-CZ" dirty="0"/>
              <a:t>V dnešní době se ukazuje suverenita fototerapie a </a:t>
            </a:r>
            <a:r>
              <a:rPr lang="cs-CZ" dirty="0" err="1"/>
              <a:t>fotochemoterapie</a:t>
            </a:r>
            <a:r>
              <a:rPr lang="cs-CZ" dirty="0"/>
              <a:t> (PUVA), eventuálně v kombinaci s plazmaferézou.</a:t>
            </a:r>
          </a:p>
          <a:p>
            <a:r>
              <a:rPr lang="cs-CZ" dirty="0"/>
              <a:t>Plazmaferéza  je léčebný postup, při němž dojde k odebrání, léčbě a následnému navrácení krevní plazmy do krevního oběhu. Jedná se o mimotělní terapii, která je prováděna v případech, kdy krevní plazma obsahuje tělu škodlivé látky, které není možné jiným způsobem odfiltrovat. </a:t>
            </a:r>
          </a:p>
        </p:txBody>
      </p:sp>
    </p:spTree>
    <p:extLst>
      <p:ext uri="{BB962C8B-B14F-4D97-AF65-F5344CB8AC3E}">
        <p14:creationId xmlns:p14="http://schemas.microsoft.com/office/powerpoint/2010/main" val="3550913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6F224F-B407-40E1-8813-09BC33B29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5B1F9B-9AB7-4E8F-9673-F44DB3F0E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http://www.orpha.net/consor/cgi-bin/OC_Exp.php?lng=EN&amp;Expert=97230</a:t>
            </a:r>
            <a:endParaRPr lang="cs-CZ" dirty="0"/>
          </a:p>
          <a:p>
            <a:r>
              <a:rPr lang="cs-CZ" dirty="0">
                <a:hlinkClick r:id="rId3"/>
              </a:rPr>
              <a:t>https://en.wikipedia.org/wiki/Solar_urticaria</a:t>
            </a:r>
            <a:endParaRPr lang="cs-CZ" dirty="0"/>
          </a:p>
          <a:p>
            <a:r>
              <a:rPr lang="cs-CZ" dirty="0">
                <a:hlinkClick r:id="rId4"/>
              </a:rPr>
              <a:t>https://www.derm.cz/napln/historicke-standardy-cds/urticaria/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251667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85</TotalTime>
  <Words>185</Words>
  <Application>Microsoft Office PowerPoint</Application>
  <PresentationFormat>Širokoúhlá obrazovka</PresentationFormat>
  <Paragraphs>17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Kondenzační stopa</vt:lpstr>
      <vt:lpstr>Solární urtikarie</vt:lpstr>
      <vt:lpstr>Základní údaje</vt:lpstr>
      <vt:lpstr>diagnostika</vt:lpstr>
      <vt:lpstr>Léčba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Solar urticaria</dc:title>
  <dc:creator>F15071</dc:creator>
  <cp:lastModifiedBy>F15071</cp:lastModifiedBy>
  <cp:revision>7</cp:revision>
  <dcterms:created xsi:type="dcterms:W3CDTF">2018-03-23T16:30:35Z</dcterms:created>
  <dcterms:modified xsi:type="dcterms:W3CDTF">2018-03-23T17:56:07Z</dcterms:modified>
</cp:coreProperties>
</file>