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a:t>Mintacím szerkesztése</a:t>
            </a:r>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a:t>Alcím mintájának szerkesztése</a:t>
            </a:r>
          </a:p>
        </p:txBody>
      </p:sp>
      <p:sp>
        <p:nvSpPr>
          <p:cNvPr id="4" name="Dátum helye 3"/>
          <p:cNvSpPr>
            <a:spLocks noGrp="1"/>
          </p:cNvSpPr>
          <p:nvPr>
            <p:ph type="dt" sz="half" idx="10"/>
          </p:nvPr>
        </p:nvSpPr>
        <p:spPr/>
        <p:txBody>
          <a:bodyPr/>
          <a:lstStyle/>
          <a:p>
            <a:fld id="{08DCDE75-89FD-47D4-96B5-7D53BD2E92D4}" type="datetimeFigureOut">
              <a:rPr lang="hu-HU" smtClean="0"/>
              <a:t>2018.03.12.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7D901B6B-DBA4-45B4-AC3D-5BEE23A6DF66}" type="slidenum">
              <a:rPr lang="hu-HU" smtClean="0"/>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Függőleges szöveg helye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10"/>
          </p:nvPr>
        </p:nvSpPr>
        <p:spPr/>
        <p:txBody>
          <a:bodyPr/>
          <a:lstStyle/>
          <a:p>
            <a:fld id="{08DCDE75-89FD-47D4-96B5-7D53BD2E92D4}" type="datetimeFigureOut">
              <a:rPr lang="hu-HU" smtClean="0"/>
              <a:t>2018.03.12.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7D901B6B-DBA4-45B4-AC3D-5BEE23A6DF66}" type="slidenum">
              <a:rPr lang="hu-HU" smtClean="0"/>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a:t>Mintacím szerkesztése</a:t>
            </a:r>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10"/>
          </p:nvPr>
        </p:nvSpPr>
        <p:spPr/>
        <p:txBody>
          <a:bodyPr/>
          <a:lstStyle/>
          <a:p>
            <a:fld id="{08DCDE75-89FD-47D4-96B5-7D53BD2E92D4}" type="datetimeFigureOut">
              <a:rPr lang="hu-HU" smtClean="0"/>
              <a:t>2018.03.12.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7D901B6B-DBA4-45B4-AC3D-5BEE23A6DF66}" type="slidenum">
              <a:rPr lang="hu-HU" smtClean="0"/>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10"/>
          </p:nvPr>
        </p:nvSpPr>
        <p:spPr/>
        <p:txBody>
          <a:bodyPr/>
          <a:lstStyle/>
          <a:p>
            <a:fld id="{08DCDE75-89FD-47D4-96B5-7D53BD2E92D4}" type="datetimeFigureOut">
              <a:rPr lang="hu-HU" smtClean="0"/>
              <a:t>2018.03.12.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7D901B6B-DBA4-45B4-AC3D-5BEE23A6DF66}" type="slidenum">
              <a:rPr lang="hu-HU" smtClean="0"/>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a:t>Mintacím szerkesztése</a:t>
            </a:r>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4" name="Dátum helye 3"/>
          <p:cNvSpPr>
            <a:spLocks noGrp="1"/>
          </p:cNvSpPr>
          <p:nvPr>
            <p:ph type="dt" sz="half" idx="10"/>
          </p:nvPr>
        </p:nvSpPr>
        <p:spPr/>
        <p:txBody>
          <a:bodyPr/>
          <a:lstStyle/>
          <a:p>
            <a:fld id="{08DCDE75-89FD-47D4-96B5-7D53BD2E92D4}" type="datetimeFigureOut">
              <a:rPr lang="hu-HU" smtClean="0"/>
              <a:t>2018.03.12.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7D901B6B-DBA4-45B4-AC3D-5BEE23A6DF66}" type="slidenum">
              <a:rPr lang="hu-HU" smtClean="0"/>
              <a:t>‹#›</a:t>
            </a:fld>
            <a:endParaRPr 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Dátum helye 4"/>
          <p:cNvSpPr>
            <a:spLocks noGrp="1"/>
          </p:cNvSpPr>
          <p:nvPr>
            <p:ph type="dt" sz="half" idx="10"/>
          </p:nvPr>
        </p:nvSpPr>
        <p:spPr/>
        <p:txBody>
          <a:bodyPr/>
          <a:lstStyle/>
          <a:p>
            <a:fld id="{08DCDE75-89FD-47D4-96B5-7D53BD2E92D4}" type="datetimeFigureOut">
              <a:rPr lang="hu-HU" smtClean="0"/>
              <a:t>2018.03.12.</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7D901B6B-DBA4-45B4-AC3D-5BEE23A6DF66}" type="slidenum">
              <a:rPr lang="hu-HU" smtClean="0"/>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a:t>Mintacím szerkesztése</a:t>
            </a:r>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Dátum helye 6"/>
          <p:cNvSpPr>
            <a:spLocks noGrp="1"/>
          </p:cNvSpPr>
          <p:nvPr>
            <p:ph type="dt" sz="half" idx="10"/>
          </p:nvPr>
        </p:nvSpPr>
        <p:spPr/>
        <p:txBody>
          <a:bodyPr/>
          <a:lstStyle/>
          <a:p>
            <a:fld id="{08DCDE75-89FD-47D4-96B5-7D53BD2E92D4}" type="datetimeFigureOut">
              <a:rPr lang="hu-HU" smtClean="0"/>
              <a:t>2018.03.12.</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7D901B6B-DBA4-45B4-AC3D-5BEE23A6DF66}" type="slidenum">
              <a:rPr lang="hu-HU" smtClean="0"/>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Dátum helye 2"/>
          <p:cNvSpPr>
            <a:spLocks noGrp="1"/>
          </p:cNvSpPr>
          <p:nvPr>
            <p:ph type="dt" sz="half" idx="10"/>
          </p:nvPr>
        </p:nvSpPr>
        <p:spPr/>
        <p:txBody>
          <a:bodyPr/>
          <a:lstStyle/>
          <a:p>
            <a:fld id="{08DCDE75-89FD-47D4-96B5-7D53BD2E92D4}" type="datetimeFigureOut">
              <a:rPr lang="hu-HU" smtClean="0"/>
              <a:t>2018.03.12.</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7D901B6B-DBA4-45B4-AC3D-5BEE23A6DF66}" type="slidenum">
              <a:rPr lang="hu-HU" smtClean="0"/>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08DCDE75-89FD-47D4-96B5-7D53BD2E92D4}" type="datetimeFigureOut">
              <a:rPr lang="hu-HU" smtClean="0"/>
              <a:t>2018.03.12.</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7D901B6B-DBA4-45B4-AC3D-5BEE23A6DF66}" type="slidenum">
              <a:rPr lang="hu-HU" smtClean="0"/>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a:t>Mintacím szerkesztése</a:t>
            </a:r>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átum helye 4"/>
          <p:cNvSpPr>
            <a:spLocks noGrp="1"/>
          </p:cNvSpPr>
          <p:nvPr>
            <p:ph type="dt" sz="half" idx="10"/>
          </p:nvPr>
        </p:nvSpPr>
        <p:spPr/>
        <p:txBody>
          <a:bodyPr/>
          <a:lstStyle/>
          <a:p>
            <a:fld id="{08DCDE75-89FD-47D4-96B5-7D53BD2E92D4}" type="datetimeFigureOut">
              <a:rPr lang="hu-HU" smtClean="0"/>
              <a:t>2018.03.12.</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7D901B6B-DBA4-45B4-AC3D-5BEE23A6DF66}" type="slidenum">
              <a:rPr lang="hu-HU" smtClean="0"/>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a:t>Mintacím szerkesztése</a:t>
            </a:r>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átum helye 4"/>
          <p:cNvSpPr>
            <a:spLocks noGrp="1"/>
          </p:cNvSpPr>
          <p:nvPr>
            <p:ph type="dt" sz="half" idx="10"/>
          </p:nvPr>
        </p:nvSpPr>
        <p:spPr/>
        <p:txBody>
          <a:bodyPr/>
          <a:lstStyle/>
          <a:p>
            <a:fld id="{08DCDE75-89FD-47D4-96B5-7D53BD2E92D4}" type="datetimeFigureOut">
              <a:rPr lang="hu-HU" smtClean="0"/>
              <a:t>2018.03.12.</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7D901B6B-DBA4-45B4-AC3D-5BEE23A6DF66}" type="slidenum">
              <a:rPr lang="hu-HU" smtClean="0"/>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a:t>Mintacím szerkesztése</a:t>
            </a:r>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DCDE75-89FD-47D4-96B5-7D53BD2E92D4}" type="datetimeFigureOut">
              <a:rPr lang="hu-HU" smtClean="0"/>
              <a:t>2018.03.12.</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01B6B-DBA4-45B4-AC3D-5BEE23A6DF66}" type="slidenum">
              <a:rPr lang="hu-HU" smtClean="0"/>
              <a:t>‹#›</a:t>
            </a:fld>
            <a:endParaRPr 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File:Prion_propagation.svg" TargetMode="External"/><Relationship Id="rId2" Type="http://schemas.openxmlformats.org/officeDocument/2006/relationships/hyperlink" Target="https://4.bp.blogspot.com/-MqbmWYWu8EU/Wi_H0NSS3FI/AAAAAAAABxU/EcHPuRF1X_8H5pHTVrgmiHIRVZ1iB_b8QCK4BGAYYCw/s1600/tribu-des-baruyas.jpg" TargetMode="External"/><Relationship Id="rId1" Type="http://schemas.openxmlformats.org/officeDocument/2006/relationships/slideLayout" Target="../slideLayouts/slideLayout2.xml"/><Relationship Id="rId5" Type="http://schemas.openxmlformats.org/officeDocument/2006/relationships/hyperlink" Target="http://www.nejm.org/doi/full/10.1056/NEJMoa0809716" TargetMode="External"/><Relationship Id="rId4" Type="http://schemas.openxmlformats.org/officeDocument/2006/relationships/hyperlink" Target="https://www.newscientist.com/article/dn18172-gene-change-in-cannibals-reveals-evolution-in-ac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38EB064-DECF-4225-BD2C-5B936223C8AF}"/>
              </a:ext>
            </a:extLst>
          </p:cNvPr>
          <p:cNvSpPr>
            <a:spLocks noGrp="1"/>
          </p:cNvSpPr>
          <p:nvPr>
            <p:ph type="ctrTitle"/>
          </p:nvPr>
        </p:nvSpPr>
        <p:spPr/>
        <p:txBody>
          <a:bodyPr/>
          <a:lstStyle/>
          <a:p>
            <a:r>
              <a:rPr lang="hu-HU" dirty="0"/>
              <a:t>KURU</a:t>
            </a:r>
            <a:endParaRPr lang="cs-CZ" dirty="0"/>
          </a:p>
        </p:txBody>
      </p:sp>
      <p:sp>
        <p:nvSpPr>
          <p:cNvPr id="3" name="Podnadpis 2">
            <a:extLst>
              <a:ext uri="{FF2B5EF4-FFF2-40B4-BE49-F238E27FC236}">
                <a16:creationId xmlns:a16="http://schemas.microsoft.com/office/drawing/2014/main" xmlns="" id="{13225D43-D9D3-430E-AE8D-0EB4CB06099E}"/>
              </a:ext>
            </a:extLst>
          </p:cNvPr>
          <p:cNvSpPr>
            <a:spLocks noGrp="1"/>
          </p:cNvSpPr>
          <p:nvPr>
            <p:ph type="subTitle" idx="1"/>
          </p:nvPr>
        </p:nvSpPr>
        <p:spPr>
          <a:xfrm>
            <a:off x="827584" y="5085184"/>
            <a:ext cx="6400800" cy="1057672"/>
          </a:xfrm>
        </p:spPr>
        <p:txBody>
          <a:bodyPr>
            <a:normAutofit/>
          </a:bodyPr>
          <a:lstStyle/>
          <a:p>
            <a:pPr algn="just"/>
            <a:r>
              <a:rPr lang="hu-HU" sz="2400" dirty="0"/>
              <a:t>Tamás Kázmér</a:t>
            </a:r>
          </a:p>
          <a:p>
            <a:pPr algn="just"/>
            <a:r>
              <a:rPr lang="hu-HU" sz="2400" dirty="0"/>
              <a:t>F15071</a:t>
            </a:r>
            <a:endParaRPr lang="cs-CZ" sz="2400" dirty="0"/>
          </a:p>
        </p:txBody>
      </p:sp>
    </p:spTree>
    <p:extLst>
      <p:ext uri="{BB962C8B-B14F-4D97-AF65-F5344CB8AC3E}">
        <p14:creationId xmlns:p14="http://schemas.microsoft.com/office/powerpoint/2010/main" val="3554066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6D83886E-67BD-4E5B-AA31-F08CE91A5CDD}"/>
              </a:ext>
            </a:extLst>
          </p:cNvPr>
          <p:cNvSpPr>
            <a:spLocks noGrp="1"/>
          </p:cNvSpPr>
          <p:nvPr>
            <p:ph type="title"/>
          </p:nvPr>
        </p:nvSpPr>
        <p:spPr/>
        <p:txBody>
          <a:bodyPr/>
          <a:lstStyle/>
          <a:p>
            <a:r>
              <a:rPr lang="hu-HU" dirty="0" err="1"/>
              <a:t>Definice</a:t>
            </a:r>
            <a:endParaRPr lang="cs-CZ" dirty="0"/>
          </a:p>
        </p:txBody>
      </p:sp>
      <p:sp>
        <p:nvSpPr>
          <p:cNvPr id="3" name="Zástupný symbol pro obsah 2">
            <a:extLst>
              <a:ext uri="{FF2B5EF4-FFF2-40B4-BE49-F238E27FC236}">
                <a16:creationId xmlns:a16="http://schemas.microsoft.com/office/drawing/2014/main" xmlns="" id="{0F8DAF5E-836D-4604-B116-76BBC4A92019}"/>
              </a:ext>
            </a:extLst>
          </p:cNvPr>
          <p:cNvSpPr>
            <a:spLocks noGrp="1"/>
          </p:cNvSpPr>
          <p:nvPr>
            <p:ph idx="1"/>
          </p:nvPr>
        </p:nvSpPr>
        <p:spPr>
          <a:xfrm>
            <a:off x="457200" y="1600200"/>
            <a:ext cx="8229600" cy="4525963"/>
          </a:xfrm>
        </p:spPr>
        <p:txBody>
          <a:bodyPr>
            <a:normAutofit/>
          </a:bodyPr>
          <a:lstStyle/>
          <a:p>
            <a:r>
              <a:rPr lang="cs-CZ" sz="2400" dirty="0"/>
              <a:t>Kuru je </a:t>
            </a:r>
            <a:r>
              <a:rPr lang="cs-CZ" sz="2400" dirty="0" err="1"/>
              <a:t>prionové</a:t>
            </a:r>
            <a:r>
              <a:rPr lang="cs-CZ" sz="2400" dirty="0"/>
              <a:t> onemocnění patřící do skupiny </a:t>
            </a:r>
            <a:r>
              <a:rPr lang="cs-CZ" sz="2400" dirty="0" err="1"/>
              <a:t>transmisivních</a:t>
            </a:r>
            <a:r>
              <a:rPr lang="cs-CZ" sz="2400" dirty="0"/>
              <a:t> spongiformních encefalopatií (TSE)</a:t>
            </a:r>
          </a:p>
          <a:p>
            <a:r>
              <a:rPr lang="cs-CZ" sz="2400" dirty="0"/>
              <a:t>Vyskytuje se u příslušníků kmene </a:t>
            </a:r>
            <a:r>
              <a:rPr lang="cs-CZ" sz="2400" dirty="0" err="1"/>
              <a:t>Fore</a:t>
            </a:r>
            <a:r>
              <a:rPr lang="cs-CZ" sz="2400" dirty="0"/>
              <a:t> na Nové Guineji jako důsledek rituálního kanibalismu</a:t>
            </a:r>
          </a:p>
          <a:p>
            <a:endParaRPr lang="cs-CZ" sz="2800" dirty="0"/>
          </a:p>
          <a:p>
            <a:endParaRPr lang="cs-CZ" sz="2800" dirty="0"/>
          </a:p>
        </p:txBody>
      </p:sp>
      <p:pic>
        <p:nvPicPr>
          <p:cNvPr id="1028" name="Picture 4" descr="Výsledek obrázku pro kmen fore">
            <a:extLst>
              <a:ext uri="{FF2B5EF4-FFF2-40B4-BE49-F238E27FC236}">
                <a16:creationId xmlns:a16="http://schemas.microsoft.com/office/drawing/2014/main" xmlns="" id="{88ABE6B1-745A-4055-A228-FD59DF14CF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54790" y="3508579"/>
            <a:ext cx="3689746" cy="2496344"/>
          </a:xfrm>
          <a:prstGeom prst="rect">
            <a:avLst/>
          </a:prstGeom>
          <a:noFill/>
          <a:extLst>
            <a:ext uri="{909E8E84-426E-40DD-AFC4-6F175D3DCCD1}">
              <a14:hiddenFill xmlns:a14="http://schemas.microsoft.com/office/drawing/2010/main">
                <a:solidFill>
                  <a:srgbClr val="FFFFFF"/>
                </a:solidFill>
              </a14:hiddenFill>
            </a:ext>
          </a:extLst>
        </p:spPr>
      </p:pic>
      <p:sp>
        <p:nvSpPr>
          <p:cNvPr id="4" name="TextovéPole 3">
            <a:extLst>
              <a:ext uri="{FF2B5EF4-FFF2-40B4-BE49-F238E27FC236}">
                <a16:creationId xmlns:a16="http://schemas.microsoft.com/office/drawing/2014/main" xmlns="" id="{7A45AB46-6D4B-4E29-A268-818C87B1B3A8}"/>
              </a:ext>
            </a:extLst>
          </p:cNvPr>
          <p:cNvSpPr txBox="1"/>
          <p:nvPr/>
        </p:nvSpPr>
        <p:spPr>
          <a:xfrm>
            <a:off x="5466203" y="6141368"/>
            <a:ext cx="1866921" cy="369332"/>
          </a:xfrm>
          <a:prstGeom prst="rect">
            <a:avLst/>
          </a:prstGeom>
          <a:noFill/>
        </p:spPr>
        <p:txBody>
          <a:bodyPr wrap="none" rtlCol="0">
            <a:spAutoFit/>
          </a:bodyPr>
          <a:lstStyle/>
          <a:p>
            <a:r>
              <a:rPr lang="hu-HU" dirty="0" err="1"/>
              <a:t>Obr</a:t>
            </a:r>
            <a:r>
              <a:rPr lang="hu-HU" dirty="0"/>
              <a:t>. 1: kmen </a:t>
            </a:r>
            <a:r>
              <a:rPr lang="hu-HU" dirty="0" err="1"/>
              <a:t>Fore</a:t>
            </a:r>
            <a:endParaRPr lang="cs-CZ" dirty="0"/>
          </a:p>
        </p:txBody>
      </p:sp>
      <p:sp>
        <p:nvSpPr>
          <p:cNvPr id="5" name="TextovéPole 4">
            <a:extLst>
              <a:ext uri="{FF2B5EF4-FFF2-40B4-BE49-F238E27FC236}">
                <a16:creationId xmlns:a16="http://schemas.microsoft.com/office/drawing/2014/main" xmlns="" id="{B85EDF74-9977-43DB-9DC3-9152DE485AA0}"/>
              </a:ext>
            </a:extLst>
          </p:cNvPr>
          <p:cNvSpPr txBox="1"/>
          <p:nvPr/>
        </p:nvSpPr>
        <p:spPr>
          <a:xfrm>
            <a:off x="683568" y="3399779"/>
            <a:ext cx="3888432" cy="3139321"/>
          </a:xfrm>
          <a:prstGeom prst="rect">
            <a:avLst/>
          </a:prstGeom>
          <a:noFill/>
        </p:spPr>
        <p:txBody>
          <a:bodyPr wrap="square" rtlCol="0">
            <a:spAutoFit/>
          </a:bodyPr>
          <a:lstStyle/>
          <a:p>
            <a:r>
              <a:rPr lang="cs-CZ" sz="2000" dirty="0"/>
              <a:t>Příslušníci kmene </a:t>
            </a:r>
            <a:r>
              <a:rPr lang="cs-CZ" sz="2000" dirty="0" err="1"/>
              <a:t>Fore</a:t>
            </a:r>
            <a:r>
              <a:rPr lang="cs-CZ" sz="2000" dirty="0"/>
              <a:t> až donedávna vyjadřovali svým zemřelým úctu tím, že snědli jejich maso a mozek. Tento druh pohřebních rituálů měl ovšem tragické následky v podobě onemocnění kuru, které ve 20. století zahubilo asi 2500 zdejších kanibalů.</a:t>
            </a:r>
          </a:p>
          <a:p>
            <a:endParaRPr lang="cs-CZ" dirty="0"/>
          </a:p>
        </p:txBody>
      </p:sp>
    </p:spTree>
    <p:extLst>
      <p:ext uri="{BB962C8B-B14F-4D97-AF65-F5344CB8AC3E}">
        <p14:creationId xmlns:p14="http://schemas.microsoft.com/office/powerpoint/2010/main" val="3176177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DDEA431E-9687-485C-818B-F721C22308FA}"/>
              </a:ext>
            </a:extLst>
          </p:cNvPr>
          <p:cNvSpPr>
            <a:spLocks noGrp="1"/>
          </p:cNvSpPr>
          <p:nvPr>
            <p:ph type="title"/>
          </p:nvPr>
        </p:nvSpPr>
        <p:spPr/>
        <p:txBody>
          <a:bodyPr>
            <a:normAutofit/>
          </a:bodyPr>
          <a:lstStyle/>
          <a:p>
            <a:r>
              <a:rPr lang="hu-HU" dirty="0" err="1"/>
              <a:t>Příznaky</a:t>
            </a:r>
            <a:r>
              <a:rPr lang="hu-HU" dirty="0"/>
              <a:t> </a:t>
            </a:r>
            <a:r>
              <a:rPr lang="hu-HU" i="1" dirty="0" err="1"/>
              <a:t>kuru</a:t>
            </a:r>
            <a:endParaRPr lang="cs-CZ" i="1" dirty="0"/>
          </a:p>
        </p:txBody>
      </p:sp>
      <p:sp>
        <p:nvSpPr>
          <p:cNvPr id="3" name="Zástupný symbol pro obsah 2">
            <a:extLst>
              <a:ext uri="{FF2B5EF4-FFF2-40B4-BE49-F238E27FC236}">
                <a16:creationId xmlns:a16="http://schemas.microsoft.com/office/drawing/2014/main" xmlns="" id="{69783AD2-8FB4-402A-9883-310FBCD8E3E4}"/>
              </a:ext>
            </a:extLst>
          </p:cNvPr>
          <p:cNvSpPr>
            <a:spLocks noGrp="1"/>
          </p:cNvSpPr>
          <p:nvPr>
            <p:ph idx="1"/>
          </p:nvPr>
        </p:nvSpPr>
        <p:spPr>
          <a:xfrm>
            <a:off x="457200" y="1700808"/>
            <a:ext cx="3538736" cy="4425355"/>
          </a:xfrm>
        </p:spPr>
        <p:txBody>
          <a:bodyPr>
            <a:normAutofit/>
          </a:bodyPr>
          <a:lstStyle/>
          <a:p>
            <a:r>
              <a:rPr lang="hu-HU" sz="2800" dirty="0" err="1"/>
              <a:t>Třes</a:t>
            </a:r>
            <a:r>
              <a:rPr lang="hu-HU" sz="2800" dirty="0"/>
              <a:t> </a:t>
            </a:r>
            <a:r>
              <a:rPr lang="hu-HU" sz="2800" dirty="0" err="1"/>
              <a:t>nohou</a:t>
            </a:r>
            <a:r>
              <a:rPr lang="hu-HU" sz="2800" dirty="0"/>
              <a:t>, </a:t>
            </a:r>
            <a:r>
              <a:rPr lang="hu-HU" sz="2800" dirty="0" err="1"/>
              <a:t>těla</a:t>
            </a:r>
            <a:endParaRPr lang="hu-HU" sz="2800" dirty="0"/>
          </a:p>
          <a:p>
            <a:r>
              <a:rPr lang="hu-HU" sz="2800" dirty="0" err="1"/>
              <a:t>Neartikulovaná</a:t>
            </a:r>
            <a:r>
              <a:rPr lang="hu-HU" sz="2800" dirty="0"/>
              <a:t> </a:t>
            </a:r>
            <a:r>
              <a:rPr lang="hu-HU" sz="2800" dirty="0" err="1"/>
              <a:t>řeč</a:t>
            </a:r>
            <a:endParaRPr lang="hu-HU" sz="2800" dirty="0"/>
          </a:p>
          <a:p>
            <a:r>
              <a:rPr lang="hu-HU" sz="2800" dirty="0" err="1"/>
              <a:t>Destrukce</a:t>
            </a:r>
            <a:r>
              <a:rPr lang="hu-HU" sz="2800" dirty="0"/>
              <a:t> </a:t>
            </a:r>
            <a:r>
              <a:rPr lang="hu-HU" sz="2800" dirty="0" err="1"/>
              <a:t>mozku</a:t>
            </a:r>
            <a:endParaRPr lang="hu-HU" sz="2800" dirty="0"/>
          </a:p>
          <a:p>
            <a:r>
              <a:rPr lang="hu-HU" sz="2800" dirty="0" err="1"/>
              <a:t>Smrt</a:t>
            </a:r>
            <a:r>
              <a:rPr lang="hu-HU" sz="2800" dirty="0"/>
              <a:t> s </a:t>
            </a:r>
            <a:r>
              <a:rPr lang="hu-HU" sz="2800" dirty="0" err="1"/>
              <a:t>úsměvem</a:t>
            </a:r>
            <a:r>
              <a:rPr lang="hu-HU" sz="2800" dirty="0"/>
              <a:t> na </a:t>
            </a:r>
            <a:r>
              <a:rPr lang="hu-HU" sz="2800" dirty="0" err="1"/>
              <a:t>rtech</a:t>
            </a:r>
            <a:endParaRPr lang="hu-HU" sz="2800" dirty="0"/>
          </a:p>
          <a:p>
            <a:pPr marL="0" indent="0">
              <a:buNone/>
            </a:pPr>
            <a:endParaRPr lang="cs-CZ" sz="2800" dirty="0"/>
          </a:p>
        </p:txBody>
      </p:sp>
      <p:pic>
        <p:nvPicPr>
          <p:cNvPr id="3074" name="Picture 2" descr="https://upload.wikimedia.org/wikipedia/commons/thumb/6/6f/OkapaFore.large.jpg/800px-OkapaFore.large.jpg">
            <a:extLst>
              <a:ext uri="{FF2B5EF4-FFF2-40B4-BE49-F238E27FC236}">
                <a16:creationId xmlns:a16="http://schemas.microsoft.com/office/drawing/2014/main" xmlns="" id="{6D9A18D8-9DCF-4E29-8247-CC39E19FD4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1894" y="1700808"/>
            <a:ext cx="4354906" cy="3402270"/>
          </a:xfrm>
          <a:prstGeom prst="rect">
            <a:avLst/>
          </a:prstGeom>
          <a:noFill/>
          <a:extLst>
            <a:ext uri="{909E8E84-426E-40DD-AFC4-6F175D3DCCD1}">
              <a14:hiddenFill xmlns:a14="http://schemas.microsoft.com/office/drawing/2010/main">
                <a:solidFill>
                  <a:srgbClr val="FFFFFF"/>
                </a:solidFill>
              </a14:hiddenFill>
            </a:ext>
          </a:extLst>
        </p:spPr>
      </p:pic>
      <p:sp>
        <p:nvSpPr>
          <p:cNvPr id="4" name="TextovéPole 3">
            <a:extLst>
              <a:ext uri="{FF2B5EF4-FFF2-40B4-BE49-F238E27FC236}">
                <a16:creationId xmlns:a16="http://schemas.microsoft.com/office/drawing/2014/main" xmlns="" id="{93036B3E-1A2E-412F-B304-9FF186375648}"/>
              </a:ext>
            </a:extLst>
          </p:cNvPr>
          <p:cNvSpPr txBox="1"/>
          <p:nvPr/>
        </p:nvSpPr>
        <p:spPr>
          <a:xfrm>
            <a:off x="4861427" y="5386248"/>
            <a:ext cx="3349122" cy="369332"/>
          </a:xfrm>
          <a:prstGeom prst="rect">
            <a:avLst/>
          </a:prstGeom>
          <a:noFill/>
        </p:spPr>
        <p:txBody>
          <a:bodyPr wrap="none" rtlCol="0">
            <a:spAutoFit/>
          </a:bodyPr>
          <a:lstStyle/>
          <a:p>
            <a:r>
              <a:rPr lang="hu-HU" dirty="0" err="1"/>
              <a:t>Obr</a:t>
            </a:r>
            <a:r>
              <a:rPr lang="hu-HU" dirty="0"/>
              <a:t>. 2: </a:t>
            </a:r>
            <a:r>
              <a:rPr lang="hu-HU" dirty="0" err="1"/>
              <a:t>oblast</a:t>
            </a:r>
            <a:r>
              <a:rPr lang="hu-HU" dirty="0"/>
              <a:t> </a:t>
            </a:r>
            <a:r>
              <a:rPr lang="hu-HU" dirty="0" err="1"/>
              <a:t>obývající</a:t>
            </a:r>
            <a:r>
              <a:rPr lang="hu-HU" dirty="0"/>
              <a:t> kmen </a:t>
            </a:r>
            <a:r>
              <a:rPr lang="hu-HU" dirty="0" err="1"/>
              <a:t>Fore</a:t>
            </a:r>
            <a:endParaRPr lang="cs-CZ" dirty="0"/>
          </a:p>
        </p:txBody>
      </p:sp>
    </p:spTree>
    <p:extLst>
      <p:ext uri="{BB962C8B-B14F-4D97-AF65-F5344CB8AC3E}">
        <p14:creationId xmlns:p14="http://schemas.microsoft.com/office/powerpoint/2010/main" val="202849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175067C4-3B98-4168-B831-7D47EAAAB0ED}"/>
              </a:ext>
            </a:extLst>
          </p:cNvPr>
          <p:cNvSpPr>
            <a:spLocks noGrp="1"/>
          </p:cNvSpPr>
          <p:nvPr>
            <p:ph type="title"/>
          </p:nvPr>
        </p:nvSpPr>
        <p:spPr/>
        <p:txBody>
          <a:bodyPr/>
          <a:lstStyle/>
          <a:p>
            <a:r>
              <a:rPr lang="hu-HU" dirty="0" err="1"/>
              <a:t>Prion</a:t>
            </a:r>
            <a:endParaRPr lang="cs-CZ" dirty="0"/>
          </a:p>
        </p:txBody>
      </p:sp>
      <p:sp>
        <p:nvSpPr>
          <p:cNvPr id="3" name="Zástupný symbol pro obsah 2">
            <a:extLst>
              <a:ext uri="{FF2B5EF4-FFF2-40B4-BE49-F238E27FC236}">
                <a16:creationId xmlns:a16="http://schemas.microsoft.com/office/drawing/2014/main" xmlns="" id="{F0D91B4D-5D63-498A-A545-971E7BA6F3E6}"/>
              </a:ext>
            </a:extLst>
          </p:cNvPr>
          <p:cNvSpPr>
            <a:spLocks noGrp="1"/>
          </p:cNvSpPr>
          <p:nvPr>
            <p:ph idx="1"/>
          </p:nvPr>
        </p:nvSpPr>
        <p:spPr/>
        <p:txBody>
          <a:bodyPr>
            <a:normAutofit/>
          </a:bodyPr>
          <a:lstStyle/>
          <a:p>
            <a:r>
              <a:rPr lang="cs-CZ" sz="2400" b="1" dirty="0"/>
              <a:t>Infekční </a:t>
            </a:r>
            <a:r>
              <a:rPr lang="cs-CZ" sz="2400" b="1" dirty="0" err="1"/>
              <a:t>prionová</a:t>
            </a:r>
            <a:r>
              <a:rPr lang="cs-CZ" sz="2400" b="1" dirty="0"/>
              <a:t> bílkovina – </a:t>
            </a:r>
            <a:r>
              <a:rPr lang="cs-CZ" sz="2400" b="1" dirty="0" err="1"/>
              <a:t>PrPSc</a:t>
            </a:r>
            <a:r>
              <a:rPr lang="cs-CZ" sz="2400" b="1" dirty="0"/>
              <a:t>,</a:t>
            </a:r>
            <a:r>
              <a:rPr lang="cs-CZ" sz="2400" dirty="0"/>
              <a:t> je odborný název popisující </a:t>
            </a:r>
            <a:r>
              <a:rPr lang="cs-CZ" sz="2400" b="1" dirty="0"/>
              <a:t>vadnou formu</a:t>
            </a:r>
            <a:r>
              <a:rPr lang="cs-CZ" sz="2400" dirty="0"/>
              <a:t> tzv. </a:t>
            </a:r>
            <a:r>
              <a:rPr lang="cs-CZ" sz="2400" dirty="0" err="1"/>
              <a:t>prionové</a:t>
            </a:r>
            <a:r>
              <a:rPr lang="cs-CZ" sz="2400" dirty="0"/>
              <a:t> bílkoviny – </a:t>
            </a:r>
            <a:r>
              <a:rPr lang="cs-CZ" sz="2400" dirty="0" err="1"/>
              <a:t>PrPc</a:t>
            </a:r>
            <a:r>
              <a:rPr lang="cs-CZ" sz="2400" dirty="0"/>
              <a:t>, která se zcela běžně vyskytuje v savčí mozkové tkáni a pravděpodobně se spolupodílí na výkonnosti dlouhodobé paměti.</a:t>
            </a:r>
          </a:p>
          <a:p>
            <a:r>
              <a:rPr lang="hu-HU" sz="2400" dirty="0"/>
              <a:t>V</a:t>
            </a:r>
            <a:r>
              <a:rPr lang="cs-CZ" sz="2400" dirty="0" err="1"/>
              <a:t>adná</a:t>
            </a:r>
            <a:r>
              <a:rPr lang="cs-CZ" sz="2400" dirty="0"/>
              <a:t> forma bílkoviny se odlišuje rozdílnou konformací</a:t>
            </a:r>
          </a:p>
          <a:p>
            <a:r>
              <a:rPr lang="hu-HU" sz="2400" dirty="0"/>
              <a:t>I</a:t>
            </a:r>
            <a:r>
              <a:rPr lang="cs-CZ" sz="2400" dirty="0" err="1"/>
              <a:t>nfekční</a:t>
            </a:r>
            <a:r>
              <a:rPr lang="cs-CZ" sz="2400" dirty="0"/>
              <a:t> </a:t>
            </a:r>
            <a:r>
              <a:rPr lang="cs-CZ" sz="2400" dirty="0" err="1"/>
              <a:t>priony</a:t>
            </a:r>
            <a:r>
              <a:rPr lang="cs-CZ" sz="2400" dirty="0"/>
              <a:t> mohou interagovat s fyziologickou formou bílkoviny a tím měnit její konformaci na infekční – vznikne řetězová reakce.</a:t>
            </a:r>
          </a:p>
        </p:txBody>
      </p:sp>
    </p:spTree>
    <p:extLst>
      <p:ext uri="{BB962C8B-B14F-4D97-AF65-F5344CB8AC3E}">
        <p14:creationId xmlns:p14="http://schemas.microsoft.com/office/powerpoint/2010/main" val="3150674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upload.wikimedia.org/wikipedia/en/thumb/c/c2/Prion_propagation.svg/800px-Prion_propagation.svg.png">
            <a:extLst>
              <a:ext uri="{FF2B5EF4-FFF2-40B4-BE49-F238E27FC236}">
                <a16:creationId xmlns:a16="http://schemas.microsoft.com/office/drawing/2014/main" xmlns="" id="{3D2B4761-86B0-4845-945C-9DCC128730D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80259" y="706914"/>
            <a:ext cx="6120680" cy="5332643"/>
          </a:xfrm>
          <a:prstGeom prst="rect">
            <a:avLst/>
          </a:prstGeom>
          <a:noFill/>
          <a:extLst>
            <a:ext uri="{909E8E84-426E-40DD-AFC4-6F175D3DCCD1}">
              <a14:hiddenFill xmlns:a14="http://schemas.microsoft.com/office/drawing/2010/main">
                <a:solidFill>
                  <a:srgbClr val="FFFFFF"/>
                </a:solidFill>
              </a14:hiddenFill>
            </a:ext>
          </a:extLst>
        </p:spPr>
      </p:pic>
      <p:sp>
        <p:nvSpPr>
          <p:cNvPr id="4" name="TextovéPole 3">
            <a:extLst>
              <a:ext uri="{FF2B5EF4-FFF2-40B4-BE49-F238E27FC236}">
                <a16:creationId xmlns:a16="http://schemas.microsoft.com/office/drawing/2014/main" xmlns="" id="{AF2B433C-C06B-4538-BDDC-E3C34D44823D}"/>
              </a:ext>
            </a:extLst>
          </p:cNvPr>
          <p:cNvSpPr txBox="1"/>
          <p:nvPr/>
        </p:nvSpPr>
        <p:spPr>
          <a:xfrm>
            <a:off x="2483767" y="5992213"/>
            <a:ext cx="4713663" cy="369332"/>
          </a:xfrm>
          <a:prstGeom prst="rect">
            <a:avLst/>
          </a:prstGeom>
          <a:noFill/>
        </p:spPr>
        <p:txBody>
          <a:bodyPr wrap="none" rtlCol="0">
            <a:spAutoFit/>
          </a:bodyPr>
          <a:lstStyle/>
          <a:p>
            <a:r>
              <a:rPr lang="hu-HU" dirty="0" err="1"/>
              <a:t>Obr</a:t>
            </a:r>
            <a:r>
              <a:rPr lang="hu-HU" dirty="0"/>
              <a:t>. 3.: </a:t>
            </a:r>
            <a:r>
              <a:rPr lang="hu-HU" dirty="0" err="1"/>
              <a:t>přeměna</a:t>
            </a:r>
            <a:r>
              <a:rPr lang="hu-HU" dirty="0"/>
              <a:t> </a:t>
            </a:r>
            <a:r>
              <a:rPr lang="hu-HU" dirty="0" err="1"/>
              <a:t>bílkoviny</a:t>
            </a:r>
            <a:r>
              <a:rPr lang="hu-HU" dirty="0"/>
              <a:t> </a:t>
            </a:r>
            <a:r>
              <a:rPr lang="hu-HU" dirty="0" err="1"/>
              <a:t>PrPc</a:t>
            </a:r>
            <a:r>
              <a:rPr lang="hu-HU" dirty="0"/>
              <a:t> na </a:t>
            </a:r>
            <a:r>
              <a:rPr lang="hu-HU" dirty="0" err="1"/>
              <a:t>vadnou</a:t>
            </a:r>
            <a:r>
              <a:rPr lang="hu-HU" dirty="0"/>
              <a:t> </a:t>
            </a:r>
            <a:r>
              <a:rPr lang="hu-HU" dirty="0" err="1"/>
              <a:t>PrPSc</a:t>
            </a:r>
            <a:endParaRPr lang="cs-CZ" dirty="0"/>
          </a:p>
        </p:txBody>
      </p:sp>
    </p:spTree>
    <p:extLst>
      <p:ext uri="{BB962C8B-B14F-4D97-AF65-F5344CB8AC3E}">
        <p14:creationId xmlns:p14="http://schemas.microsoft.com/office/powerpoint/2010/main" val="3967437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126F602A-421F-4B14-A0FB-1B8750049196}"/>
              </a:ext>
            </a:extLst>
          </p:cNvPr>
          <p:cNvSpPr>
            <a:spLocks noGrp="1"/>
          </p:cNvSpPr>
          <p:nvPr>
            <p:ph type="title"/>
          </p:nvPr>
        </p:nvSpPr>
        <p:spPr/>
        <p:txBody>
          <a:bodyPr/>
          <a:lstStyle/>
          <a:p>
            <a:r>
              <a:rPr lang="hu-HU" dirty="0" err="1"/>
              <a:t>Zdroje</a:t>
            </a:r>
            <a:endParaRPr lang="cs-CZ" dirty="0"/>
          </a:p>
        </p:txBody>
      </p:sp>
      <p:sp>
        <p:nvSpPr>
          <p:cNvPr id="3" name="Zástupný symbol pro obsah 2">
            <a:extLst>
              <a:ext uri="{FF2B5EF4-FFF2-40B4-BE49-F238E27FC236}">
                <a16:creationId xmlns:a16="http://schemas.microsoft.com/office/drawing/2014/main" xmlns="" id="{53ADCE50-C5CF-4CF1-BB9F-8348928D0B86}"/>
              </a:ext>
            </a:extLst>
          </p:cNvPr>
          <p:cNvSpPr>
            <a:spLocks noGrp="1"/>
          </p:cNvSpPr>
          <p:nvPr>
            <p:ph idx="1"/>
          </p:nvPr>
        </p:nvSpPr>
        <p:spPr/>
        <p:txBody>
          <a:bodyPr/>
          <a:lstStyle/>
          <a:p>
            <a:pPr marL="0" indent="0">
              <a:buNone/>
            </a:pPr>
            <a:r>
              <a:rPr lang="hu-HU" sz="2800" dirty="0" err="1"/>
              <a:t>Obrázky</a:t>
            </a:r>
            <a:endParaRPr lang="hu-HU" sz="2800" dirty="0"/>
          </a:p>
          <a:p>
            <a:pPr marL="228600" indent="-228600">
              <a:buAutoNum type="arabicPeriod"/>
            </a:pPr>
            <a:r>
              <a:rPr lang="hu-HU" sz="1400" dirty="0">
                <a:hlinkClick r:id="rId2"/>
              </a:rPr>
              <a:t>https://4.bp.blogspot.com/-MqbmWYWu8EU/Wi_H0NSS3FI/AAAAAAAABxU/EcHPuRF1X_8H5pHTVrgmiHIRVZ1iB_b8QCK4BGAYYCw/s1600/tribu-des-baruyas.jpg</a:t>
            </a:r>
            <a:endParaRPr lang="hu-HU" sz="1400" dirty="0"/>
          </a:p>
          <a:p>
            <a:pPr marL="0" indent="0">
              <a:buNone/>
            </a:pPr>
            <a:r>
              <a:rPr lang="hu-HU" sz="1400" dirty="0"/>
              <a:t>2. </a:t>
            </a:r>
            <a:r>
              <a:rPr lang="en-US" sz="1400" dirty="0" err="1"/>
              <a:t>Collinge</a:t>
            </a:r>
            <a:r>
              <a:rPr lang="en-US" sz="1400" dirty="0"/>
              <a:t>, John, et al. "A clinical study of kuru patients with long incubation periods at the end of the epidemic in Papua New Guinea." Philosophical Transactions of the Royal Society of London B: Biological Sciences 363.1510 (2008): 3725-3739.</a:t>
            </a:r>
            <a:endParaRPr lang="hu-HU" sz="1400" dirty="0"/>
          </a:p>
          <a:p>
            <a:pPr marL="0" indent="0">
              <a:buNone/>
            </a:pPr>
            <a:r>
              <a:rPr lang="hu-HU" sz="1400" dirty="0"/>
              <a:t>3. </a:t>
            </a:r>
            <a:r>
              <a:rPr lang="hu-HU" sz="1400" dirty="0">
                <a:hlinkClick r:id="rId3"/>
              </a:rPr>
              <a:t>https://en.wikipedia.org/wiki/File:Prion_propagation.svg</a:t>
            </a:r>
            <a:endParaRPr lang="hu-HU" sz="1400" dirty="0"/>
          </a:p>
          <a:p>
            <a:pPr marL="0" indent="0">
              <a:buNone/>
            </a:pPr>
            <a:r>
              <a:rPr lang="hu-HU" sz="2800" dirty="0"/>
              <a:t>Text</a:t>
            </a:r>
          </a:p>
          <a:p>
            <a:r>
              <a:rPr lang="pl-PL" sz="1400" dirty="0"/>
              <a:t>Biologie pro gymnázia, Jelínek, Zicháček, 2002</a:t>
            </a:r>
          </a:p>
          <a:p>
            <a:r>
              <a:rPr lang="pl-PL" sz="1400" dirty="0"/>
              <a:t>Hegde RS, Mastrianni JA, Scott MR, DeFea KA, Tremblay P, Torchia M, DeArmond SJ, Prusiner SB, Lingappa VR (Feb 1998). "A transmembrane form of the prion protein in neurodegenerative disease". Science. 279 (5352): 827–34.</a:t>
            </a:r>
          </a:p>
          <a:p>
            <a:r>
              <a:rPr lang="pl-PL" sz="1200" dirty="0">
                <a:hlinkClick r:id="rId4"/>
              </a:rPr>
              <a:t>https://www.newscientist.com/article/dn18172-gene-change-in-cannibals-reveals-evolution-in-action</a:t>
            </a:r>
            <a:endParaRPr lang="pl-PL" sz="1200" dirty="0"/>
          </a:p>
          <a:p>
            <a:r>
              <a:rPr lang="pl-PL" sz="1200" dirty="0">
                <a:hlinkClick r:id="rId5"/>
              </a:rPr>
              <a:t>http://www.nejm.org/doi/full/10.1056/NEJMoa0809716</a:t>
            </a:r>
            <a:endParaRPr lang="pl-PL" sz="1200" dirty="0"/>
          </a:p>
          <a:p>
            <a:pPr marL="0" indent="0">
              <a:buNone/>
            </a:pPr>
            <a:endParaRPr lang="cs-CZ" sz="1200" dirty="0"/>
          </a:p>
        </p:txBody>
      </p:sp>
    </p:spTree>
    <p:extLst>
      <p:ext uri="{BB962C8B-B14F-4D97-AF65-F5344CB8AC3E}">
        <p14:creationId xmlns:p14="http://schemas.microsoft.com/office/powerpoint/2010/main" val="1160783123"/>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TM03457515[[fn=Pohled]]</Template>
  <TotalTime>61</TotalTime>
  <Words>306</Words>
  <Application>Microsoft Office PowerPoint</Application>
  <PresentationFormat>Předvádění na obrazovce (4:3)</PresentationFormat>
  <Paragraphs>29</Paragraphs>
  <Slides>6</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6</vt:i4>
      </vt:variant>
    </vt:vector>
  </HeadingPairs>
  <TitlesOfParts>
    <vt:vector size="9" baseType="lpstr">
      <vt:lpstr>Arial</vt:lpstr>
      <vt:lpstr>Calibri</vt:lpstr>
      <vt:lpstr>Office-téma</vt:lpstr>
      <vt:lpstr>KURU</vt:lpstr>
      <vt:lpstr>Definice</vt:lpstr>
      <vt:lpstr>Příznaky kuru</vt:lpstr>
      <vt:lpstr>Prion</vt:lpstr>
      <vt:lpstr>Prezentace aplikace PowerPoint</vt:lpstr>
      <vt:lpstr>Zdroje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KURU</dc:title>
  <dc:creator>tomi</dc:creator>
  <cp:lastModifiedBy>BRAZDOVAM</cp:lastModifiedBy>
  <cp:revision>8</cp:revision>
  <dcterms:created xsi:type="dcterms:W3CDTF">2018-03-11T15:05:05Z</dcterms:created>
  <dcterms:modified xsi:type="dcterms:W3CDTF">2018-03-12T08:24:20Z</dcterms:modified>
</cp:coreProperties>
</file>