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7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0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67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6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79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6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2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1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8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39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omplement" TargetMode="External"/><Relationship Id="rId2" Type="http://schemas.openxmlformats.org/officeDocument/2006/relationships/hyperlink" Target="https://www.wikiskripta.eu/w/Imunitn%C3%AD_syst%C3%A9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openxmlformats.org/officeDocument/2006/relationships/hyperlink" Target="https://www.wikiskripta.eu/w/Klasick%C3%A1_cesta_aktivace_kompleme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Hereditární </a:t>
            </a:r>
            <a:r>
              <a:rPr lang="cs-CZ" dirty="0" err="1"/>
              <a:t>angioedém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Eva Kopuletá </a:t>
            </a:r>
          </a:p>
        </p:txBody>
      </p:sp>
    </p:spTree>
    <p:extLst>
      <p:ext uri="{BB962C8B-B14F-4D97-AF65-F5344CB8AC3E}">
        <p14:creationId xmlns:p14="http://schemas.microsoft.com/office/powerpoint/2010/main" val="48194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18271" y="1030309"/>
            <a:ext cx="6021388" cy="39115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dirty="0">
                <a:solidFill>
                  <a:schemeClr val="bg1"/>
                </a:solidFill>
              </a:rPr>
              <a:t>je geneticky podmíněné onemocnění</a:t>
            </a:r>
            <a:r>
              <a:rPr lang="cs-CZ" b="1" dirty="0">
                <a:solidFill>
                  <a:schemeClr val="bg1"/>
                </a:solidFill>
              </a:rPr>
              <a:t> </a:t>
            </a:r>
            <a:r>
              <a:rPr lang="cs-CZ" b="1" dirty="0">
                <a:solidFill>
                  <a:schemeClr val="bg1"/>
                </a:solidFill>
                <a:hlinkClick r:id="rId2" tooltip="Imunitní systém"/>
              </a:rPr>
              <a:t>imunitního systému</a:t>
            </a: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defektní gen pro inhibitor C1 složky </a:t>
            </a:r>
            <a:r>
              <a:rPr lang="cs-CZ" b="1" dirty="0">
                <a:solidFill>
                  <a:schemeClr val="bg1"/>
                </a:solidFill>
                <a:hlinkClick r:id="rId3" tooltip="Komplement"/>
              </a:rPr>
              <a:t>komplementu</a:t>
            </a:r>
            <a:r>
              <a:rPr lang="cs-CZ" dirty="0">
                <a:solidFill>
                  <a:schemeClr val="bg1"/>
                </a:solidFill>
              </a:rPr>
              <a:t> (C1-INH) působí poškození jedince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produkt mutovaného genu se buď netvoří vůbec nebo je nefunkční, což zapříčiní, že každý podnět ( i drobné poranění) vede k aktivaci celé </a:t>
            </a:r>
            <a:r>
              <a:rPr lang="cs-CZ" b="1" dirty="0">
                <a:solidFill>
                  <a:schemeClr val="bg1"/>
                </a:solidFill>
                <a:hlinkClick r:id="rId4" tooltip="Klasická cesta aktivace komplementu"/>
              </a:rPr>
              <a:t>komplementové kaskády</a:t>
            </a:r>
            <a:endParaRPr lang="cs-CZ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za klinické projevy je odpovědná zvýšená tvorba </a:t>
            </a:r>
            <a:r>
              <a:rPr lang="cs-CZ" b="1" u="sng" dirty="0">
                <a:solidFill>
                  <a:schemeClr val="bg2">
                    <a:lumMod val="50000"/>
                  </a:schemeClr>
                </a:solidFill>
              </a:rPr>
              <a:t>bradykininu</a:t>
            </a:r>
            <a:r>
              <a:rPr lang="cs-CZ" dirty="0">
                <a:solidFill>
                  <a:schemeClr val="bg1"/>
                </a:solidFill>
              </a:rPr>
              <a:t>, která je za normálních okolností regulována inhibicí přeměny </a:t>
            </a:r>
            <a:r>
              <a:rPr lang="cs-CZ" dirty="0" err="1">
                <a:solidFill>
                  <a:schemeClr val="bg1"/>
                </a:solidFill>
              </a:rPr>
              <a:t>prekalikreinu</a:t>
            </a:r>
            <a:r>
              <a:rPr lang="cs-CZ" dirty="0">
                <a:solidFill>
                  <a:schemeClr val="bg1"/>
                </a:solidFill>
              </a:rPr>
              <a:t> na </a:t>
            </a:r>
            <a:r>
              <a:rPr lang="cs-CZ" dirty="0" err="1">
                <a:solidFill>
                  <a:schemeClr val="bg1"/>
                </a:solidFill>
              </a:rPr>
              <a:t>kalikrein</a:t>
            </a:r>
            <a:r>
              <a:rPr lang="cs-CZ" dirty="0">
                <a:solidFill>
                  <a:schemeClr val="bg1"/>
                </a:solidFill>
              </a:rPr>
              <a:t> díky C1-NH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8" y="1030309"/>
            <a:ext cx="4653567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812" y="237186"/>
            <a:ext cx="6019800" cy="1143000"/>
          </a:xfrm>
        </p:spPr>
        <p:txBody>
          <a:bodyPr/>
          <a:lstStyle/>
          <a:p>
            <a:r>
              <a:rPr lang="cs-CZ" dirty="0"/>
              <a:t>Klinické projevy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21223" y="1720999"/>
            <a:ext cx="6509153" cy="37654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</a:rPr>
              <a:t>otoky podkoží a sliznic -  jsou bledé, nesvědivé, bez lokálního zvýšení teploty, čímž se liší od klasických zánětlivých či alergických otoků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</a:rPr>
              <a:t>nebezpečné mohou být otoky sliznic respiračního traktu a hrozící udušení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</a:rPr>
              <a:t>postižení sliznic trávicího traktu se může projevit zažívacími obtížemi, v těžší formě bolestmi a částečnou střevní neprůchodností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</a:rPr>
              <a:t>při postižení sliznice močového traktu hrozí zadržování moči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</a:rPr>
              <a:t>onemocnění má pozdější nástup ( může se projevit až v dospělosti)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720999"/>
            <a:ext cx="4108361" cy="30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72029" y="819478"/>
            <a:ext cx="9199250" cy="476995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</a:schemeClr>
                </a:solidFill>
              </a:rPr>
              <a:t>DIAGNÓZA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nízké hladiny C4 složky komplementu (spotřebována) a velmi nízké hladiny C1-INH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akutně antagonista receptoru B2R pro bradykinin − </a:t>
            </a:r>
            <a:r>
              <a:rPr lang="cs-CZ" dirty="0" err="1">
                <a:solidFill>
                  <a:schemeClr val="bg1"/>
                </a:solidFill>
              </a:rPr>
              <a:t>ikatibant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s.c</a:t>
            </a:r>
            <a:r>
              <a:rPr lang="cs-CZ" dirty="0">
                <a:solidFill>
                  <a:schemeClr val="bg1"/>
                </a:solidFill>
              </a:rPr>
              <a:t>. a </a:t>
            </a:r>
            <a:r>
              <a:rPr lang="cs-CZ" dirty="0" err="1">
                <a:solidFill>
                  <a:schemeClr val="bg1"/>
                </a:solidFill>
              </a:rPr>
              <a:t>i.v</a:t>
            </a:r>
            <a:r>
              <a:rPr lang="cs-CZ" dirty="0">
                <a:solidFill>
                  <a:schemeClr val="bg1"/>
                </a:solidFill>
              </a:rPr>
              <a:t>. substituce C1-INH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profylakticky se podávají </a:t>
            </a:r>
            <a:r>
              <a:rPr lang="cs-CZ" dirty="0" err="1">
                <a:solidFill>
                  <a:schemeClr val="bg1"/>
                </a:solidFill>
              </a:rPr>
              <a:t>antifibrinolytika</a:t>
            </a:r>
            <a:r>
              <a:rPr lang="cs-CZ" dirty="0">
                <a:solidFill>
                  <a:schemeClr val="bg1"/>
                </a:solidFill>
              </a:rPr>
              <a:t> (kyselina </a:t>
            </a:r>
            <a:r>
              <a:rPr lang="cs-CZ" dirty="0" err="1">
                <a:solidFill>
                  <a:schemeClr val="bg1"/>
                </a:solidFill>
              </a:rPr>
              <a:t>tranexamová</a:t>
            </a:r>
            <a:r>
              <a:rPr lang="cs-CZ" dirty="0">
                <a:solidFill>
                  <a:schemeClr val="bg1"/>
                </a:solidFill>
              </a:rPr>
              <a:t>) a </a:t>
            </a:r>
            <a:r>
              <a:rPr lang="cs-CZ" dirty="0" err="1">
                <a:solidFill>
                  <a:schemeClr val="bg1"/>
                </a:solidFill>
              </a:rPr>
              <a:t>danazol</a:t>
            </a:r>
            <a:r>
              <a:rPr lang="cs-CZ" dirty="0">
                <a:solidFill>
                  <a:schemeClr val="bg1"/>
                </a:solidFill>
              </a:rPr>
              <a:t> (derivát </a:t>
            </a:r>
            <a:r>
              <a:rPr lang="cs-CZ" dirty="0" err="1">
                <a:solidFill>
                  <a:schemeClr val="bg1"/>
                </a:solidFill>
              </a:rPr>
              <a:t>ethinyltestosteronu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370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9020" y="4036454"/>
            <a:ext cx="6019800" cy="11430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18016158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37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Řez</vt:lpstr>
      <vt:lpstr>Hereditární angioedém</vt:lpstr>
      <vt:lpstr>Prezentace aplikace PowerPoint</vt:lpstr>
      <vt:lpstr>Klinické projevy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Hereditární angioedém</dc:title>
  <dc:creator>Windows User</dc:creator>
  <cp:lastModifiedBy>Eva Kopuletá</cp:lastModifiedBy>
  <cp:revision>3</cp:revision>
  <dcterms:created xsi:type="dcterms:W3CDTF">2018-02-20T15:20:11Z</dcterms:created>
  <dcterms:modified xsi:type="dcterms:W3CDTF">2018-02-20T15:45:35Z</dcterms:modified>
</cp:coreProperties>
</file>