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0"/>
  </p:notesMasterIdLst>
  <p:handoutMasterIdLst>
    <p:handoutMasterId r:id="rId11"/>
  </p:handoutMasterIdLst>
  <p:sldIdLst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7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B131ED1-F848-4827-B260-26C36AD0C4E8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2769B9-C4E6-417A-B472-41C2E2BEA76A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049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956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24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167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944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83A349-3E9E-4C14-B1D0-D2787C94D839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516795-84AA-4816-AD4B-A4AD89BF2B31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5E624-64A2-4C68-AFB3-844E419907A6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_1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B2528F-2C5A-4663-96A7-AC1B2BF5A08A}" type="datetime1">
              <a:rPr lang="cs-CZ" noProof="0" smtClean="0"/>
              <a:t>16. 4. 2018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B43A2-FDF4-4B2C-B7E8-A4C6D28A39C1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006541-D2C2-4924-AB63-88A5C9CDA925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77F85A-2182-46A9-B284-F23BD65D867E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7879BD-235B-4AC9-9162-C34F7ACCBC74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3030C1-7908-44A0-9609-5D6AFE1DEB27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8A9588-F1D6-4FAF-8879-C289683BA1E5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E85F2E-1728-4528-B7DE-63A882A73594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0463C8-ED77-4C27-9271-4F534A5C6707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BA41C5F-0CA2-425B-A328-995FC201C73E}" type="datetime1">
              <a:rPr lang="cs-CZ" smtClean="0"/>
              <a:t>16. 4. 2018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pha.net/consor/cgi-bin/OC_Exp.php?lng=EN&amp;Expert=337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i.pinimg.com/originals/cb/6d/29/cb6d291f3bf0d92c6d6a1396e6ba6728.jpg" TargetMode="External"/><Relationship Id="rId5" Type="http://schemas.openxmlformats.org/officeDocument/2006/relationships/hyperlink" Target="http://syndromepictures.com/wp-content/uploads/2011/10/Patau-syndrome.jpg" TargetMode="External"/><Relationship Id="rId4" Type="http://schemas.openxmlformats.org/officeDocument/2006/relationships/hyperlink" Target="https://www.wikiskripta.eu/w/Patau%C5%AFv_syndr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 err="1"/>
              <a:t>Patauův</a:t>
            </a:r>
            <a:r>
              <a:rPr lang="cs-CZ" dirty="0"/>
              <a:t> syndrom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/>
              <a:t>Zuzana Krejčí</a:t>
            </a: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/>
              <a:t>Charakteristika a příznaky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904314" y="1690688"/>
            <a:ext cx="7184336" cy="4442653"/>
          </a:xfrm>
        </p:spPr>
        <p:txBody>
          <a:bodyPr rtlCol="0">
            <a:normAutofit fontScale="85000" lnSpcReduction="20000"/>
          </a:bodyPr>
          <a:lstStyle/>
          <a:p>
            <a:pPr lvl="0"/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podmíněn karyotypem </a:t>
            </a:r>
            <a:r>
              <a:rPr lang="cs-CZ" b="1" dirty="0">
                <a:latin typeface="Segoe UI" panose="020B0502040204020203" pitchFamily="34" charset="0"/>
                <a:cs typeface="Segoe UI" panose="020B0502040204020203" pitchFamily="34" charset="0"/>
              </a:rPr>
              <a:t>47, XX+13 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nebo </a:t>
            </a:r>
            <a:r>
              <a:rPr lang="cs-CZ" b="1" dirty="0">
                <a:latin typeface="Segoe UI" panose="020B0502040204020203" pitchFamily="34" charset="0"/>
                <a:cs typeface="Segoe UI" panose="020B0502040204020203" pitchFamily="34" charset="0"/>
              </a:rPr>
              <a:t>47, XY +13 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cs-CZ" dirty="0" err="1">
                <a:latin typeface="Segoe UI" panose="020B0502040204020203" pitchFamily="34" charset="0"/>
                <a:cs typeface="Segoe UI" panose="020B0502040204020203" pitchFamily="34" charset="0"/>
              </a:rPr>
              <a:t>trisomie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13. chromozomu)</a:t>
            </a:r>
          </a:p>
          <a:p>
            <a:pPr lvl="0"/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novorozenci s nízkou porodní váhou, mnohočetnými vývojovými vadami: </a:t>
            </a:r>
            <a:r>
              <a:rPr lang="cs-CZ" b="1" dirty="0">
                <a:latin typeface="Segoe UI" panose="020B0502040204020203" pitchFamily="34" charset="0"/>
                <a:cs typeface="Segoe UI" panose="020B0502040204020203" pitchFamily="34" charset="0"/>
              </a:rPr>
              <a:t>VVV srdce, ledvin, mozku, pohlavních orgánů</a:t>
            </a:r>
          </a:p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typické rozštěpy rtu a patra, mikrocefalie, anomálie obratlů, polydaktylie, hypotonie, hluchota a anomálie ušních boltců</a:t>
            </a:r>
          </a:p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těžká </a:t>
            </a:r>
            <a:r>
              <a:rPr lang="cs-CZ" b="1" dirty="0">
                <a:latin typeface="Segoe UI" panose="020B0502040204020203" pitchFamily="34" charset="0"/>
                <a:cs typeface="Segoe UI" panose="020B0502040204020203" pitchFamily="34" charset="0"/>
              </a:rPr>
              <a:t>mentální retardace</a:t>
            </a:r>
          </a:p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postižení umírají většinou ještě v kojeneckém věku do 2 měsíců života</a:t>
            </a:r>
          </a:p>
          <a:p>
            <a:pPr lvl="0"/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četnost výskytu tohoto syndromu je 1/10000 narozených, pravděpodobnost roste s věkem matky.</a:t>
            </a:r>
          </a:p>
        </p:txBody>
      </p:sp>
      <p:pic>
        <p:nvPicPr>
          <p:cNvPr id="2050" name="Picture 2" descr="VÃ½sledek obrÃ¡zku pro patau syndrome">
            <a:extLst>
              <a:ext uri="{FF2B5EF4-FFF2-40B4-BE49-F238E27FC236}">
                <a16:creationId xmlns:a16="http://schemas.microsoft.com/office/drawing/2014/main" id="{3D38426E-57F7-461F-9AE0-55E3CE91F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4573" y="235434"/>
            <a:ext cx="2923263" cy="348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Ã½sledek obrÃ¡zku pro patau syndrome">
            <a:extLst>
              <a:ext uri="{FF2B5EF4-FFF2-40B4-BE49-F238E27FC236}">
                <a16:creationId xmlns:a16="http://schemas.microsoft.com/office/drawing/2014/main" id="{B42D5C4A-3C95-492E-BC76-C5B49C382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875" y="4046951"/>
            <a:ext cx="3530165" cy="246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 title="Rozložení nadpisu a obsahu s grafem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Etiologie a cytogenetický nález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5B8BF9-3BF2-4CC0-847D-89A2E1485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330" y="1690687"/>
            <a:ext cx="7709004" cy="4670355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volná </a:t>
            </a:r>
            <a:r>
              <a:rPr lang="cs-CZ" dirty="0" err="1">
                <a:latin typeface="Segoe UI" panose="020B0502040204020203" pitchFamily="34" charset="0"/>
                <a:cs typeface="Segoe UI" panose="020B0502040204020203" pitchFamily="34" charset="0"/>
              </a:rPr>
              <a:t>trisomie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13 se vyskytuje v přibližně 75% případů</a:t>
            </a:r>
          </a:p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ve 20% případů je </a:t>
            </a:r>
            <a:r>
              <a:rPr lang="cs-CZ" dirty="0" err="1">
                <a:latin typeface="Segoe UI" panose="020B0502040204020203" pitchFamily="34" charset="0"/>
                <a:cs typeface="Segoe UI" panose="020B0502040204020203" pitchFamily="34" charset="0"/>
              </a:rPr>
              <a:t>trisomie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13 spojena s </a:t>
            </a:r>
            <a:r>
              <a:rPr lang="cs-CZ" dirty="0" err="1">
                <a:latin typeface="Segoe UI" panose="020B0502040204020203" pitchFamily="34" charset="0"/>
                <a:cs typeface="Segoe UI" panose="020B0502040204020203" pitchFamily="34" charset="0"/>
              </a:rPr>
              <a:t>Robertsonovou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translokací -  nadpočetný chromozóm 13 je připojen k jinému akrocentrickému chromozómu (13, 14, 15, 21 nebo 22)</a:t>
            </a:r>
          </a:p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vzácně je syndrom způsoben vzájemnou translokací mezi chromozomem 13 a </a:t>
            </a:r>
            <a:r>
              <a:rPr lang="cs-CZ" dirty="0" err="1">
                <a:latin typeface="Segoe UI" panose="020B0502040204020203" pitchFamily="34" charset="0"/>
                <a:cs typeface="Segoe UI" panose="020B0502040204020203" pitchFamily="34" charset="0"/>
              </a:rPr>
              <a:t>neakrocentrickým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chromozomem</a:t>
            </a:r>
          </a:p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malé procento jedinců je postiženo </a:t>
            </a:r>
            <a:r>
              <a:rPr lang="cs-CZ" b="1" dirty="0">
                <a:latin typeface="Segoe UI" panose="020B0502040204020203" pitchFamily="34" charset="0"/>
                <a:cs typeface="Segoe UI" panose="020B0502040204020203" pitchFamily="34" charset="0"/>
              </a:rPr>
              <a:t>mozaikovou formou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(kopii tohoto chromozomu mají pouze v některých tělních buňkách)</a:t>
            </a:r>
          </a:p>
        </p:txBody>
      </p:sp>
      <p:pic>
        <p:nvPicPr>
          <p:cNvPr id="1028" name="Picture 4" descr="VÃ½sledek obrÃ¡zku pro patau syndrome">
            <a:extLst>
              <a:ext uri="{FF2B5EF4-FFF2-40B4-BE49-F238E27FC236}">
                <a16:creationId xmlns:a16="http://schemas.microsoft.com/office/drawing/2014/main" id="{0608B8C4-2047-4110-A157-8406D34C4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9445" y="1965765"/>
            <a:ext cx="2858466" cy="2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87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/>
              <a:t>Diagnostika a prevence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69E994D-3E16-480A-AB1B-FED81516C9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9177814" cy="4681192"/>
          </a:xfrm>
        </p:spPr>
        <p:txBody>
          <a:bodyPr>
            <a:normAutofit fontScale="62500" lnSpcReduction="20000"/>
          </a:bodyPr>
          <a:lstStyle/>
          <a:p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v současnosti není možné </a:t>
            </a:r>
            <a:r>
              <a:rPr lang="cs-CZ" sz="3400" dirty="0" err="1">
                <a:latin typeface="Segoe UI" panose="020B0502040204020203" pitchFamily="34" charset="0"/>
                <a:cs typeface="Segoe UI" panose="020B0502040204020203" pitchFamily="34" charset="0"/>
              </a:rPr>
              <a:t>Patauův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 syndrom kauzálně léčit</a:t>
            </a:r>
          </a:p>
          <a:p>
            <a:r>
              <a:rPr lang="cs-CZ" sz="3400" dirty="0" err="1">
                <a:latin typeface="Segoe UI" panose="020B0502040204020203" pitchFamily="34" charset="0"/>
                <a:cs typeface="Segoe UI" panose="020B0502040204020203" pitchFamily="34" charset="0"/>
              </a:rPr>
              <a:t>prvotrimestrální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 i </a:t>
            </a:r>
            <a:r>
              <a:rPr lang="cs-CZ" sz="3400" dirty="0" err="1">
                <a:latin typeface="Segoe UI" panose="020B0502040204020203" pitchFamily="34" charset="0"/>
                <a:cs typeface="Segoe UI" panose="020B0502040204020203" pitchFamily="34" charset="0"/>
              </a:rPr>
              <a:t>druhotrimestrální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 screening vrozených vad může odhalit zvýšené riziko chromozomálních aberací</a:t>
            </a:r>
          </a:p>
          <a:p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nejdůležitějším rizikovým faktorem je věk matky (ženám není doporučováno mít dítě ve vyšším věku, tzn. po 35 letech)</a:t>
            </a:r>
          </a:p>
          <a:p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ve druhém trimestru  se provádí </a:t>
            </a:r>
            <a:r>
              <a:rPr lang="cs-CZ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biochemický screening 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(odběr krve matky na stanovení tří parametrů)</a:t>
            </a:r>
          </a:p>
          <a:p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v 16. týdnu těhotenství se v séru matky vyšetřuje </a:t>
            </a:r>
            <a:r>
              <a:rPr lang="cs-CZ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AFP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cs-CZ" sz="3400" dirty="0" err="1">
                <a:latin typeface="Segoe UI" panose="020B0502040204020203" pitchFamily="34" charset="0"/>
                <a:cs typeface="Segoe UI" panose="020B0502040204020203" pitchFamily="34" charset="0"/>
              </a:rPr>
              <a:t>alfafetoprotein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), </a:t>
            </a:r>
            <a:r>
              <a:rPr lang="cs-CZ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E3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 (konjugovaný estradiol), </a:t>
            </a:r>
            <a:r>
              <a:rPr lang="cs-CZ" sz="3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hcg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 (lidský choriový gonadotropin)</a:t>
            </a:r>
          </a:p>
          <a:p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pokud jsou tyto markery v nepořádku, provádí se </a:t>
            </a:r>
            <a:r>
              <a:rPr lang="cs-CZ" sz="3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amniocentéza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, odběr plodové vody</a:t>
            </a:r>
          </a:p>
          <a:p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z plodové vody se vyšetřuje karyotyp (vyšetření chromozomů) plodu a AFP v plodové vodě</a:t>
            </a:r>
          </a:p>
          <a:p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biochemický screening je doplněn </a:t>
            </a:r>
            <a:r>
              <a:rPr lang="cs-CZ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sonografickým vyšetřením</a:t>
            </a:r>
          </a:p>
          <a:p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v případě potvrzení </a:t>
            </a:r>
            <a:r>
              <a:rPr lang="cs-CZ" sz="3400" dirty="0" err="1">
                <a:latin typeface="Segoe UI" panose="020B0502040204020203" pitchFamily="34" charset="0"/>
                <a:cs typeface="Segoe UI" panose="020B0502040204020203" pitchFamily="34" charset="0"/>
              </a:rPr>
              <a:t>trisomie</a:t>
            </a:r>
            <a:r>
              <a:rPr lang="cs-CZ" sz="3400" dirty="0">
                <a:latin typeface="Segoe UI" panose="020B0502040204020203" pitchFamily="34" charset="0"/>
                <a:cs typeface="Segoe UI" panose="020B0502040204020203" pitchFamily="34" charset="0"/>
              </a:rPr>
              <a:t> 13 u plodu je těhotné nabídnuto umělé ukončení těhotenství</a:t>
            </a:r>
            <a:endParaRPr lang="cs-CZ" sz="3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39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/>
              <a:t>Zdroje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1569699" y="1825624"/>
            <a:ext cx="10251239" cy="4402897"/>
          </a:xfrm>
        </p:spPr>
        <p:txBody>
          <a:bodyPr rtlCol="0"/>
          <a:lstStyle/>
          <a:p>
            <a:r>
              <a:rPr lang="cs-CZ" dirty="0">
                <a:hlinkClick r:id="rId3"/>
              </a:rPr>
              <a:t>http://www.orpha.net/consor/cgi-bin/OC_Exp.php?lng=EN&amp;Expert=3378</a:t>
            </a:r>
            <a:endParaRPr lang="cs-CZ" dirty="0"/>
          </a:p>
          <a:p>
            <a:r>
              <a:rPr lang="cs-CZ" dirty="0">
                <a:hlinkClick r:id="rId4"/>
              </a:rPr>
              <a:t>https://www.wikiskripta.eu/w/Patau%C5%AFv_syndrom</a:t>
            </a:r>
            <a:endParaRPr lang="cs-CZ" dirty="0"/>
          </a:p>
          <a:p>
            <a:r>
              <a:rPr lang="cs-CZ" dirty="0">
                <a:hlinkClick r:id="rId5"/>
              </a:rPr>
              <a:t>http://syndromepictures.com/wp-content/uploads/2011/10/Patau-syndrome.jpg</a:t>
            </a:r>
            <a:endParaRPr lang="cs-CZ" dirty="0"/>
          </a:p>
          <a:p>
            <a:r>
              <a:rPr lang="cs-CZ" dirty="0">
                <a:hlinkClick r:id="rId6"/>
              </a:rPr>
              <a:t>https://i.pinimg.com/originals/cb/6d/29/cb6d291f3bf0d92c6d6a1396e6ba6728.jpg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57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sign šablony připomínající plachty a obloh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375_TF03460508.potx" id="{37B8FC1C-BBDB-4E5C-BB79-372EEA00B9A8}" vid="{71547C2E-9581-4D3B-90DE-695FF04FD519}"/>
    </a:ext>
  </a:extLst>
</a:theme>
</file>

<file path=ppt/theme/theme2.xml><?xml version="1.0" encoding="utf-8"?>
<a:theme xmlns:a="http://schemas.openxmlformats.org/drawingml/2006/main" name="Firemní moti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iremní moti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DD01B8-816B-49B7-8C81-03AB51D87C54}">
  <ds:schemaRefs>
    <ds:schemaRef ds:uri="a4f35948-e619-41b3-aa29-22878b09cfd2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40262f94-9f35-4ac3-9a90-690165a166b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Snímky s designem šablony připomínajícím plachty a oblohu</Template>
  <TotalTime>40</TotalTime>
  <Words>209</Words>
  <Application>Microsoft Office PowerPoint</Application>
  <PresentationFormat>Širokoúhlá obrazovka</PresentationFormat>
  <Paragraphs>34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Segoe UI</vt:lpstr>
      <vt:lpstr>Design šablony připomínající plachty a oblohu</vt:lpstr>
      <vt:lpstr>Patauův syndrom</vt:lpstr>
      <vt:lpstr>Charakteristika a příznaky</vt:lpstr>
      <vt:lpstr>Etiologie a cytogenetický nález </vt:lpstr>
      <vt:lpstr>Diagnostika a prevence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Patauův syndrom</dc:title>
  <dc:creator>Zuz</dc:creator>
  <cp:lastModifiedBy>Zuz</cp:lastModifiedBy>
  <cp:revision>5</cp:revision>
  <dcterms:created xsi:type="dcterms:W3CDTF">2018-04-15T08:59:50Z</dcterms:created>
  <dcterms:modified xsi:type="dcterms:W3CDTF">2018-04-16T08:12:24Z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