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4" r:id="rId4"/>
    <p:sldId id="265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8" d="100"/>
          <a:sy n="68" d="100"/>
        </p:scale>
        <p:origin x="79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FC2BE1-527F-49C3-905D-08EE281FDA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DA5660E-F66B-4DDE-BF67-BDB59CF854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A149AD-5326-4AE7-B492-FCA88DBCE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D5D2-81C2-4A07-976C-BD4BF5641483}" type="datetimeFigureOut">
              <a:rPr lang="cs-CZ" smtClean="0"/>
              <a:t>27.02.2018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485631-8AF4-402E-9170-62CBEC567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7637AB-A8C9-43D5-A4CD-BF7D5D2EE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E5D6D-3317-4062-816A-B0DC33C7C6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4540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72EF31-135B-44AF-B38F-AFB2B3AE8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8A603FE-2DD1-459F-9C63-10A0261B46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0F081A9-B6CF-45BF-B5C8-5E7549275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D5D2-81C2-4A07-976C-BD4BF5641483}" type="datetimeFigureOut">
              <a:rPr lang="cs-CZ" smtClean="0"/>
              <a:t>27.02.2018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A68C73-A7B8-4247-8C9E-D6AA902BE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D3B0213-1EBE-43DE-A3F6-CEF29977C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E5D6D-3317-4062-816A-B0DC33C7C6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154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5865617-5BA0-4C38-987A-1C013C93C9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C0D1E55-55BE-4CAB-915B-AEB2C40272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FCDDEC-D0C4-4E88-959C-509223744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D5D2-81C2-4A07-976C-BD4BF5641483}" type="datetimeFigureOut">
              <a:rPr lang="cs-CZ" smtClean="0"/>
              <a:t>27.02.2018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18F1A2-4183-42F4-B34B-58F5A388D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135C6CF-BA1D-497F-9FDC-F39375A16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E5D6D-3317-4062-816A-B0DC33C7C6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9716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0457E0-9073-434E-90B5-D46300694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4A02465-B5B1-4848-9CB8-0E6164E60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53782B-4A70-43E8-836E-BA0CE68C5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D5D2-81C2-4A07-976C-BD4BF5641483}" type="datetimeFigureOut">
              <a:rPr lang="cs-CZ" smtClean="0"/>
              <a:t>27.02.2018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7DE0B8-F8FE-49A9-A59A-F9576FDAD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893DB4A-D6AD-4DAC-8D0A-A24D47C11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E5D6D-3317-4062-816A-B0DC33C7C6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026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4E3C86-2CE0-433D-9B03-835CB191B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833319F-17FC-4755-B9AE-91E9F4D4E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062694-042B-4DFB-BE6C-3EB557839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D5D2-81C2-4A07-976C-BD4BF5641483}" type="datetimeFigureOut">
              <a:rPr lang="cs-CZ" smtClean="0"/>
              <a:t>27.02.2018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6FBE4C-C03B-462A-BC7F-64452B326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D25A29A-C558-4F56-AD04-DF5FFD0D3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E5D6D-3317-4062-816A-B0DC33C7C6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34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937018-0127-4DB3-84A3-A25012533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91C071-7BD9-4728-B66B-27662ED5A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3B32DD1-62CA-4957-8D3F-B755B9927E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EF1B9F8-9AD6-4CC9-8218-A0B34ADBB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D5D2-81C2-4A07-976C-BD4BF5641483}" type="datetimeFigureOut">
              <a:rPr lang="cs-CZ" smtClean="0"/>
              <a:t>27.02.2018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4AB29BE-E366-46A0-A41D-4AC2A1C4D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C7FFF9E-5639-4D02-87D0-F27258596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E5D6D-3317-4062-816A-B0DC33C7C6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4622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1B18EC-37DE-4016-A5F0-854538BF9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EADEF50-9040-43C8-811A-1FE3956F31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13AA71F-788D-46B3-AB29-75A2D48A78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AC3E92E-AC65-4F23-B568-1B5B8A7D70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BFFE17B-D523-4B55-BFA8-547127DA13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3C775C3-F2E2-4030-9489-FC5DB144E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D5D2-81C2-4A07-976C-BD4BF5641483}" type="datetimeFigureOut">
              <a:rPr lang="cs-CZ" smtClean="0"/>
              <a:t>27.02.2018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B1EE048-AFAA-4252-BE6D-F422DF9DD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7E4EB7A-6ECF-4306-A05C-887839D1C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E5D6D-3317-4062-816A-B0DC33C7C6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470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CFADE3-891E-42F3-B739-3DBECA80C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B6C6570-8B78-4047-86C6-21CF672DF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D5D2-81C2-4A07-976C-BD4BF5641483}" type="datetimeFigureOut">
              <a:rPr lang="cs-CZ" smtClean="0"/>
              <a:t>27.02.2018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F9655D5-8243-461B-84DF-8D037A316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D48786D-1DCE-4ADD-A32F-D8F59CE07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E5D6D-3317-4062-816A-B0DC33C7C6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2475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970C442-EAD7-4E68-B7B8-4CBD62713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D5D2-81C2-4A07-976C-BD4BF5641483}" type="datetimeFigureOut">
              <a:rPr lang="cs-CZ" smtClean="0"/>
              <a:t>27.02.2018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3D2928D-D5DB-4C5B-BC2E-222C7C2D4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55FEAF3-6C06-4061-B7EF-B354DCC16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E5D6D-3317-4062-816A-B0DC33C7C6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4263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A04405-9DEA-4960-BE01-83C6A8D3C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0F3D6F-134A-4DDB-966B-DB05A713A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69194E3-B043-4DE6-80B8-79FA43C46D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8A50A2D-6F37-41D3-BCE0-48904B96A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D5D2-81C2-4A07-976C-BD4BF5641483}" type="datetimeFigureOut">
              <a:rPr lang="cs-CZ" smtClean="0"/>
              <a:t>27.02.2018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1715187-245D-4C8B-8C2E-75E61D105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FC58382-535A-407C-9D4C-0E76D8A34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E5D6D-3317-4062-816A-B0DC33C7C6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429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69D402-8D6E-4A5A-9D35-39B73BCBD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88398A0-D3E0-42E8-9B20-8D1402A76D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CBBEC5D-F3C3-48B6-A557-056F809D5A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BDBECA3-3D31-45C7-AA83-60D87280C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D5D2-81C2-4A07-976C-BD4BF5641483}" type="datetimeFigureOut">
              <a:rPr lang="cs-CZ" smtClean="0"/>
              <a:t>27.02.2018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E0353ED-7097-4B6F-AF20-DE7C32B76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A7E345D-56CF-474E-ADBE-FE10B9F5E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E5D6D-3317-4062-816A-B0DC33C7C6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3955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BA5969E-2805-4A1F-A4B6-6A272C930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F061CE6-F59C-4FB0-A14B-E6808AEC3B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2F63725-5FEC-4C39-8B9E-4804B32EBF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DD5D2-81C2-4A07-976C-BD4BF5641483}" type="datetimeFigureOut">
              <a:rPr lang="cs-CZ" smtClean="0"/>
              <a:t>27.02.2018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C05544-5518-4970-A9FE-9EAC878A1C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AB63A4-FE3A-4B86-A467-1A81030DA4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E5D6D-3317-4062-816A-B0DC33C7C6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4716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616814-9842-42F0-B2A8-7D26AFF918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POMPEHO NEMOC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7775960-6BA3-415E-8432-35B2BE359B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						F15098, Macků Jan</a:t>
            </a:r>
          </a:p>
        </p:txBody>
      </p:sp>
    </p:spTree>
    <p:extLst>
      <p:ext uri="{BB962C8B-B14F-4D97-AF65-F5344CB8AC3E}">
        <p14:creationId xmlns:p14="http://schemas.microsoft.com/office/powerpoint/2010/main" val="1863220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7BA1A0-D484-4504-9F73-6670E094B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Pompe‘s</a:t>
            </a:r>
            <a:r>
              <a:rPr lang="cs-CZ" dirty="0"/>
              <a:t> </a:t>
            </a:r>
            <a:r>
              <a:rPr lang="cs-CZ" dirty="0" err="1"/>
              <a:t>disease</a:t>
            </a:r>
            <a:r>
              <a:rPr lang="cs-CZ" dirty="0"/>
              <a:t>, acid </a:t>
            </a:r>
            <a:r>
              <a:rPr lang="cs-CZ" dirty="0" err="1"/>
              <a:t>maltase</a:t>
            </a:r>
            <a:r>
              <a:rPr lang="cs-CZ" dirty="0"/>
              <a:t> </a:t>
            </a:r>
            <a:r>
              <a:rPr lang="cs-CZ" dirty="0" err="1"/>
              <a:t>deficiency</a:t>
            </a:r>
            <a:r>
              <a:rPr lang="cs-CZ" dirty="0"/>
              <a:t> (AMD), GAA </a:t>
            </a:r>
            <a:r>
              <a:rPr lang="cs-CZ" dirty="0" err="1"/>
              <a:t>deficiency</a:t>
            </a:r>
            <a:r>
              <a:rPr lang="cs-CZ" dirty="0"/>
              <a:t>, </a:t>
            </a:r>
            <a:r>
              <a:rPr lang="cs-CZ" dirty="0" err="1"/>
              <a:t>glycogenosis</a:t>
            </a:r>
            <a:r>
              <a:rPr lang="cs-CZ" dirty="0"/>
              <a:t> type II, </a:t>
            </a:r>
            <a:r>
              <a:rPr lang="cs-CZ" dirty="0" err="1"/>
              <a:t>etc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8155462-C2F7-4BC7-8DA0-82731C1F6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Genetické dědičné onemocnění (recesivní)</a:t>
            </a:r>
          </a:p>
          <a:p>
            <a:r>
              <a:rPr lang="cs-CZ" dirty="0"/>
              <a:t>Hromadění glykogenu v buňkách, tedy i v určitých tkáních a orgánech</a:t>
            </a:r>
          </a:p>
          <a:p>
            <a:pPr lvl="1"/>
            <a:r>
              <a:rPr lang="cs-CZ" dirty="0"/>
              <a:t>Nejvíce postihuje kosterní svalstvo a omezuje jeho funkci</a:t>
            </a:r>
          </a:p>
          <a:p>
            <a:r>
              <a:rPr lang="cs-CZ" dirty="0"/>
              <a:t>3 typy</a:t>
            </a:r>
          </a:p>
          <a:p>
            <a:pPr lvl="1"/>
            <a:r>
              <a:rPr lang="cs-CZ" dirty="0"/>
              <a:t>Late-</a:t>
            </a:r>
            <a:r>
              <a:rPr lang="cs-CZ" dirty="0" err="1"/>
              <a:t>onset</a:t>
            </a:r>
            <a:r>
              <a:rPr lang="cs-CZ" dirty="0"/>
              <a:t>, </a:t>
            </a:r>
            <a:r>
              <a:rPr lang="cs-CZ" dirty="0" err="1"/>
              <a:t>classic</a:t>
            </a:r>
            <a:r>
              <a:rPr lang="cs-CZ" dirty="0"/>
              <a:t> </a:t>
            </a:r>
            <a:r>
              <a:rPr lang="cs-CZ" dirty="0" err="1"/>
              <a:t>infantile-onset</a:t>
            </a:r>
            <a:r>
              <a:rPr lang="cs-CZ" dirty="0"/>
              <a:t>, non-</a:t>
            </a:r>
            <a:r>
              <a:rPr lang="cs-CZ" dirty="0" err="1"/>
              <a:t>classic</a:t>
            </a:r>
            <a:r>
              <a:rPr lang="cs-CZ" dirty="0"/>
              <a:t> </a:t>
            </a:r>
            <a:r>
              <a:rPr lang="cs-CZ" dirty="0" err="1"/>
              <a:t>infantile-onset</a:t>
            </a:r>
            <a:endParaRPr lang="cs-CZ" dirty="0"/>
          </a:p>
          <a:p>
            <a:pPr lvl="1"/>
            <a:r>
              <a:rPr lang="cs-CZ" dirty="0"/>
              <a:t>Liší se závažností a věkem kdy se projeví</a:t>
            </a:r>
          </a:p>
          <a:p>
            <a:r>
              <a:rPr lang="cs-CZ" dirty="0"/>
              <a:t>Postihuje 1/40 000 (12 v ČR)</a:t>
            </a:r>
          </a:p>
          <a:p>
            <a:r>
              <a:rPr lang="cs-CZ" dirty="0"/>
              <a:t>Diagnostika </a:t>
            </a:r>
          </a:p>
          <a:p>
            <a:pPr lvl="1"/>
            <a:r>
              <a:rPr lang="cs-CZ" dirty="0"/>
              <a:t>screening z kapky krve (test s </a:t>
            </a:r>
            <a:r>
              <a:rPr lang="cs-CZ" dirty="0" err="1"/>
              <a:t>akarbozou</a:t>
            </a:r>
            <a:r>
              <a:rPr lang="cs-CZ" dirty="0"/>
              <a:t>) </a:t>
            </a:r>
          </a:p>
          <a:p>
            <a:pPr lvl="1"/>
            <a:r>
              <a:rPr lang="cs-CZ" dirty="0"/>
              <a:t>molekulárně-biologické testy, biopsie svalu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1794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448D2F-596F-4408-9937-B8486B531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Mutace genu GAA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208FF22-DA4E-4065-AD32-2E1C50AB6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Produkuje enzym </a:t>
            </a:r>
            <a:r>
              <a:rPr lang="cs-CZ" dirty="0" err="1"/>
              <a:t>maltasu</a:t>
            </a:r>
            <a:endParaRPr lang="cs-CZ" dirty="0"/>
          </a:p>
          <a:p>
            <a:r>
              <a:rPr lang="cs-CZ" dirty="0" err="1"/>
              <a:t>Maltasa</a:t>
            </a:r>
            <a:r>
              <a:rPr lang="cs-CZ" dirty="0"/>
              <a:t> je aktivní v lysozomech, které slouží v bb k „recyklaci“</a:t>
            </a:r>
          </a:p>
          <a:p>
            <a:pPr lvl="1"/>
            <a:r>
              <a:rPr lang="cs-CZ" dirty="0"/>
              <a:t>Tj. rozklad glykogenu na glukosu jako zdroj energie</a:t>
            </a:r>
          </a:p>
          <a:p>
            <a:r>
              <a:rPr lang="cs-CZ" dirty="0"/>
              <a:t>Mutace zabraňuje alfa-glukosidáze účinně rozkládat glykogen, což vede k jeho toxické kumulaci v lysozomech</a:t>
            </a:r>
          </a:p>
          <a:p>
            <a:pPr lvl="1"/>
            <a:r>
              <a:rPr lang="cs-CZ" dirty="0"/>
              <a:t>Poškození orgánů, zejména svaly</a:t>
            </a:r>
          </a:p>
        </p:txBody>
      </p:sp>
    </p:spTree>
    <p:extLst>
      <p:ext uri="{BB962C8B-B14F-4D97-AF65-F5344CB8AC3E}">
        <p14:creationId xmlns:p14="http://schemas.microsoft.com/office/powerpoint/2010/main" val="3527020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D36B5C-E428-45B3-B52D-0BDE2775F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Terapie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94BCB5-4DF6-4094-B346-BFB955099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i.v</a:t>
            </a:r>
            <a:r>
              <a:rPr lang="cs-CZ" dirty="0"/>
              <a:t>. infuze biotechnologicky vyrobené rekombinantní kyselé </a:t>
            </a:r>
            <a:r>
              <a:rPr lang="el-GR" dirty="0"/>
              <a:t>α‑1,4‑</a:t>
            </a:r>
            <a:r>
              <a:rPr lang="cs-CZ" dirty="0"/>
              <a:t>glukosidázy (</a:t>
            </a:r>
            <a:r>
              <a:rPr lang="cs-CZ" dirty="0" err="1"/>
              <a:t>rhGAA</a:t>
            </a:r>
            <a:r>
              <a:rPr lang="cs-CZ" dirty="0"/>
              <a:t>)</a:t>
            </a:r>
          </a:p>
          <a:p>
            <a:r>
              <a:rPr lang="cs-CZ" dirty="0"/>
              <a:t>Podání v 7-14 denních intervalech</a:t>
            </a:r>
          </a:p>
          <a:p>
            <a:r>
              <a:rPr lang="cs-CZ" dirty="0"/>
              <a:t>U infantilní formy snižuje mortalitu o 60-90%</a:t>
            </a:r>
          </a:p>
          <a:p>
            <a:r>
              <a:rPr lang="cs-CZ" dirty="0"/>
              <a:t>Nedojde k vyléčení</a:t>
            </a:r>
          </a:p>
          <a:p>
            <a:r>
              <a:rPr lang="cs-CZ" dirty="0"/>
              <a:t>U pozdní formy progrese motorických funkcí</a:t>
            </a:r>
          </a:p>
        </p:txBody>
      </p:sp>
    </p:spTree>
    <p:extLst>
      <p:ext uri="{BB962C8B-B14F-4D97-AF65-F5344CB8AC3E}">
        <p14:creationId xmlns:p14="http://schemas.microsoft.com/office/powerpoint/2010/main" val="1167464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BF9E34-F000-456A-AF52-805440498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Classic</a:t>
            </a:r>
            <a:r>
              <a:rPr lang="cs-CZ" dirty="0"/>
              <a:t> </a:t>
            </a:r>
            <a:r>
              <a:rPr lang="cs-CZ" dirty="0" err="1"/>
              <a:t>infantile-onset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FB470F-90BD-4378-A225-946583F44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Pár měsíců po narození</a:t>
            </a:r>
          </a:p>
          <a:p>
            <a:r>
              <a:rPr lang="cs-CZ" dirty="0"/>
              <a:t>Projevy – myopatie, hypotonie, hepatomegalie, dýchací obtíže, 			problémy nabrat váhu</a:t>
            </a:r>
          </a:p>
          <a:p>
            <a:r>
              <a:rPr lang="cs-CZ" dirty="0"/>
              <a:t>Neléčená vede ke smrti z důvodu selhání srdce v prvním roce života</a:t>
            </a:r>
          </a:p>
        </p:txBody>
      </p:sp>
    </p:spTree>
    <p:extLst>
      <p:ext uri="{BB962C8B-B14F-4D97-AF65-F5344CB8AC3E}">
        <p14:creationId xmlns:p14="http://schemas.microsoft.com/office/powerpoint/2010/main" val="1656577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E53E13-D33D-4B66-923C-FBAD3C658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Non-</a:t>
            </a:r>
            <a:r>
              <a:rPr lang="cs-CZ" dirty="0" err="1"/>
              <a:t>classic</a:t>
            </a:r>
            <a:r>
              <a:rPr lang="cs-CZ" dirty="0"/>
              <a:t> </a:t>
            </a:r>
            <a:r>
              <a:rPr lang="cs-CZ" dirty="0" err="1"/>
              <a:t>infantile-onset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FA6CD9-2C0C-4A75-A14F-698E0D1B9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První projevy v období 1. roku života</a:t>
            </a:r>
          </a:p>
          <a:p>
            <a:r>
              <a:rPr lang="cs-CZ" dirty="0"/>
              <a:t>Projevy </a:t>
            </a:r>
          </a:p>
          <a:p>
            <a:pPr lvl="1"/>
            <a:r>
              <a:rPr lang="cs-CZ" dirty="0"/>
              <a:t>opoždění motorických dovedností (převalování, sed)</a:t>
            </a:r>
          </a:p>
          <a:p>
            <a:pPr lvl="1"/>
            <a:r>
              <a:rPr lang="cs-CZ" dirty="0"/>
              <a:t>Progresivní svalová ochablost</a:t>
            </a:r>
          </a:p>
          <a:p>
            <a:pPr lvl="1"/>
            <a:r>
              <a:rPr lang="cs-CZ" dirty="0" err="1"/>
              <a:t>Cardiomegalie</a:t>
            </a:r>
            <a:r>
              <a:rPr lang="cs-CZ" dirty="0"/>
              <a:t> (nevede k selhání)</a:t>
            </a:r>
          </a:p>
          <a:p>
            <a:pPr lvl="1"/>
            <a:r>
              <a:rPr lang="cs-CZ" dirty="0"/>
              <a:t>Dýchací obtíže </a:t>
            </a:r>
          </a:p>
          <a:p>
            <a:r>
              <a:rPr lang="cs-CZ" dirty="0"/>
              <a:t>Pacienti se dožívají obvykle jen nízkého věku</a:t>
            </a:r>
          </a:p>
        </p:txBody>
      </p:sp>
    </p:spTree>
    <p:extLst>
      <p:ext uri="{BB962C8B-B14F-4D97-AF65-F5344CB8AC3E}">
        <p14:creationId xmlns:p14="http://schemas.microsoft.com/office/powerpoint/2010/main" val="3518965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BE1282-82BB-4A37-B58B-A964694B8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Late-</a:t>
            </a:r>
            <a:r>
              <a:rPr lang="cs-CZ" dirty="0" err="1"/>
              <a:t>onset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B9B73B-B8B6-49FB-80F8-90D0BB7CD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Nemusí se projevit v </a:t>
            </a:r>
            <a:r>
              <a:rPr lang="cs-CZ" dirty="0" err="1"/>
              <a:t>dětsví</a:t>
            </a:r>
            <a:r>
              <a:rPr lang="cs-CZ" dirty="0"/>
              <a:t>, dospívání ani v dospělosti</a:t>
            </a:r>
          </a:p>
          <a:p>
            <a:r>
              <a:rPr lang="cs-CZ" dirty="0"/>
              <a:t>V dětství většinou mírnější projevy, nezasahuje vždy srdce</a:t>
            </a:r>
          </a:p>
          <a:p>
            <a:r>
              <a:rPr lang="cs-CZ" dirty="0"/>
              <a:t>Projevy</a:t>
            </a:r>
          </a:p>
          <a:p>
            <a:pPr lvl="1"/>
            <a:r>
              <a:rPr lang="cs-CZ" dirty="0"/>
              <a:t>Progresivní svalová ochablost</a:t>
            </a:r>
          </a:p>
          <a:p>
            <a:pPr lvl="2"/>
            <a:r>
              <a:rPr lang="cs-CZ" dirty="0"/>
              <a:t>Zejména trup, dýchací svaly, nohy</a:t>
            </a:r>
          </a:p>
          <a:p>
            <a:pPr lvl="2"/>
            <a:r>
              <a:rPr lang="cs-CZ" dirty="0"/>
              <a:t>Může vést k selhání dýchání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146442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267</Words>
  <Application>Microsoft Office PowerPoint</Application>
  <PresentationFormat>Širokoúhlá obrazovka</PresentationFormat>
  <Paragraphs>44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POMPEHO NEMOC</vt:lpstr>
      <vt:lpstr>Pompe‘s disease, acid maltase deficiency (AMD), GAA deficiency, glycogenosis type II, etc.</vt:lpstr>
      <vt:lpstr>Mutace genu GAA</vt:lpstr>
      <vt:lpstr>Terapie</vt:lpstr>
      <vt:lpstr>Classic infantile-onset</vt:lpstr>
      <vt:lpstr>Non-classic infantile-onset</vt:lpstr>
      <vt:lpstr>Late-onset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POMPEHO NEMOC</dc:title>
  <dc:creator>Jan Macků</dc:creator>
  <cp:lastModifiedBy>Jan Macků</cp:lastModifiedBy>
  <cp:revision>7</cp:revision>
  <dcterms:created xsi:type="dcterms:W3CDTF">2018-02-19T21:04:33Z</dcterms:created>
  <dcterms:modified xsi:type="dcterms:W3CDTF">2018-02-27T09:24:13Z</dcterms:modified>
</cp:coreProperties>
</file>