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068133-D759-427E-8406-D1895CBA6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408FAC-6731-45B5-B818-DF960072C6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2ED2B9-0DCF-4ECD-9BA5-C7B9DF125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2C1-CF23-45CC-A363-C6D96863D369}" type="datetimeFigureOut">
              <a:rPr lang="cs-CZ" smtClean="0"/>
              <a:t>15. 4. 2018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84E9C0-A4CC-4413-9635-206AAD1F4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8AB7B3-7CA3-4BED-A1D2-B88DDB851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59EA-58B6-45E9-9A29-12921209B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50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490787-758E-4637-A33A-FED681A61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98C30FF-072C-4EFD-B4CE-A2F82687C5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57F269-DA16-4C83-9B77-13A6C42FF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2C1-CF23-45CC-A363-C6D96863D369}" type="datetimeFigureOut">
              <a:rPr lang="cs-CZ" smtClean="0"/>
              <a:t>15. 4. 2018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C8F647-541A-483A-A7C8-FE6EC3F32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37312B-E0B4-48EA-BC8F-9A1F50BA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59EA-58B6-45E9-9A29-12921209B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33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2FBFBB6-29E7-472B-A91A-D1D502B2A4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5ED0B8F-9B1E-4B44-A433-EFFD53AD22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2D268D-2EA9-4BD2-913F-B0F5E28D5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2C1-CF23-45CC-A363-C6D96863D369}" type="datetimeFigureOut">
              <a:rPr lang="cs-CZ" smtClean="0"/>
              <a:t>15. 4. 2018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C90E4B-A0CD-472E-B285-D084BEA24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FE172C-633F-4942-856E-1A7E8F14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59EA-58B6-45E9-9A29-12921209B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312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C0FE9-21C4-4570-A0E3-090F031CC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359160-7269-4888-B159-43C8902E4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724CCC-8C00-4218-A928-3270BD546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2C1-CF23-45CC-A363-C6D96863D369}" type="datetimeFigureOut">
              <a:rPr lang="cs-CZ" smtClean="0"/>
              <a:t>15. 4. 2018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82018A-CF2B-4CFD-8C66-FD75B63B7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EC81E3-F208-42A0-B6FA-1CDDB9EEE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59EA-58B6-45E9-9A29-12921209B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050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B809BA-08D9-4FB7-ABF0-BCDC1A6DD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EC66432-EE31-4E48-90AB-064845ECA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E21053-8FAE-464D-B157-43059BF2A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2C1-CF23-45CC-A363-C6D96863D369}" type="datetimeFigureOut">
              <a:rPr lang="cs-CZ" smtClean="0"/>
              <a:t>15. 4. 2018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36FED4-1260-4E3F-A4A3-916A60216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49CBBB-78D2-4D03-B7EC-7CD959B23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59EA-58B6-45E9-9A29-12921209B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498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2FCA6D-E321-451E-97C6-F62936344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72C1BA-33B2-4F6A-B98C-670513676F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504B68E-4691-45B8-BACC-6FBA4BA899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7F68708-7FB9-4640-997F-28B398788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2C1-CF23-45CC-A363-C6D96863D369}" type="datetimeFigureOut">
              <a:rPr lang="cs-CZ" smtClean="0"/>
              <a:t>15. 4. 2018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543D88-5EB1-43A8-AACE-A55A52307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2384ED9-8238-4382-B6D4-6F2808359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59EA-58B6-45E9-9A29-12921209B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118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35B13-898F-4465-96DB-D466CB8C4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6AC726-0714-4B1A-8B53-167BC562C3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AACC119-C371-4B57-A6CF-7BD994141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A141139-F482-485E-96B9-B3CC494F48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2F3B43F-816F-4322-98CE-DBFD4A5CE2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3B6468C-77D0-4828-AA73-836726E15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2C1-CF23-45CC-A363-C6D96863D369}" type="datetimeFigureOut">
              <a:rPr lang="cs-CZ" smtClean="0"/>
              <a:t>15. 4. 2018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39F7590-2693-4557-ACBA-651B9109F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5F097DD-15C2-4938-B5D1-040A003CE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59EA-58B6-45E9-9A29-12921209B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311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CC1BF8-37FD-4C5C-B25B-41133E4D1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573060A-8840-41B9-AC0B-5D21A5CC0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2C1-CF23-45CC-A363-C6D96863D369}" type="datetimeFigureOut">
              <a:rPr lang="cs-CZ" smtClean="0"/>
              <a:t>15. 4. 2018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076CD0B-1E7C-4045-8E98-89C23A8E0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3A75CD7-B97C-4901-BC5B-90CAC3F49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59EA-58B6-45E9-9A29-12921209B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33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322CAE5-4E59-4631-92AE-D5915D263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2C1-CF23-45CC-A363-C6D96863D369}" type="datetimeFigureOut">
              <a:rPr lang="cs-CZ" smtClean="0"/>
              <a:t>15. 4. 2018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2A9B77D-D217-4A82-A632-5B80AC681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DEA01A3-ADB8-476D-8C73-3DA5DEB80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59EA-58B6-45E9-9A29-12921209B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45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FE594A-09F9-4A61-A3CD-7B991C599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0F29E4-E71D-4110-9629-E807EFEA5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966947C-4AFE-4A11-8DF9-C9477B1A1F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4CE130-C944-41E5-9DF0-DFBD988DD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2C1-CF23-45CC-A363-C6D96863D369}" type="datetimeFigureOut">
              <a:rPr lang="cs-CZ" smtClean="0"/>
              <a:t>15. 4. 2018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492E005-28C7-449D-8DE7-B81D4E90B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1BC2464-75E4-40B8-9F29-D9061556B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59EA-58B6-45E9-9A29-12921209B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426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C0BB28-C3A8-45DB-BCE3-AE1CB701D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08A764E-9DD8-4AC9-A9A7-C8D4967E42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A4AF6AB-F06F-4F60-9F3E-2EB192B43F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0F1000-E57A-444D-A6DC-789ED80D8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E2C1-CF23-45CC-A363-C6D96863D369}" type="datetimeFigureOut">
              <a:rPr lang="cs-CZ" smtClean="0"/>
              <a:t>15. 4. 2018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489CF47-4134-4514-86FA-F615F4961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4E3D71D-136F-4F2F-BA34-E0B1080AF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59EA-58B6-45E9-9A29-12921209B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840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DA17492-5BAA-4B93-BE2D-9C0134D2F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77284DC-F7F6-4219-BC16-998C90EA4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8F8681-F781-4600-8C3D-2C59820F4D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EE2C1-CF23-45CC-A363-C6D96863D369}" type="datetimeFigureOut">
              <a:rPr lang="cs-CZ" smtClean="0"/>
              <a:t>15. 4. 2018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CDEEC9-3967-40BE-8093-0BD9CB8B75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F006DF-3F43-44A8-8CF6-EDBBB5D95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759EA-58B6-45E9-9A29-12921209B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4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nemoci.vitalion.cz/narkolepsie/" TargetMode="External"/><Relationship Id="rId2" Type="http://schemas.openxmlformats.org/officeDocument/2006/relationships/hyperlink" Target="https://www.wikiskripta.eu/w/Poruchy_sp&#225;nku_a_chorobn&#233;_projevy_souvisej&#237;c&#237;_se_sp&#225;nkem/PGS#Test_mnoho.C4.8Detn.C3.A9_latence_usnut.C3.AD_.28MSLT.2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A6D3D8-D649-41EA-B0F6-58AA0EF2F2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Narkolepsie s katalepsií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04ADD7-50FB-45EE-B660-8411A8A36F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Tereza Nováčková, F15113</a:t>
            </a:r>
          </a:p>
        </p:txBody>
      </p:sp>
    </p:spTree>
    <p:extLst>
      <p:ext uri="{BB962C8B-B14F-4D97-AF65-F5344CB8AC3E}">
        <p14:creationId xmlns:p14="http://schemas.microsoft.com/office/powerpoint/2010/main" val="1212518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C17E53-58EF-45BB-8BDC-8E27BE72A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C39E6C-8072-4402-A511-1E77195B1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769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Chronické onemocnění postihující nervový systém (soustřeďuje se na mozková centra řídící proces usínání a probouzení)</a:t>
            </a:r>
          </a:p>
          <a:p>
            <a:r>
              <a:rPr lang="cs-CZ" dirty="0"/>
              <a:t>Pro tuto nemoc jsou charakteristické náhlé a nekontrolovatelné záchvaty spánku</a:t>
            </a:r>
          </a:p>
          <a:p>
            <a:r>
              <a:rPr lang="cs-CZ" dirty="0"/>
              <a:t>Tyto záchvaty mohou nemocného přepadnout kdykoliv a při jakékoliv činnosti</a:t>
            </a:r>
          </a:p>
          <a:p>
            <a:r>
              <a:rPr lang="cs-CZ" dirty="0"/>
              <a:t>Záchvat přichází bez varovných signálů a bez možnosti jeho nástup ovlivnit</a:t>
            </a:r>
          </a:p>
          <a:p>
            <a:r>
              <a:rPr lang="cs-CZ" dirty="0"/>
              <a:t>Nemoc má nejzávažnější dopad na člověka mezi 35-40. rokem života</a:t>
            </a:r>
          </a:p>
          <a:p>
            <a:r>
              <a:rPr lang="cs-CZ" dirty="0"/>
              <a:t>Choroba nemá přesně stanovenou příčinu, má se za to, že vinu nesou genetické změny a autoimunitní odpověď organismu</a:t>
            </a:r>
          </a:p>
        </p:txBody>
      </p:sp>
    </p:spTree>
    <p:extLst>
      <p:ext uri="{BB962C8B-B14F-4D97-AF65-F5344CB8AC3E}">
        <p14:creationId xmlns:p14="http://schemas.microsoft.com/office/powerpoint/2010/main" val="212843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3CF84-A35D-4C33-B421-CB9C9BD65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Rizikové faktory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04D572-6F2A-4F13-BB77-03C8C2DF8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Hlavním jsou genetické změny na šestém chromozomu v oblasti</a:t>
            </a:r>
          </a:p>
          <a:p>
            <a:r>
              <a:rPr lang="cs-CZ" dirty="0"/>
              <a:t>Tyto změny způsobí snížení hladiny neurotransmiteru </a:t>
            </a:r>
            <a:r>
              <a:rPr lang="cs-CZ" i="1" dirty="0" err="1"/>
              <a:t>hypokretinu</a:t>
            </a:r>
            <a:r>
              <a:rPr lang="cs-CZ" dirty="0"/>
              <a:t> a následnou autoimunní reakci a degeneraci buněk, které tento neurotransmiter obsahují</a:t>
            </a:r>
          </a:p>
          <a:p>
            <a:r>
              <a:rPr lang="cs-CZ" dirty="0"/>
              <a:t>Další rizikem je věk, nejzávažnější a nejmarkantnější příznaky mívají lidé v produktivním věku v období mezi 35.- 40. rokem </a:t>
            </a:r>
          </a:p>
          <a:p>
            <a:r>
              <a:rPr lang="cs-CZ" dirty="0"/>
              <a:t>Po padesátém roce života se mohou některé příznaky umírnit nebo </a:t>
            </a:r>
            <a:r>
              <a:rPr lang="cs-CZ" dirty="0" err="1"/>
              <a:t>uplně</a:t>
            </a:r>
            <a:r>
              <a:rPr lang="cs-CZ" dirty="0"/>
              <a:t> vymizet</a:t>
            </a:r>
          </a:p>
        </p:txBody>
      </p:sp>
    </p:spTree>
    <p:extLst>
      <p:ext uri="{BB962C8B-B14F-4D97-AF65-F5344CB8AC3E}">
        <p14:creationId xmlns:p14="http://schemas.microsoft.com/office/powerpoint/2010/main" val="618409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93F7F0-4FDD-496D-AAF8-1D6C765FC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Polysomnografie</a:t>
            </a:r>
            <a:endParaRPr lang="cs-CZ" dirty="0"/>
          </a:p>
          <a:p>
            <a:pPr lvl="1"/>
            <a:r>
              <a:rPr lang="cs-CZ" dirty="0"/>
              <a:t>K vyloučení jiné etiologie nadměrné spavosti</a:t>
            </a:r>
          </a:p>
          <a:p>
            <a:r>
              <a:rPr lang="cs-CZ" dirty="0"/>
              <a:t>Test MSLT</a:t>
            </a:r>
          </a:p>
          <a:p>
            <a:pPr lvl="1"/>
            <a:r>
              <a:rPr lang="cs-CZ" dirty="0"/>
              <a:t>Kritérium: průměrná doba </a:t>
            </a:r>
            <a:r>
              <a:rPr lang="cs-CZ" dirty="0" err="1"/>
              <a:t>usnustí</a:t>
            </a:r>
            <a:r>
              <a:rPr lang="cs-CZ" dirty="0"/>
              <a:t> pod 8 minut, přítomnosti REM spánku alespoň ve 2 z 5 testů</a:t>
            </a:r>
          </a:p>
          <a:p>
            <a:r>
              <a:rPr lang="cs-CZ" dirty="0"/>
              <a:t>Vyšetření na přítomnost alely HLA DBQ1*602</a:t>
            </a:r>
          </a:p>
          <a:p>
            <a:r>
              <a:rPr lang="cs-CZ" dirty="0"/>
              <a:t>Hladina </a:t>
            </a:r>
            <a:r>
              <a:rPr lang="cs-CZ" dirty="0" err="1"/>
              <a:t>hypokretinu</a:t>
            </a:r>
            <a:r>
              <a:rPr lang="cs-CZ" dirty="0"/>
              <a:t> v mozkomíšním moku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48F7F1B8-D11B-44E1-B63E-7755B0EDD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</a:t>
            </a:r>
          </a:p>
        </p:txBody>
      </p:sp>
    </p:spTree>
    <p:extLst>
      <p:ext uri="{BB962C8B-B14F-4D97-AF65-F5344CB8AC3E}">
        <p14:creationId xmlns:p14="http://schemas.microsoft.com/office/powerpoint/2010/main" val="2311462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04A470-6C40-4EE0-BC15-384862411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692CA1-5F2E-4BDD-B4FA-AAB102CEC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Centrální stimulancia</a:t>
            </a:r>
          </a:p>
          <a:p>
            <a:pPr lvl="1"/>
            <a:r>
              <a:rPr lang="cs-CZ" dirty="0" err="1"/>
              <a:t>Methyfenidát</a:t>
            </a:r>
            <a:endParaRPr lang="cs-CZ" dirty="0"/>
          </a:p>
          <a:p>
            <a:pPr lvl="1"/>
            <a:r>
              <a:rPr lang="cs-CZ" dirty="0" err="1"/>
              <a:t>Modafilin</a:t>
            </a:r>
            <a:endParaRPr lang="cs-CZ" dirty="0"/>
          </a:p>
          <a:p>
            <a:pPr lvl="1"/>
            <a:r>
              <a:rPr lang="cs-CZ" dirty="0"/>
              <a:t>K ovlivnění nadměrné spavosti</a:t>
            </a:r>
          </a:p>
          <a:p>
            <a:r>
              <a:rPr lang="cs-CZ" dirty="0" err="1"/>
              <a:t>Psychostimulancia</a:t>
            </a:r>
            <a:endParaRPr lang="cs-CZ" dirty="0"/>
          </a:p>
          <a:p>
            <a:r>
              <a:rPr lang="cs-CZ" dirty="0" err="1"/>
              <a:t>Trycyklická</a:t>
            </a:r>
            <a:r>
              <a:rPr lang="cs-CZ" dirty="0"/>
              <a:t> antidepresiva, SSRI</a:t>
            </a:r>
          </a:p>
          <a:p>
            <a:pPr lvl="1"/>
            <a:r>
              <a:rPr lang="cs-CZ" dirty="0"/>
              <a:t>Léčiva potlačující REM spánek</a:t>
            </a:r>
          </a:p>
          <a:p>
            <a:pPr lvl="1"/>
            <a:r>
              <a:rPr lang="cs-CZ" dirty="0"/>
              <a:t>Pro zmírnění kataplexie, spánkové obrny a hypnagogických halucinací</a:t>
            </a:r>
          </a:p>
        </p:txBody>
      </p:sp>
    </p:spTree>
    <p:extLst>
      <p:ext uri="{BB962C8B-B14F-4D97-AF65-F5344CB8AC3E}">
        <p14:creationId xmlns:p14="http://schemas.microsoft.com/office/powerpoint/2010/main" val="1472843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7C1B4C-F08C-4B16-9C1C-F8810D2E5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119246-EA30-4E8B-AE4D-4D311FC09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https://www.wikiskripta.eu/w/</a:t>
            </a:r>
            <a:r>
              <a:rPr lang="cs-CZ" dirty="0" err="1">
                <a:hlinkClick r:id="rId2"/>
              </a:rPr>
              <a:t>Poruchy_spánku_a_chorobné_projevy_související_se_spánkem</a:t>
            </a:r>
            <a:r>
              <a:rPr lang="cs-CZ" dirty="0">
                <a:hlinkClick r:id="rId2"/>
              </a:rPr>
              <a:t>/PGS#Test_mnoho.C4.8Detn.C3.A9_latence_usnut.C3.AD_.28MSLT.29</a:t>
            </a:r>
            <a:endParaRPr lang="cs-CZ" dirty="0"/>
          </a:p>
          <a:p>
            <a:r>
              <a:rPr lang="cs-CZ" dirty="0">
                <a:hlinkClick r:id="rId3"/>
              </a:rPr>
              <a:t>https://nemoci.vitalion.cz/narkolepsie/</a:t>
            </a:r>
            <a:endParaRPr lang="cs-CZ" dirty="0"/>
          </a:p>
          <a:p>
            <a:r>
              <a:rPr lang="cs-CZ" dirty="0"/>
              <a:t>https://www.wikiskripta.eu/w/Narkolepsie/PGS/diagnostika</a:t>
            </a:r>
          </a:p>
        </p:txBody>
      </p:sp>
    </p:spTree>
    <p:extLst>
      <p:ext uri="{BB962C8B-B14F-4D97-AF65-F5344CB8AC3E}">
        <p14:creationId xmlns:p14="http://schemas.microsoft.com/office/powerpoint/2010/main" val="2871281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1713</TotalTime>
  <Words>245</Words>
  <Application>Microsoft Office PowerPoint</Application>
  <PresentationFormat>Širokoúhlá obrazovka</PresentationFormat>
  <Paragraphs>34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Narkolepsie s katalepsií</vt:lpstr>
      <vt:lpstr>Popis</vt:lpstr>
      <vt:lpstr>Rizikové faktory</vt:lpstr>
      <vt:lpstr>Diagnostika</vt:lpstr>
      <vt:lpstr>Terapie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Narkolepsie s katalepsií</dc:title>
  <dc:creator>F15113</dc:creator>
  <cp:lastModifiedBy>F15113</cp:lastModifiedBy>
  <cp:revision>7</cp:revision>
  <dcterms:created xsi:type="dcterms:W3CDTF">2018-03-16T16:10:22Z</dcterms:created>
  <dcterms:modified xsi:type="dcterms:W3CDTF">2018-04-15T15:57:38Z</dcterms:modified>
</cp:coreProperties>
</file>