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space.cuni.cz/bitstream/handle/20.500.11956/14781/BPTX_0_0_11160_0_55783_0_18179.pdf?sequence=1" TargetMode="External"/><Relationship Id="rId2" Type="http://schemas.openxmlformats.org/officeDocument/2006/relationships/hyperlink" Target="https://books.google.cz/books?hl=cs&amp;lr=&amp;id=9_HTP5h9Y4AC&amp;oi=fnd&amp;pg=PA66&amp;dq=aplastick%C3%A1+an%C3%A9mie&amp;ots=G36FuHz_QL&amp;sig=K5nFEuM7WwarSuZbnUKebFMehrI&amp;redir_esc=y#v=onepage&amp;q=aplastick%C3%A1%20an%C3%A9mie&amp;f=fals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emedia.cz/Okruhy-temat/Hematologie/Aplasticka-anemie-moznosti-lecby/8-15-1d8.magarticle.aspx" TargetMode="External"/><Relationship Id="rId5" Type="http://schemas.openxmlformats.org/officeDocument/2006/relationships/hyperlink" Target="http://www.medicabaze.cz/index.php?sec=term_detail&amp;categId=14&amp;cname=Hematologie+a+transfuzn%C3%AD+l%C3%A9ka%C5%99stv%C3%AD&amp;termId=784&amp;tname=An%C3%A9mie+aplastick%C3%A1&amp;h=empty#jump" TargetMode="External"/><Relationship Id="rId4" Type="http://schemas.openxmlformats.org/officeDocument/2006/relationships/hyperlink" Target="https://cs.medlicker.com/137-co-je-to-aplasticka-anemi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E2E52A-085A-41F4-AD9D-228AE823EF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/>
          <a:lstStyle/>
          <a:p>
            <a:r>
              <a:rPr lang="cs-CZ" dirty="0"/>
              <a:t>Aplastická anémie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6DC16E1-E415-43E3-B3A8-81A6C229F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cs-CZ"/>
              <a:t>Anna Pohanková</a:t>
            </a:r>
          </a:p>
          <a:p>
            <a:pPr algn="r"/>
            <a:r>
              <a:rPr lang="cs-CZ"/>
              <a:t>F15127</a:t>
            </a:r>
          </a:p>
          <a:p>
            <a:pPr algn="r"/>
            <a:r>
              <a:rPr lang="cs-CZ"/>
              <a:t>Patobiochemie 2017/2018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4762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1B1FB5C-02AC-4A11-9B9E-D6FAE4AA107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Obsah obrázku elektronika&#10;&#10;Popis vygenerován s vysokou mírou spolehlivosti">
            <a:extLst>
              <a:ext uri="{FF2B5EF4-FFF2-40B4-BE49-F238E27FC236}">
                <a16:creationId xmlns:a16="http://schemas.microsoft.com/office/drawing/2014/main" id="{3F72C88A-0506-4B12-8C66-DC95352609D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A7E3C7A-D91A-4EB0-99E7-721E9E0D0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7183" y="1715618"/>
            <a:ext cx="3761354" cy="3770781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E8C338B-9565-4F98-872C-2008B624B53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DAF797B-4108-41D9-9D48-D1FAC8C59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40831"/>
            <a:ext cx="6564205" cy="1573863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Aplastická anémie - úvod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565FFD5-52F6-4AE2-91D1-00A915418DE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6564207" cy="3881309"/>
          </a:xfrm>
        </p:spPr>
        <p:txBody>
          <a:bodyPr>
            <a:normAutofit/>
          </a:bodyPr>
          <a:lstStyle/>
          <a:p>
            <a:r>
              <a:rPr lang="cs-CZ" cap="none" dirty="0"/>
              <a:t>Onemocnění při kterém dochází k selhání krvetvorby vyvolané porušenou činností nebo úbytkem hematopoetických kmenových buněk kostní dřeně zahrnující sníženou produkci buněk vývojových řad- erytrocytů, trombocytů a leukocytů.</a:t>
            </a:r>
          </a:p>
          <a:p>
            <a:r>
              <a:rPr lang="cs-CZ" cap="none" dirty="0"/>
              <a:t>Jedná se o úbytek hematopoetických kmenových buněk CD34+ a </a:t>
            </a:r>
            <a:r>
              <a:rPr lang="cs-CZ" cap="none" dirty="0" err="1"/>
              <a:t>progenitorových</a:t>
            </a:r>
            <a:r>
              <a:rPr lang="cs-CZ" cap="none" dirty="0"/>
              <a:t> buněk myeloidní řady.</a:t>
            </a:r>
          </a:p>
        </p:txBody>
      </p:sp>
    </p:spTree>
    <p:extLst>
      <p:ext uri="{BB962C8B-B14F-4D97-AF65-F5344CB8AC3E}">
        <p14:creationId xmlns:p14="http://schemas.microsoft.com/office/powerpoint/2010/main" val="751169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1B1FB5C-02AC-4A11-9B9E-D6FAE4AA107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3F72C88A-0506-4B12-8C66-DC95352609D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57220B8-9B94-43EF-85FA-CCE3F5903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61255"/>
            <a:ext cx="5981191" cy="2392476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E8C338B-9565-4F98-872C-2008B624B53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AA64B85-A97C-4F2C-9854-764494E6A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40831"/>
            <a:ext cx="6564205" cy="1573863"/>
          </a:xfrm>
        </p:spPr>
        <p:txBody>
          <a:bodyPr>
            <a:normAutofit/>
          </a:bodyPr>
          <a:lstStyle/>
          <a:p>
            <a:r>
              <a:rPr lang="cs-CZ" dirty="0"/>
              <a:t>Etiopatogeneze onemocnění</a:t>
            </a:r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9C8FE6-E8D6-4B3A-8821-C851813C7AA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6564207" cy="388130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cap="none" dirty="0"/>
              <a:t>Není úplně objasněna.</a:t>
            </a:r>
            <a:endParaRPr lang="cs-CZ" cap="none"/>
          </a:p>
          <a:p>
            <a:pPr>
              <a:lnSpc>
                <a:spcPct val="110000"/>
              </a:lnSpc>
            </a:pPr>
            <a:r>
              <a:rPr lang="cs-CZ" cap="none" dirty="0"/>
              <a:t>V rozvoji onemocnění se uplatňují:</a:t>
            </a:r>
            <a:endParaRPr lang="cs-CZ" cap="none"/>
          </a:p>
          <a:p>
            <a:pPr lvl="1">
              <a:lnSpc>
                <a:spcPct val="110000"/>
              </a:lnSpc>
            </a:pPr>
            <a:r>
              <a:rPr lang="cs-CZ" cap="none" dirty="0"/>
              <a:t>Imunitní mechanismy</a:t>
            </a:r>
            <a:endParaRPr lang="cs-CZ" cap="none"/>
          </a:p>
          <a:p>
            <a:pPr lvl="2">
              <a:lnSpc>
                <a:spcPct val="110000"/>
              </a:lnSpc>
            </a:pPr>
            <a:r>
              <a:rPr lang="cs-CZ" cap="none" dirty="0"/>
              <a:t>Imunitní reakce se zúčastňují CD8+ buňky, ale také </a:t>
            </a:r>
            <a:r>
              <a:rPr lang="cs-CZ" cap="none" dirty="0" err="1"/>
              <a:t>monocyto</a:t>
            </a:r>
            <a:r>
              <a:rPr lang="cs-CZ" cap="none" dirty="0"/>
              <a:t>-makrofágy, B lymfocyty a jejich produkty jako TNF nebo IFN-</a:t>
            </a:r>
            <a:r>
              <a:rPr lang="el-GR" cap="none" dirty="0"/>
              <a:t>γ</a:t>
            </a:r>
            <a:r>
              <a:rPr lang="cs-CZ" cap="none" dirty="0"/>
              <a:t>  </a:t>
            </a:r>
            <a:r>
              <a:rPr lang="cs-CZ" cap="none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cs-CZ" cap="none" dirty="0"/>
              <a:t>tato reakce je namířena proti geneticky odlišným kmenovým buňkám nebo kmenovým buňkám, které jsou pozměněné vlivem některých virů,  ….. </a:t>
            </a:r>
            <a:endParaRPr lang="cs-CZ" cap="none"/>
          </a:p>
          <a:p>
            <a:pPr lvl="1">
              <a:lnSpc>
                <a:spcPct val="110000"/>
              </a:lnSpc>
            </a:pPr>
            <a:r>
              <a:rPr lang="cs-CZ" cap="none" dirty="0"/>
              <a:t>Genetické faktory</a:t>
            </a:r>
            <a:endParaRPr lang="cs-CZ" cap="none"/>
          </a:p>
          <a:p>
            <a:pPr lvl="2">
              <a:lnSpc>
                <a:spcPct val="110000"/>
              </a:lnSpc>
            </a:pPr>
            <a:r>
              <a:rPr lang="cs-CZ" cap="none" dirty="0"/>
              <a:t>HLA antigeny II. Třidy</a:t>
            </a:r>
            <a:endParaRPr lang="cs-CZ" cap="none"/>
          </a:p>
          <a:p>
            <a:pPr lvl="1">
              <a:lnSpc>
                <a:spcPct val="110000"/>
              </a:lnSpc>
            </a:pPr>
            <a:r>
              <a:rPr lang="cs-CZ" cap="none" dirty="0"/>
              <a:t>Porucha mikroprostředí kostní dřeně</a:t>
            </a:r>
            <a:endParaRPr lang="cs-CZ" cap="none"/>
          </a:p>
        </p:txBody>
      </p:sp>
    </p:spTree>
    <p:extLst>
      <p:ext uri="{BB962C8B-B14F-4D97-AF65-F5344CB8AC3E}">
        <p14:creationId xmlns:p14="http://schemas.microsoft.com/office/powerpoint/2010/main" val="752837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23A9E5-82ED-4602-84C6-1374F61BF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pPr algn="l"/>
            <a:r>
              <a:rPr lang="cs-CZ"/>
              <a:t>Dělení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C42CA07-BAF3-4AF1-BA21-E5745C55B91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149" y="1669774"/>
            <a:ext cx="10364451" cy="4121425"/>
          </a:xfrm>
        </p:spPr>
        <p:txBody>
          <a:bodyPr>
            <a:normAutofit fontScale="92500" lnSpcReduction="20000"/>
          </a:bodyPr>
          <a:lstStyle/>
          <a:p>
            <a:r>
              <a:rPr lang="cs-CZ" cap="none" dirty="0"/>
              <a:t>Dle vzniku</a:t>
            </a:r>
          </a:p>
          <a:p>
            <a:pPr lvl="1"/>
            <a:r>
              <a:rPr lang="cs-CZ" cap="none" dirty="0"/>
              <a:t>Vrozené</a:t>
            </a:r>
          </a:p>
          <a:p>
            <a:pPr lvl="2"/>
            <a:r>
              <a:rPr lang="cs-CZ" cap="none" dirty="0"/>
              <a:t> </a:t>
            </a:r>
            <a:r>
              <a:rPr lang="cs-CZ" cap="none" dirty="0" err="1"/>
              <a:t>Fanconiho</a:t>
            </a:r>
            <a:r>
              <a:rPr lang="cs-CZ" cap="none" dirty="0"/>
              <a:t> syndrom, </a:t>
            </a:r>
            <a:r>
              <a:rPr lang="cs-CZ" cap="none" dirty="0" err="1"/>
              <a:t>Blackfan-Diamondova</a:t>
            </a:r>
            <a:r>
              <a:rPr lang="cs-CZ" cap="none" dirty="0"/>
              <a:t> anémie</a:t>
            </a:r>
          </a:p>
          <a:p>
            <a:pPr lvl="1"/>
            <a:r>
              <a:rPr lang="cs-CZ" cap="none" dirty="0"/>
              <a:t>Získané - působením</a:t>
            </a:r>
          </a:p>
          <a:p>
            <a:pPr lvl="2"/>
            <a:r>
              <a:rPr lang="cs-CZ" cap="none" dirty="0"/>
              <a:t>Toxických látek – benzen,..</a:t>
            </a:r>
          </a:p>
          <a:p>
            <a:pPr lvl="2"/>
            <a:r>
              <a:rPr lang="cs-CZ" cap="none" dirty="0"/>
              <a:t>Některých léčiv – chloramfenikol, …</a:t>
            </a:r>
          </a:p>
          <a:p>
            <a:pPr lvl="2"/>
            <a:r>
              <a:rPr lang="cs-CZ" cap="none" dirty="0"/>
              <a:t>Chemoterapie </a:t>
            </a:r>
          </a:p>
          <a:p>
            <a:pPr lvl="2"/>
            <a:r>
              <a:rPr lang="cs-CZ" cap="none" dirty="0"/>
              <a:t>Infekce – většinou virové (</a:t>
            </a:r>
            <a:r>
              <a:rPr lang="cs-CZ" cap="none" dirty="0" err="1"/>
              <a:t>cytomegalovirus</a:t>
            </a:r>
            <a:r>
              <a:rPr lang="cs-CZ" cap="none" dirty="0"/>
              <a:t>, virus </a:t>
            </a:r>
            <a:r>
              <a:rPr lang="cs-CZ" cap="none" dirty="0" err="1"/>
              <a:t>Epstein-Barrové</a:t>
            </a:r>
            <a:r>
              <a:rPr lang="cs-CZ" cap="none" dirty="0"/>
              <a:t>, </a:t>
            </a:r>
            <a:r>
              <a:rPr lang="cs-CZ" cap="none" dirty="0" err="1"/>
              <a:t>parvovirus</a:t>
            </a:r>
            <a:r>
              <a:rPr lang="cs-CZ" cap="none" dirty="0"/>
              <a:t> B19, …</a:t>
            </a:r>
          </a:p>
          <a:p>
            <a:r>
              <a:rPr lang="cs-CZ" cap="none" dirty="0"/>
              <a:t>Dle míry nedostatku krevních buněk</a:t>
            </a:r>
          </a:p>
          <a:p>
            <a:pPr lvl="1"/>
            <a:r>
              <a:rPr lang="cs-CZ" cap="none" dirty="0"/>
              <a:t>Mírná</a:t>
            </a:r>
          </a:p>
          <a:p>
            <a:pPr lvl="1"/>
            <a:r>
              <a:rPr lang="cs-CZ" cap="none" dirty="0"/>
              <a:t>Těžká</a:t>
            </a:r>
          </a:p>
          <a:p>
            <a:pPr lvl="1"/>
            <a:r>
              <a:rPr lang="cs-CZ" cap="none" dirty="0"/>
              <a:t>Velmi těžká</a:t>
            </a:r>
          </a:p>
          <a:p>
            <a:pPr marL="914400" lvl="2" indent="0">
              <a:buNone/>
            </a:pPr>
            <a:endParaRPr lang="cs-CZ" cap="none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A2A29A1-5762-40D8-9403-95DE48099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4457" y="309258"/>
            <a:ext cx="3389836" cy="2214693"/>
          </a:xfrm>
          <a:prstGeom prst="rect">
            <a:avLst/>
          </a:prstGeom>
        </p:spPr>
      </p:pic>
      <p:pic>
        <p:nvPicPr>
          <p:cNvPr id="8" name="Obrázek 7" descr="Obsah obrázku objekt, hodiny&#10;&#10;Popis vygenerován s velmi vysokou mírou spolehlivosti">
            <a:extLst>
              <a:ext uri="{FF2B5EF4-FFF2-40B4-BE49-F238E27FC236}">
                <a16:creationId xmlns:a16="http://schemas.microsoft.com/office/drawing/2014/main" id="{94A226BE-2017-45C3-B07D-2A14656D2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252" y="4334050"/>
            <a:ext cx="4624165" cy="190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14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AB015B-DC2F-4B42-85B8-5579191EC7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2" r="5718" b="-1"/>
          <a:stretch/>
        </p:blipFill>
        <p:spPr>
          <a:xfrm>
            <a:off x="7370064" y="1924734"/>
            <a:ext cx="4185832" cy="3515946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9200B43-0B73-46F8-8DC9-580E5907D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Příznaky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1F91B22-4264-4F7E-9ECC-68140F4E62C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6096626" cy="342410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cap="none"/>
              <a:t>Z nedostatku červených krvinek (erytrocytů)</a:t>
            </a:r>
          </a:p>
          <a:p>
            <a:pPr lvl="1">
              <a:lnSpc>
                <a:spcPct val="110000"/>
              </a:lnSpc>
            </a:pPr>
            <a:r>
              <a:rPr lang="cs-CZ" cap="none"/>
              <a:t>Chudokrevnost spojená s </a:t>
            </a:r>
            <a:r>
              <a:rPr lang="pt-BR" cap="none"/>
              <a:t>únavou, svalovou slabostí a nevolností</a:t>
            </a:r>
            <a:r>
              <a:rPr lang="cs-CZ" cap="none"/>
              <a:t>, člověk je často bledý a omdlévá.</a:t>
            </a:r>
          </a:p>
          <a:p>
            <a:pPr>
              <a:lnSpc>
                <a:spcPct val="110000"/>
              </a:lnSpc>
            </a:pPr>
            <a:r>
              <a:rPr lang="cs-CZ" cap="none"/>
              <a:t>Z nedostatku bílých krvinek (leukocytů)</a:t>
            </a:r>
          </a:p>
          <a:p>
            <a:pPr lvl="1">
              <a:lnSpc>
                <a:spcPct val="110000"/>
              </a:lnSpc>
            </a:pPr>
            <a:r>
              <a:rPr lang="cs-CZ" cap="none"/>
              <a:t>Oslabení imunitního systému spojené s častými infekcemi s těžkým průběhem, možnost rakovinového bujení.</a:t>
            </a:r>
          </a:p>
          <a:p>
            <a:pPr>
              <a:lnSpc>
                <a:spcPct val="110000"/>
              </a:lnSpc>
            </a:pPr>
            <a:r>
              <a:rPr lang="cs-CZ" cap="none"/>
              <a:t>Z nedostatku krevních destiček (trombocytů)</a:t>
            </a:r>
          </a:p>
          <a:p>
            <a:pPr lvl="1">
              <a:lnSpc>
                <a:spcPct val="110000"/>
              </a:lnSpc>
            </a:pPr>
            <a:r>
              <a:rPr lang="cs-CZ" cap="none"/>
              <a:t>Těžko zastavitelná krvácení, vysoká krvácivost spojená s krvácením z nosu a snadnou tvorbou modřin.</a:t>
            </a:r>
          </a:p>
        </p:txBody>
      </p:sp>
    </p:spTree>
    <p:extLst>
      <p:ext uri="{BB962C8B-B14F-4D97-AF65-F5344CB8AC3E}">
        <p14:creationId xmlns:p14="http://schemas.microsoft.com/office/powerpoint/2010/main" val="1901999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F0FC40-9AE8-47B6-9606-797F1D03A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Diagnóza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5BF245A-ECB4-4FC1-871C-49DF1E31F84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cap="none" dirty="0"/>
              <a:t>Vyšetření krve – nedostatek krevních elementů</a:t>
            </a:r>
          </a:p>
          <a:p>
            <a:r>
              <a:rPr lang="cs-CZ" cap="none" dirty="0"/>
              <a:t>Vyšetření kostní dřeně</a:t>
            </a:r>
          </a:p>
          <a:p>
            <a:pPr lvl="1"/>
            <a:r>
              <a:rPr lang="cs-CZ" cap="none" dirty="0"/>
              <a:t>Odběr</a:t>
            </a:r>
          </a:p>
          <a:p>
            <a:pPr lvl="2"/>
            <a:r>
              <a:rPr lang="cs-CZ" cap="none" dirty="0"/>
              <a:t>Sternální punkce, </a:t>
            </a:r>
            <a:r>
              <a:rPr lang="cs-CZ" cap="none" dirty="0" err="1"/>
              <a:t>trepanobiopsie</a:t>
            </a:r>
            <a:endParaRPr lang="cs-CZ" cap="none" dirty="0"/>
          </a:p>
          <a:p>
            <a:pPr lvl="1"/>
            <a:r>
              <a:rPr lang="cs-CZ" cap="none" dirty="0"/>
              <a:t>Vyšetření</a:t>
            </a:r>
          </a:p>
          <a:p>
            <a:pPr lvl="2"/>
            <a:r>
              <a:rPr lang="cs-CZ" cap="none" dirty="0"/>
              <a:t>Histologické vyšetření, genetická analýza, průtoková </a:t>
            </a:r>
            <a:r>
              <a:rPr lang="cs-CZ" cap="none" dirty="0" err="1"/>
              <a:t>cytometrie</a:t>
            </a:r>
            <a:endParaRPr lang="cs-CZ" cap="none" dirty="0"/>
          </a:p>
          <a:p>
            <a:pPr lvl="2"/>
            <a:endParaRPr lang="cs-CZ" cap="none" dirty="0"/>
          </a:p>
        </p:txBody>
      </p:sp>
      <p:pic>
        <p:nvPicPr>
          <p:cNvPr id="5" name="Obrázek 4" descr="Obsah obrázku snímek obrazovky&#10;&#10;Popis vygenerován s velmi vysokou mírou spolehlivosti">
            <a:extLst>
              <a:ext uri="{FF2B5EF4-FFF2-40B4-BE49-F238E27FC236}">
                <a16:creationId xmlns:a16="http://schemas.microsoft.com/office/drawing/2014/main" id="{D8BF9BDC-3B3F-48FA-A1FF-46BBE242C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9339" y="0"/>
            <a:ext cx="5552661" cy="41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767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1B1FB5C-02AC-4A11-9B9E-D6FAE4AA107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Obsah obrázku elektronika&#10;&#10;Popis vygenerován s vysokou mírou spolehlivosti">
            <a:extLst>
              <a:ext uri="{FF2B5EF4-FFF2-40B4-BE49-F238E27FC236}">
                <a16:creationId xmlns:a16="http://schemas.microsoft.com/office/drawing/2014/main" id="{3F72C88A-0506-4B12-8C66-DC95352609D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 descr="Obsah obrázku meloun&#10;&#10;Popis vygenerován s vysokou mírou spolehlivosti">
            <a:extLst>
              <a:ext uri="{FF2B5EF4-FFF2-40B4-BE49-F238E27FC236}">
                <a16:creationId xmlns:a16="http://schemas.microsoft.com/office/drawing/2014/main" id="{6369B9C1-D9AF-4717-8F8D-3FF05B6A4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8221" y="1526889"/>
            <a:ext cx="4413538" cy="3310153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E8C338B-9565-4F98-872C-2008B624B53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0436A3B-60CF-40A9-AE12-92DEDB37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40831"/>
            <a:ext cx="6564205" cy="1573863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Léčba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1DC3A81-9285-4BE1-85D3-4EF4EC7287E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6564207" cy="388130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1700" cap="none"/>
              <a:t>Transplantace krvetvorných buněk</a:t>
            </a:r>
          </a:p>
          <a:p>
            <a:pPr lvl="1">
              <a:lnSpc>
                <a:spcPct val="110000"/>
              </a:lnSpc>
            </a:pPr>
            <a:r>
              <a:rPr lang="cs-CZ" sz="1700" cap="none"/>
              <a:t>Většinou nutná dostupnost HLA identického sourozeneckého dárce.</a:t>
            </a:r>
          </a:p>
          <a:p>
            <a:pPr lvl="1">
              <a:lnSpc>
                <a:spcPct val="110000"/>
              </a:lnSpc>
            </a:pPr>
            <a:r>
              <a:rPr lang="cs-CZ" sz="1700" cap="none"/>
              <a:t>Transplantace </a:t>
            </a:r>
            <a:r>
              <a:rPr lang="pt-BR" sz="1700" cap="none"/>
              <a:t>s HLA identickým nepříbuzenským dárcem z registru</a:t>
            </a:r>
            <a:r>
              <a:rPr lang="cs-CZ" sz="1700" cap="none"/>
              <a:t> – po selhání jiné léčba.</a:t>
            </a:r>
          </a:p>
          <a:p>
            <a:pPr>
              <a:lnSpc>
                <a:spcPct val="110000"/>
              </a:lnSpc>
            </a:pPr>
            <a:r>
              <a:rPr lang="cs-CZ" sz="1700" cap="none"/>
              <a:t>Imunosupresivní léčba</a:t>
            </a:r>
          </a:p>
          <a:p>
            <a:pPr lvl="1">
              <a:lnSpc>
                <a:spcPct val="110000"/>
              </a:lnSpc>
            </a:pPr>
            <a:r>
              <a:rPr lang="cs-CZ" sz="1700" cap="none"/>
              <a:t>Většinou kombinace </a:t>
            </a:r>
            <a:r>
              <a:rPr lang="cs-CZ" sz="1700" cap="none" err="1"/>
              <a:t>antithymocytárního</a:t>
            </a:r>
            <a:r>
              <a:rPr lang="cs-CZ" sz="1700" cap="none"/>
              <a:t> globulinu (ATG) s kortikosteroidy a následným dlouhodobým podáváním cyklosporinu A </a:t>
            </a:r>
          </a:p>
          <a:p>
            <a:pPr>
              <a:lnSpc>
                <a:spcPct val="110000"/>
              </a:lnSpc>
            </a:pPr>
            <a:r>
              <a:rPr lang="cs-CZ" sz="1700" cap="none"/>
              <a:t>Podpůrná léčba</a:t>
            </a:r>
          </a:p>
          <a:p>
            <a:pPr lvl="1">
              <a:lnSpc>
                <a:spcPct val="110000"/>
              </a:lnSpc>
            </a:pPr>
            <a:r>
              <a:rPr lang="cs-CZ" sz="1700" cap="none"/>
              <a:t>podávání transfuzí erytrocytů a trombocytů, širokospektrých antibiotik a antimykotik a růstových faktorů</a:t>
            </a:r>
          </a:p>
          <a:p>
            <a:pPr lvl="1">
              <a:lnSpc>
                <a:spcPct val="110000"/>
              </a:lnSpc>
            </a:pPr>
            <a:endParaRPr lang="cs-CZ" sz="1700" cap="none"/>
          </a:p>
        </p:txBody>
      </p:sp>
    </p:spTree>
    <p:extLst>
      <p:ext uri="{BB962C8B-B14F-4D97-AF65-F5344CB8AC3E}">
        <p14:creationId xmlns:p14="http://schemas.microsoft.com/office/powerpoint/2010/main" val="1683207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8A2A36-B5BF-41F8-A6E4-14D4D93C2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E9FB38-5DCC-49F3-9F80-DDC812877A9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cap="none" dirty="0">
                <a:hlinkClick r:id="rId2"/>
              </a:rPr>
              <a:t>Https://books.Google.Cz/books?Hl=cs&amp;lr=&amp;id=9_htp5h9y4ac&amp;oi=fnd&amp;pg=pa66&amp;dq=aplastick%c3%a1+an%c3%a9mie&amp;ots=g36fuhz_ql&amp;sig=k5nfeum7wwarsuzbnukebfmehri&amp;redir_esc=y#v=onepage&amp;q=aplastick%c3%a1%20an%c3%a9mie&amp;f=false</a:t>
            </a:r>
            <a:endParaRPr lang="cs-CZ" cap="none" dirty="0"/>
          </a:p>
          <a:p>
            <a:r>
              <a:rPr lang="cs-CZ" cap="none" dirty="0">
                <a:hlinkClick r:id="rId3"/>
              </a:rPr>
              <a:t>Https://dspace.Cuni.Cz/bitstream/handle/20.500.11956/14781/bptx_0_0_11160_0_55783_0_18179.Pdf?Sequence=1</a:t>
            </a:r>
            <a:endParaRPr lang="cs-CZ" cap="none" dirty="0"/>
          </a:p>
          <a:p>
            <a:r>
              <a:rPr lang="cs-CZ" cap="none" dirty="0">
                <a:hlinkClick r:id="rId4"/>
              </a:rPr>
              <a:t>Https://cs.Medlicker.Com/137-co-je-to-aplasticka-anemie</a:t>
            </a:r>
            <a:endParaRPr lang="cs-CZ" cap="none" dirty="0"/>
          </a:p>
          <a:p>
            <a:r>
              <a:rPr lang="cs-CZ" cap="none" dirty="0" err="1">
                <a:hlinkClick r:id="rId5"/>
              </a:rPr>
              <a:t>Www.Medicabaze.Cz</a:t>
            </a:r>
            <a:r>
              <a:rPr lang="cs-CZ" cap="none" dirty="0">
                <a:hlinkClick r:id="rId5"/>
              </a:rPr>
              <a:t>/</a:t>
            </a:r>
            <a:r>
              <a:rPr lang="cs-CZ" cap="none" dirty="0" err="1">
                <a:hlinkClick r:id="rId5"/>
              </a:rPr>
              <a:t>index.Php?Sec</a:t>
            </a:r>
            <a:r>
              <a:rPr lang="cs-CZ" cap="none" dirty="0">
                <a:hlinkClick r:id="rId5"/>
              </a:rPr>
              <a:t>=</a:t>
            </a:r>
            <a:r>
              <a:rPr lang="cs-CZ" cap="none" dirty="0" err="1">
                <a:hlinkClick r:id="rId5"/>
              </a:rPr>
              <a:t>term_detail&amp;categid</a:t>
            </a:r>
            <a:r>
              <a:rPr lang="cs-CZ" cap="none" dirty="0">
                <a:hlinkClick r:id="rId5"/>
              </a:rPr>
              <a:t>=14&amp;cname=hematologie+a+transfuzn%c3%ad+l%c3%a9ka%c5%99stv%c3%ad&amp;termid=784&amp;tname=an%c3%a9mie+aplastick%c3%a1&amp;h=</a:t>
            </a:r>
            <a:r>
              <a:rPr lang="cs-CZ" cap="none" dirty="0" err="1">
                <a:hlinkClick r:id="rId5"/>
              </a:rPr>
              <a:t>empty#jump</a:t>
            </a:r>
            <a:endParaRPr lang="cs-CZ" cap="none" dirty="0"/>
          </a:p>
          <a:p>
            <a:r>
              <a:rPr lang="cs-CZ" cap="none" dirty="0" err="1">
                <a:hlinkClick r:id="rId6"/>
              </a:rPr>
              <a:t>Www.Remedia.Cz</a:t>
            </a:r>
            <a:r>
              <a:rPr lang="cs-CZ" cap="none" dirty="0">
                <a:hlinkClick r:id="rId6"/>
              </a:rPr>
              <a:t>/okruhy-</a:t>
            </a:r>
            <a:r>
              <a:rPr lang="cs-CZ" cap="none" dirty="0" err="1">
                <a:hlinkClick r:id="rId6"/>
              </a:rPr>
              <a:t>temat</a:t>
            </a:r>
            <a:r>
              <a:rPr lang="cs-CZ" cap="none" dirty="0">
                <a:hlinkClick r:id="rId6"/>
              </a:rPr>
              <a:t>/hematologie/</a:t>
            </a:r>
            <a:r>
              <a:rPr lang="cs-CZ" cap="none" dirty="0" err="1">
                <a:hlinkClick r:id="rId6"/>
              </a:rPr>
              <a:t>aplasticka</a:t>
            </a:r>
            <a:r>
              <a:rPr lang="cs-CZ" cap="none" dirty="0">
                <a:hlinkClick r:id="rId6"/>
              </a:rPr>
              <a:t>-anemie-moznosti-</a:t>
            </a:r>
            <a:r>
              <a:rPr lang="cs-CZ" cap="none" dirty="0" err="1">
                <a:hlinkClick r:id="rId6"/>
              </a:rPr>
              <a:t>lecby</a:t>
            </a:r>
            <a:r>
              <a:rPr lang="cs-CZ" cap="none" dirty="0">
                <a:hlinkClick r:id="rId6"/>
              </a:rPr>
              <a:t>/8-15-1d8.Magarticle.Aspx</a:t>
            </a:r>
            <a:endParaRPr lang="cs-CZ" cap="none" dirty="0"/>
          </a:p>
        </p:txBody>
      </p:sp>
    </p:spTree>
    <p:extLst>
      <p:ext uri="{BB962C8B-B14F-4D97-AF65-F5344CB8AC3E}">
        <p14:creationId xmlns:p14="http://schemas.microsoft.com/office/powerpoint/2010/main" val="4090277089"/>
      </p:ext>
    </p:extLst>
  </p:cSld>
  <p:clrMapOvr>
    <a:masterClrMapping/>
  </p:clrMapOvr>
</p:sld>
</file>

<file path=ppt/theme/theme1.xml><?xml version="1.0" encoding="utf-8"?>
<a:theme xmlns:a="http://schemas.openxmlformats.org/drawingml/2006/main" name="Kapka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TM04033925[[fn=Kapka]]</Template>
  <TotalTime>103</TotalTime>
  <Words>520</Words>
  <Application>Microsoft Office PowerPoint</Application>
  <PresentationFormat>Širokoúhlá obrazovka</PresentationFormat>
  <Paragraphs>56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Tw Cen MT</vt:lpstr>
      <vt:lpstr>Kapka</vt:lpstr>
      <vt:lpstr>Aplastická anémie</vt:lpstr>
      <vt:lpstr>Aplastická anémie - úvod</vt:lpstr>
      <vt:lpstr>Etiopatogeneze onemocnění</vt:lpstr>
      <vt:lpstr>Dělení</vt:lpstr>
      <vt:lpstr>Příznaky </vt:lpstr>
      <vt:lpstr>Diagnóza</vt:lpstr>
      <vt:lpstr>Léčba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Aplastická anémie</dc:title>
  <dc:creator>Anna POHANKOVA</dc:creator>
  <cp:lastModifiedBy>F15127</cp:lastModifiedBy>
  <cp:revision>11</cp:revision>
  <dcterms:created xsi:type="dcterms:W3CDTF">2018-03-31T12:22:33Z</dcterms:created>
  <dcterms:modified xsi:type="dcterms:W3CDTF">2018-03-31T14:05:56Z</dcterms:modified>
</cp:coreProperties>
</file>