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	Rettův syndrom</a:t>
            </a:r>
            <a:endParaRPr lang="cs-CZ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F15183 juřicová markéta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5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57" y="1483743"/>
            <a:ext cx="8842075" cy="537425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neurovývojové genetické onemocnění vázané na X chromosom, které se projevuje téměř výhradně u dívek, vyskytuje se s udávanou </a:t>
            </a:r>
            <a:r>
              <a:rPr lang="pt-BR" sz="1800" dirty="0"/>
              <a:t>prevalencí 1:10 000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Základní formy jsou typický RTT a atypický RTT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Probíhá v několika stádiích </a:t>
            </a:r>
            <a:r>
              <a:rPr lang="cs-CZ" sz="1800" dirty="0" smtClean="0"/>
              <a:t>(ale velmi </a:t>
            </a:r>
            <a:r>
              <a:rPr lang="cs-CZ" sz="1800" dirty="0"/>
              <a:t>individuální)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1. stadium (6. – 18. měs.): první příznaky, zpomalení nebo úplná zástava psychomotorického vývoje, zhoršení kontaktu s okolím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2. stadium (1-4. rok): psychomotorická deteriorace, poruchy řeči a používání rukou, autistické rysy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3. stadium (předškolní a časný školní věk):  ataktická chůze, zhoršení motoriky, epileptické záchvaty, </a:t>
            </a:r>
            <a:r>
              <a:rPr lang="cs-CZ" dirty="0" smtClean="0"/>
              <a:t>opětovaný </a:t>
            </a:r>
            <a:r>
              <a:rPr lang="cs-CZ" dirty="0"/>
              <a:t>zájem o komunikaci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4. stadium (po 10. roce): pohybové a ortopedické obtíže (skolióza, kyfóza) - invalidní vozík, zlepšení emocionálního kontaktu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5. stadium (dospívání a dospělost): psychické dozrávání a zklidnění, používání očního kontaktu</a:t>
            </a:r>
          </a:p>
        </p:txBody>
      </p:sp>
      <p:pic>
        <p:nvPicPr>
          <p:cNvPr id="2050" name="Picture 2" descr="Výsledek obrázku pro rett syndro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54"/>
          <a:stretch/>
        </p:blipFill>
        <p:spPr bwMode="auto">
          <a:xfrm>
            <a:off x="9502944" y="248060"/>
            <a:ext cx="2496502" cy="350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ek obrázku pro rett syndr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t="14457" r="9626"/>
          <a:stretch/>
        </p:blipFill>
        <p:spPr bwMode="auto">
          <a:xfrm>
            <a:off x="9502944" y="3873260"/>
            <a:ext cx="2496502" cy="27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16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Příznaky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1" y="1310640"/>
            <a:ext cx="8018540" cy="5273040"/>
          </a:xfrm>
        </p:spPr>
        <p:txBody>
          <a:bodyPr>
            <a:noAutofit/>
          </a:bodyPr>
          <a:lstStyle/>
          <a:p>
            <a:r>
              <a:rPr lang="cs-CZ" sz="1800" dirty="0"/>
              <a:t>R</a:t>
            </a:r>
            <a:r>
              <a:rPr lang="cs-CZ" sz="1800" dirty="0" smtClean="0"/>
              <a:t>egres </a:t>
            </a:r>
            <a:r>
              <a:rPr lang="cs-CZ" sz="1800" dirty="0"/>
              <a:t>psychomotorického vývoje</a:t>
            </a:r>
          </a:p>
          <a:p>
            <a:r>
              <a:rPr lang="cs-CZ" sz="1800" dirty="0"/>
              <a:t>D</a:t>
            </a:r>
            <a:r>
              <a:rPr lang="cs-CZ" sz="1800" dirty="0" smtClean="0"/>
              <a:t>yspraxie</a:t>
            </a:r>
            <a:r>
              <a:rPr lang="cs-CZ" sz="1800" dirty="0"/>
              <a:t> </a:t>
            </a:r>
            <a:r>
              <a:rPr lang="cs-CZ" sz="1800" dirty="0" smtClean="0"/>
              <a:t>(</a:t>
            </a:r>
            <a:r>
              <a:rPr lang="cs-CZ" sz="1800" dirty="0"/>
              <a:t>neschopnost účelového používání rukou) a stereotypní pohyby rukou</a:t>
            </a:r>
          </a:p>
          <a:p>
            <a:r>
              <a:rPr lang="cs-CZ" sz="1800" dirty="0"/>
              <a:t>A</a:t>
            </a:r>
            <a:r>
              <a:rPr lang="cs-CZ" sz="1800" dirty="0" smtClean="0"/>
              <a:t>praxie</a:t>
            </a:r>
            <a:r>
              <a:rPr lang="cs-CZ" sz="1800" dirty="0"/>
              <a:t> (neschopnost ovládat své tělo)</a:t>
            </a:r>
          </a:p>
          <a:p>
            <a:r>
              <a:rPr lang="cs-CZ" sz="1800" dirty="0" smtClean="0"/>
              <a:t>Nejistá </a:t>
            </a:r>
            <a:r>
              <a:rPr lang="cs-CZ" sz="1800" dirty="0"/>
              <a:t>chůze až ztráta dovednosti chůze</a:t>
            </a:r>
          </a:p>
          <a:p>
            <a:r>
              <a:rPr lang="cs-CZ" sz="1800" dirty="0"/>
              <a:t>Poruchy inteligence, komunikační dysfunkce, dočasná porucha sociálních interakcí (autistické chování), emoční symptomy, zájem o intenzivní oční kontakt</a:t>
            </a:r>
          </a:p>
          <a:p>
            <a:r>
              <a:rPr lang="cs-CZ" sz="1800" dirty="0"/>
              <a:t>Deschová dysfunkce, gastrointestinální obtíže</a:t>
            </a:r>
          </a:p>
          <a:p>
            <a:r>
              <a:rPr lang="cs-CZ" sz="1800" dirty="0"/>
              <a:t>Hypotonie, spasticita, rigidita, svalová atrofie</a:t>
            </a:r>
          </a:p>
          <a:p>
            <a:r>
              <a:rPr lang="cs-CZ" sz="1800" dirty="0"/>
              <a:t>A</a:t>
            </a:r>
            <a:r>
              <a:rPr lang="cs-CZ" sz="1800" dirty="0" smtClean="0"/>
              <a:t>bnormální </a:t>
            </a:r>
            <a:r>
              <a:rPr lang="cs-CZ" sz="1800" dirty="0"/>
              <a:t>spánkový rytmus</a:t>
            </a:r>
          </a:p>
          <a:p>
            <a:r>
              <a:rPr lang="cs-CZ" sz="1800" dirty="0"/>
              <a:t>B</a:t>
            </a:r>
            <a:r>
              <a:rPr lang="cs-CZ" sz="1800" dirty="0" smtClean="0"/>
              <a:t>ruxismus</a:t>
            </a:r>
            <a:r>
              <a:rPr lang="cs-CZ" sz="1800" dirty="0"/>
              <a:t> (skřípání zubů), strabismus (šilhání)</a:t>
            </a:r>
          </a:p>
          <a:p>
            <a:r>
              <a:rPr lang="cs-CZ" sz="1800" dirty="0" smtClean="0"/>
              <a:t>Skolióza</a:t>
            </a:r>
            <a:r>
              <a:rPr lang="cs-CZ" sz="1800" dirty="0"/>
              <a:t> nebo kyfóza, vyšší lomivost kostí</a:t>
            </a:r>
          </a:p>
          <a:p>
            <a:r>
              <a:rPr lang="cs-CZ" sz="1800" dirty="0"/>
              <a:t>C</a:t>
            </a:r>
            <a:r>
              <a:rPr lang="cs-CZ" sz="1800" dirty="0" smtClean="0"/>
              <a:t>elková </a:t>
            </a:r>
            <a:r>
              <a:rPr lang="cs-CZ" sz="1800" dirty="0"/>
              <a:t>růstová retardace</a:t>
            </a:r>
          </a:p>
          <a:p>
            <a:r>
              <a:rPr lang="cs-CZ" sz="1800" dirty="0"/>
              <a:t>Často i epileptické záchvaty</a:t>
            </a:r>
          </a:p>
        </p:txBody>
      </p:sp>
      <p:pic>
        <p:nvPicPr>
          <p:cNvPr id="1026" name="Picture 2" descr="Výsledek obrázku pro rettův syndr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782" y="241537"/>
            <a:ext cx="2970685" cy="269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rett syndro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47"/>
          <a:stretch/>
        </p:blipFill>
        <p:spPr bwMode="auto">
          <a:xfrm>
            <a:off x="9028782" y="3052174"/>
            <a:ext cx="2970685" cy="356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90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67" y="775568"/>
            <a:ext cx="9404723" cy="1400530"/>
          </a:xfrm>
        </p:spPr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iagnostika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7991" y="1841048"/>
            <a:ext cx="11119168" cy="1622005"/>
          </a:xfrm>
        </p:spPr>
        <p:txBody>
          <a:bodyPr/>
          <a:lstStyle/>
          <a:p>
            <a:r>
              <a:rPr lang="cs-CZ" dirty="0" smtClean="0"/>
              <a:t>Klinická diagnostika, následně genetické vyšetření (DNA diagnostika)</a:t>
            </a:r>
          </a:p>
          <a:p>
            <a:r>
              <a:rPr lang="cs-CZ" dirty="0"/>
              <a:t>Klinická diagnóza lze geneticky potvrdit pouze u 80% dívek s RTT, u zbývajících se jedná o stále nepoznané mutace</a:t>
            </a:r>
          </a:p>
          <a:p>
            <a:r>
              <a:rPr lang="cs-CZ" dirty="0"/>
              <a:t>Kauzální geny jsou: MECP2 (metyl‑CpG‑vazební protein </a:t>
            </a:r>
            <a:r>
              <a:rPr lang="cs-CZ" dirty="0" smtClean="0"/>
              <a:t>2), CDKL5, FOXG1, NTNG1</a:t>
            </a:r>
            <a:endParaRPr lang="cs-CZ" dirty="0"/>
          </a:p>
          <a:p>
            <a:endParaRPr lang="cs-CZ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47991" y="3588013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291567" y="4778453"/>
            <a:ext cx="11119168" cy="1622005"/>
          </a:xfrm>
        </p:spPr>
        <p:txBody>
          <a:bodyPr/>
          <a:lstStyle/>
          <a:p>
            <a:r>
              <a:rPr lang="cs-CZ" dirty="0" smtClean="0"/>
              <a:t>Neexistuje účinná léčba schopna zastavit či vyléčit tento syndrom, především proto symptomatická léčba (antikonvulziva, rehabilitace, speciální výživa, léčba poruch spánku, poruch srdečního rytmu, GIT potíže...) </a:t>
            </a:r>
          </a:p>
          <a:p>
            <a:r>
              <a:rPr lang="cs-CZ" dirty="0" smtClean="0"/>
              <a:t>Podpůrná terapie - </a:t>
            </a:r>
            <a:r>
              <a:rPr lang="cs-CZ" dirty="0"/>
              <a:t>zmírnění obtíží a zlepšení zdravotního a psychického </a:t>
            </a:r>
            <a:r>
              <a:rPr lang="cs-CZ" dirty="0" smtClean="0"/>
              <a:t>stavu</a:t>
            </a:r>
          </a:p>
          <a:p>
            <a:r>
              <a:rPr lang="cs-CZ" dirty="0" smtClean="0"/>
              <a:t>Před 10 lety se podařilo obnovit plnou funkci genu </a:t>
            </a:r>
            <a:r>
              <a:rPr lang="cs-CZ" dirty="0"/>
              <a:t>MECP2 </a:t>
            </a:r>
            <a:r>
              <a:rPr lang="cs-CZ" dirty="0" smtClean="0"/>
              <a:t>u pokusných mutovaných myší  </a:t>
            </a:r>
            <a:r>
              <a:rPr lang="cs-CZ" smtClean="0"/>
              <a:t>- </a:t>
            </a:r>
            <a:r>
              <a:rPr lang="cs-CZ" smtClean="0"/>
              <a:t>stále ve </a:t>
            </a:r>
            <a:r>
              <a:rPr lang="cs-CZ" dirty="0" smtClean="0"/>
              <a:t>výzkumu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174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25">
      <a:dk1>
        <a:srgbClr val="000000"/>
      </a:dk1>
      <a:lt1>
        <a:srgbClr val="000000"/>
      </a:lt1>
      <a:dk2>
        <a:srgbClr val="FFFFFF"/>
      </a:dk2>
      <a:lt2>
        <a:srgbClr val="000000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</TotalTime>
  <Words>206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 3</vt:lpstr>
      <vt:lpstr>Ion</vt:lpstr>
      <vt:lpstr> Rettův syndrom</vt:lpstr>
      <vt:lpstr>Základní informace</vt:lpstr>
      <vt:lpstr>Příznaky</vt:lpstr>
      <vt:lpstr>Diagnostika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Rettův syndrom</dc:title>
  <dc:creator>Markéta Juřicová</dc:creator>
  <cp:lastModifiedBy>Markéta Juřicová</cp:lastModifiedBy>
  <cp:revision>7</cp:revision>
  <dcterms:created xsi:type="dcterms:W3CDTF">2018-03-09T18:18:26Z</dcterms:created>
  <dcterms:modified xsi:type="dcterms:W3CDTF">2018-04-07T07:59:05Z</dcterms:modified>
</cp:coreProperties>
</file>