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9" r:id="rId3"/>
    <p:sldId id="270" r:id="rId4"/>
    <p:sldId id="271" r:id="rId5"/>
    <p:sldId id="272" r:id="rId6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>
      <p:cViewPr>
        <p:scale>
          <a:sx n="66" d="100"/>
          <a:sy n="66" d="100"/>
        </p:scale>
        <p:origin x="304" y="8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B2F976-BDFD-40FA-8CAE-C9917BD9D3D4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ACB9E-E719-467B-9477-465A9BF234A2}" type="datetime1">
              <a:rPr lang="cs-CZ" noProof="0" smtClean="0"/>
              <a:t>24.03.2018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907C2-45F0-433A-A97F-8DDBFB85978E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A3986-C2FB-4188-8E14-C3E7F5021A50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44D860-8CB7-4BFB-8570-BFCC02387E96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B74BA-204C-4B77-BBDA-DD7CDC0D22A4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můžete upravit styly předlohy textu.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796E0-0C2D-4B9F-B798-451C481C7363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8CA784-6FF3-4AC2-8EED-CC5523B93096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D7FCB-9B6D-4D0A-8E15-05156C3EF5DB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684A69-AB0E-43EE-83D1-70B47101107A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8F67C-00C0-4F46-9056-9E359B7E398B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8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8890F-B379-4AB2-B2D2-4CA193A72414}" type="datetime1">
              <a:rPr lang="cs-CZ" smtClean="0"/>
              <a:t>24.03.2018</a:t>
            </a:fld>
            <a:endParaRPr lang="cs-CZ" dirty="0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4" descr="Prázdný zástupný symbol pro přidání obrázku Klikněte na zástupný symbol a vyberte obrázek, který chcete přida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  <a:endParaRPr lang="cs-CZ" noProof="0" dirty="0"/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 úroveň</a:t>
            </a:r>
          </a:p>
          <a:p>
            <a:pPr lvl="6" rtl="0"/>
            <a:r>
              <a:rPr lang="cs-CZ" noProof="0" dirty="0"/>
              <a:t>Sedmá úroveň</a:t>
            </a:r>
          </a:p>
          <a:p>
            <a:pPr lvl="7" rtl="0"/>
            <a:r>
              <a:rPr lang="cs-CZ" noProof="0" dirty="0"/>
              <a:t>Osmá úroveň</a:t>
            </a:r>
          </a:p>
          <a:p>
            <a:pPr lvl="8" rtl="0"/>
            <a:r>
              <a:rPr lang="cs-CZ" noProof="0" dirty="0"/>
              <a:t>Devátá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F8B812E-5739-4F10-A848-683BA183E532}" type="datetime1">
              <a:rPr lang="cs-CZ" noProof="0" smtClean="0"/>
              <a:t>24.03.2018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Fenylketonurie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F16004- Kristýna Bajerová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09294" y="476672"/>
            <a:ext cx="9601200" cy="1143000"/>
          </a:xfrm>
        </p:spPr>
        <p:txBody>
          <a:bodyPr rtlCol="0"/>
          <a:lstStyle/>
          <a:p>
            <a:pPr rtl="0"/>
            <a:r>
              <a:rPr lang="cs-CZ" dirty="0"/>
              <a:t>Definice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17748" y="1714517"/>
            <a:ext cx="8830716" cy="4968552"/>
          </a:xfrm>
        </p:spPr>
        <p:txBody>
          <a:bodyPr rtlCol="0"/>
          <a:lstStyle/>
          <a:p>
            <a:pPr rtl="0"/>
            <a:r>
              <a:rPr lang="cs-CZ" dirty="0"/>
              <a:t>Dědičnost této choroby je autosomálně recesivní</a:t>
            </a:r>
          </a:p>
          <a:p>
            <a:pPr rtl="0"/>
            <a:r>
              <a:rPr lang="cs-CZ" dirty="0"/>
              <a:t>Výskyt této choroby v ČR je 1:6000</a:t>
            </a:r>
          </a:p>
          <a:p>
            <a:r>
              <a:rPr lang="cs-CZ" dirty="0"/>
              <a:t>Porucha metabolismu aminokyseliny fenylalaninu</a:t>
            </a:r>
          </a:p>
          <a:p>
            <a:r>
              <a:rPr lang="cs-CZ" dirty="0"/>
              <a:t>Mutace genu pro enzym </a:t>
            </a:r>
            <a:r>
              <a:rPr lang="cs-CZ" b="1" dirty="0" err="1"/>
              <a:t>fenylalaninhydroxylasu</a:t>
            </a:r>
            <a:endParaRPr lang="cs-CZ" b="1" dirty="0"/>
          </a:p>
          <a:p>
            <a:r>
              <a:rPr lang="cs-CZ" dirty="0"/>
              <a:t>Zdraví jedinci- dochází k hydroxylaci fenylalaninu na tyrosin</a:t>
            </a:r>
          </a:p>
          <a:p>
            <a:r>
              <a:rPr lang="cs-CZ" dirty="0"/>
              <a:t>Postižení jedinci- tento enzym zcela chybí nebo má velmi malou aktivitu- fenylalanin se tedy nehydrolyzuje, ale hromadí se v tělních tekutinách </a:t>
            </a:r>
            <a:r>
              <a:rPr lang="cs-CZ" dirty="0">
                <a:sym typeface="Wingdings" panose="05000000000000000000" pitchFamily="2" charset="2"/>
              </a:rPr>
              <a:t> poškozuje </a:t>
            </a:r>
            <a:r>
              <a:rPr lang="cs-CZ" dirty="0" err="1">
                <a:sym typeface="Wingdings" panose="05000000000000000000" pitchFamily="2" charset="2"/>
              </a:rPr>
              <a:t>myelinizaci</a:t>
            </a:r>
            <a:r>
              <a:rPr lang="cs-CZ" dirty="0">
                <a:sym typeface="Wingdings" panose="05000000000000000000" pitchFamily="2" charset="2"/>
              </a:rPr>
              <a:t> nervových vláken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Část fenylalaninu se přeměňuje pomocí </a:t>
            </a:r>
            <a:r>
              <a:rPr lang="cs-CZ" dirty="0" err="1">
                <a:sym typeface="Wingdings" panose="05000000000000000000" pitchFamily="2" charset="2"/>
              </a:rPr>
              <a:t>fenylalanintransferázy</a:t>
            </a:r>
            <a:r>
              <a:rPr lang="cs-CZ" dirty="0">
                <a:sym typeface="Wingdings" panose="05000000000000000000" pitchFamily="2" charset="2"/>
              </a:rPr>
              <a:t> na </a:t>
            </a:r>
            <a:r>
              <a:rPr lang="cs-CZ" dirty="0" err="1">
                <a:sym typeface="Wingdings" panose="05000000000000000000" pitchFamily="2" charset="2"/>
              </a:rPr>
              <a:t>fenylpyruvát</a:t>
            </a:r>
            <a:endParaRPr lang="cs-CZ" dirty="0">
              <a:sym typeface="Wingdings" panose="05000000000000000000" pitchFamily="2" charset="2"/>
            </a:endParaRPr>
          </a:p>
          <a:p>
            <a:pPr marL="279082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Úbytek energie se nejprve projeví v CNS- dojde k vyčerpání 2-oxoglutarátu z citrátového cyklu kvůli transaminaci fenylalaninu 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Výsledek obrázku pro fenylalanin">
            <a:extLst>
              <a:ext uri="{FF2B5EF4-FFF2-40B4-BE49-F238E27FC236}">
                <a16:creationId xmlns:a16="http://schemas.microsoft.com/office/drawing/2014/main" id="{2C14FFF1-272E-4A3E-80A9-AAC1B3BF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39021"/>
            <a:ext cx="4031345" cy="22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ědičnost fenylketonurie (AR)">
            <a:extLst>
              <a:ext uri="{FF2B5EF4-FFF2-40B4-BE49-F238E27FC236}">
                <a16:creationId xmlns:a16="http://schemas.microsoft.com/office/drawing/2014/main" id="{97A4A759-C1A0-4E74-AD1B-43D04187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2589518"/>
            <a:ext cx="2863205" cy="38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CA5F5-8669-46E0-8FC8-2CD25FBA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9601200" cy="1143000"/>
          </a:xfrm>
        </p:spPr>
        <p:txBody>
          <a:bodyPr/>
          <a:lstStyle/>
          <a:p>
            <a:r>
              <a:rPr lang="cs-CZ" dirty="0" err="1"/>
              <a:t>Symtomatologie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CE4D1E-3D42-43E0-B683-7AAD6E0C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916832"/>
            <a:ext cx="9601200" cy="4191000"/>
          </a:xfrm>
        </p:spPr>
        <p:txBody>
          <a:bodyPr/>
          <a:lstStyle/>
          <a:p>
            <a:r>
              <a:rPr lang="cs-CZ" dirty="0"/>
              <a:t>Onemocnění se projeví až po narození- přebytek fenylalaninu je odstraňován z těla plodu placentou</a:t>
            </a:r>
          </a:p>
          <a:p>
            <a:r>
              <a:rPr lang="cs-CZ" dirty="0"/>
              <a:t>Mateřské mléko začne zvyšovat hladinu fenylalaninu</a:t>
            </a:r>
            <a:r>
              <a:rPr lang="cs-CZ" dirty="0">
                <a:sym typeface="Wingdings" panose="05000000000000000000" pitchFamily="2" charset="2"/>
              </a:rPr>
              <a:t> poškození mozku, rozvoj mentální retardace, demence</a:t>
            </a:r>
          </a:p>
          <a:p>
            <a:r>
              <a:rPr lang="cs-CZ" dirty="0"/>
              <a:t>Organismus má málo tyrosinu a jeho produktů</a:t>
            </a:r>
            <a:r>
              <a:rPr lang="cs-CZ" dirty="0">
                <a:sym typeface="Wingdings" panose="05000000000000000000" pitchFamily="2" charset="2"/>
              </a:rPr>
              <a:t> u melaninu- slabá pigmentace</a:t>
            </a:r>
          </a:p>
          <a:p>
            <a:r>
              <a:rPr lang="cs-CZ" dirty="0">
                <a:sym typeface="Wingdings" panose="05000000000000000000" pitchFamily="2" charset="2"/>
              </a:rPr>
              <a:t>Další symptomy: mikrocefalie, křeče, ekzémy</a:t>
            </a:r>
          </a:p>
          <a:p>
            <a:r>
              <a:rPr lang="cs-CZ" dirty="0">
                <a:sym typeface="Wingdings" panose="05000000000000000000" pitchFamily="2" charset="2"/>
              </a:rPr>
              <a:t>Název fenylketonurie: </a:t>
            </a:r>
            <a:r>
              <a:rPr lang="cs-CZ" dirty="0" err="1">
                <a:sym typeface="Wingdings" panose="05000000000000000000" pitchFamily="2" charset="2"/>
              </a:rPr>
              <a:t>fenylpyruvát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fenylacetát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fenyllaktát</a:t>
            </a:r>
            <a:r>
              <a:rPr lang="cs-CZ" dirty="0">
                <a:sym typeface="Wingdings" panose="05000000000000000000" pitchFamily="2" charset="2"/>
              </a:rPr>
              <a:t>- ve velké míře vylučovány z těla ven močí- zápach po myšině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4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7FBB3-3AC1-4DA2-95F2-7C9AFF06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663944"/>
            <a:ext cx="9601200" cy="1143000"/>
          </a:xfrm>
        </p:spPr>
        <p:txBody>
          <a:bodyPr/>
          <a:lstStyle/>
          <a:p>
            <a:r>
              <a:rPr lang="cs-CZ" dirty="0"/>
              <a:t>Diagnóza a léčba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F6AF11-1A30-4282-9BB9-1B746ABF4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8" y="2104342"/>
            <a:ext cx="9817224" cy="4565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Diagnostika- celoplošný laboratorní screening- z kapky krve novorozence nejpozději do 72 hodin po narození</a:t>
            </a:r>
          </a:p>
          <a:p>
            <a:pPr lvl="1"/>
            <a:r>
              <a:rPr lang="cs-CZ" dirty="0"/>
              <a:t>Před nástupem klinických projevů</a:t>
            </a:r>
          </a:p>
          <a:p>
            <a:pPr lvl="1"/>
            <a:r>
              <a:rPr lang="cs-CZ" dirty="0"/>
              <a:t>Metoda tandemové hmotnostní spektrometrie</a:t>
            </a:r>
          </a:p>
          <a:p>
            <a:pPr lvl="1"/>
            <a:r>
              <a:rPr lang="cs-CZ" dirty="0"/>
              <a:t>V ČR povinný pro všechny novorozence</a:t>
            </a:r>
          </a:p>
          <a:p>
            <a:r>
              <a:rPr lang="cs-CZ" dirty="0"/>
              <a:t>Léčba- dieta s nízkým obsahem fenylalaninu a zvýšeným obsahem tyrosinu- </a:t>
            </a:r>
            <a:r>
              <a:rPr lang="cs-CZ" dirty="0" err="1"/>
              <a:t>nízkobílkovinná</a:t>
            </a:r>
            <a:r>
              <a:rPr lang="cs-CZ" dirty="0"/>
              <a:t> dieta</a:t>
            </a:r>
          </a:p>
          <a:p>
            <a:r>
              <a:rPr lang="cs-CZ" dirty="0"/>
              <a:t>Nutnost striktního dodržování pro normální vývoj mozku jedince</a:t>
            </a:r>
          </a:p>
          <a:p>
            <a:r>
              <a:rPr lang="cs-CZ" dirty="0"/>
              <a:t>Celoživotní dodržování diety- u dospělých jinak může docházet k snížení cerebrální funkce- porucha metabolismu neurotransmiterů</a:t>
            </a:r>
          </a:p>
          <a:p>
            <a:r>
              <a:rPr lang="cs-CZ" dirty="0"/>
              <a:t>Mateřská fenylketonurie- dieta nutná i před početím- fenylalanin nemůže být v nadbytku- poškodil by i zdravý plod bez ohledu na genotyp</a:t>
            </a:r>
          </a:p>
          <a:p>
            <a:pPr lvl="1"/>
            <a:r>
              <a:rPr lang="cs-CZ" dirty="0"/>
              <a:t>Mentální retardace, srdeční vady, mikrocefalie</a:t>
            </a:r>
          </a:p>
        </p:txBody>
      </p:sp>
      <p:pic>
        <p:nvPicPr>
          <p:cNvPr id="2050" name="Picture 2" descr="https://upload.wikimedia.org/wikipedia/commons/thumb/1/16/Phenylketonuria_testing.jpg/300px-Phenylketonuria_testing.jpg">
            <a:extLst>
              <a:ext uri="{FF2B5EF4-FFF2-40B4-BE49-F238E27FC236}">
                <a16:creationId xmlns:a16="http://schemas.microsoft.com/office/drawing/2014/main" id="{A29CFA0E-2820-4E1E-9A8F-E4C4929C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41" y="260648"/>
            <a:ext cx="31232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fenylketonurie potraviny">
            <a:extLst>
              <a:ext uri="{FF2B5EF4-FFF2-40B4-BE49-F238E27FC236}">
                <a16:creationId xmlns:a16="http://schemas.microsoft.com/office/drawing/2014/main" id="{6CB6E9C3-E2E6-45A9-AACE-14887750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2392136"/>
            <a:ext cx="2733288" cy="19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D2EFE-85AA-4433-A038-88CEBFFD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0" y="44624"/>
            <a:ext cx="9601200" cy="1143000"/>
          </a:xfrm>
        </p:spPr>
        <p:txBody>
          <a:bodyPr/>
          <a:lstStyle/>
          <a:p>
            <a:r>
              <a:rPr lang="cs-CZ" dirty="0"/>
              <a:t>Výživa člověka s fenylketonurií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E1BD9C-F8F8-4D7E-9296-CD90426E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268760"/>
            <a:ext cx="9955224" cy="5544616"/>
          </a:xfrm>
        </p:spPr>
        <p:txBody>
          <a:bodyPr>
            <a:normAutofit/>
          </a:bodyPr>
          <a:lstStyle/>
          <a:p>
            <a:r>
              <a:rPr lang="cs-CZ" dirty="0"/>
              <a:t>Bez bílkovin a umělého sladidla Aspartam! Medicínská podpora nutná</a:t>
            </a:r>
          </a:p>
          <a:p>
            <a:r>
              <a:rPr lang="cs-CZ" dirty="0" err="1"/>
              <a:t>Nízkobílkovinné</a:t>
            </a:r>
            <a:r>
              <a:rPr lang="cs-CZ" dirty="0"/>
              <a:t> chleby a pečivo: Tmavý i světlý chléb PKU, housky PKU, sladké PKU keksy, medovníky PKU.</a:t>
            </a:r>
          </a:p>
          <a:p>
            <a:r>
              <a:rPr lang="cs-CZ" dirty="0" err="1"/>
              <a:t>Nízkobílkovinné</a:t>
            </a:r>
            <a:r>
              <a:rPr lang="cs-CZ" dirty="0"/>
              <a:t> mouky a těstoviny</a:t>
            </a:r>
          </a:p>
          <a:p>
            <a:r>
              <a:rPr lang="cs-CZ" dirty="0" err="1"/>
              <a:t>Nízkobílkovinné</a:t>
            </a:r>
            <a:r>
              <a:rPr lang="cs-CZ" dirty="0"/>
              <a:t> mléko a výrobky z něho: </a:t>
            </a:r>
            <a:r>
              <a:rPr lang="cs-CZ" dirty="0" err="1"/>
              <a:t>Milupa</a:t>
            </a:r>
            <a:r>
              <a:rPr lang="cs-CZ" dirty="0"/>
              <a:t> LP Drink, </a:t>
            </a:r>
            <a:r>
              <a:rPr lang="cs-CZ" dirty="0" err="1"/>
              <a:t>Loprofin</a:t>
            </a:r>
            <a:r>
              <a:rPr lang="cs-CZ" dirty="0"/>
              <a:t>, pudinky.</a:t>
            </a:r>
          </a:p>
          <a:p>
            <a:r>
              <a:rPr lang="cs-CZ" dirty="0"/>
              <a:t>Med, džemy a marmelády</a:t>
            </a:r>
          </a:p>
          <a:p>
            <a:r>
              <a:rPr lang="cs-CZ" dirty="0"/>
              <a:t>Zavařeniny a kompoty:</a:t>
            </a:r>
          </a:p>
          <a:p>
            <a:r>
              <a:rPr lang="cs-CZ" dirty="0"/>
              <a:t>Zeleninový bujón</a:t>
            </a:r>
          </a:p>
          <a:p>
            <a:r>
              <a:rPr lang="cs-CZ" dirty="0"/>
              <a:t>Cukr a cukrovinky: Ovocné želé, fondán, tvrdé kyselé bonbóny, ovocné </a:t>
            </a:r>
            <a:r>
              <a:rPr lang="cs-CZ" dirty="0" err="1"/>
              <a:t>lipo</a:t>
            </a:r>
            <a:r>
              <a:rPr lang="cs-CZ" dirty="0"/>
              <a:t>.</a:t>
            </a:r>
          </a:p>
          <a:p>
            <a:r>
              <a:rPr lang="cs-CZ" dirty="0"/>
              <a:t>Tuky rostlinné i živočišné: Máslo, sádlo, Perla, </a:t>
            </a:r>
            <a:r>
              <a:rPr lang="cs-CZ" dirty="0" err="1"/>
              <a:t>Rama</a:t>
            </a:r>
            <a:r>
              <a:rPr lang="cs-CZ" dirty="0"/>
              <a:t>, Flora, </a:t>
            </a:r>
            <a:r>
              <a:rPr lang="cs-CZ" dirty="0" err="1"/>
              <a:t>Hera</a:t>
            </a:r>
            <a:r>
              <a:rPr lang="cs-CZ" dirty="0"/>
              <a:t>, rostlinné oleje.</a:t>
            </a:r>
          </a:p>
          <a:p>
            <a:r>
              <a:rPr lang="cs-CZ" dirty="0"/>
              <a:t>Ovoce a zelenina- dužina! Jadérka, zrníčka a pecky- vyšší koncentrace fenylalaninu</a:t>
            </a:r>
          </a:p>
          <a:p>
            <a:pPr lvl="1"/>
            <a:r>
              <a:rPr lang="cs-CZ" dirty="0"/>
              <a:t>Nutné odměřovat přesnou hmotnost a množství- i zde omezení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5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varel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3_TF02886637_TF02886637.potx" id="{5184D00B-3589-4047-8B33-6430F58C03F6}" vid="{D606666C-1CBB-45FF-A35C-24084C51E482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Akvarelová prezentace (širokoúhlá)</Template>
  <TotalTime>626</TotalTime>
  <Words>375</Words>
  <Application>Microsoft Office PowerPoint</Application>
  <PresentationFormat>Vlastní</PresentationFormat>
  <Paragraphs>42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Palatino Linotype</vt:lpstr>
      <vt:lpstr>Wingdings</vt:lpstr>
      <vt:lpstr>Akvarel_16x9</vt:lpstr>
      <vt:lpstr>Fenylketonurie</vt:lpstr>
      <vt:lpstr>Definice</vt:lpstr>
      <vt:lpstr>Symtomatologie</vt:lpstr>
      <vt:lpstr>Diagnóza a léčba</vt:lpstr>
      <vt:lpstr>Výživa člověka s fenylketonurií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Fenylketonurie</dc:title>
  <dc:creator>Kristýna Bajerová</dc:creator>
  <cp:lastModifiedBy>Kristýna Bajerová</cp:lastModifiedBy>
  <cp:revision>11</cp:revision>
  <dcterms:created xsi:type="dcterms:W3CDTF">2018-03-24T21:27:29Z</dcterms:created>
  <dcterms:modified xsi:type="dcterms:W3CDTF">2018-03-25T07:54:02Z</dcterms:modified>
</cp:coreProperties>
</file>