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80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E38DFD7-D425-40C9-85D1-149C98EEEA8F}" type="datetimeFigureOut">
              <a:rPr lang="cs-CZ" smtClean="0"/>
              <a:t>1. 4. 2018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16B90B6-7AFF-4DC7-8645-AB3E104F9EF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-963488"/>
            <a:ext cx="7772400" cy="4267200"/>
          </a:xfrm>
        </p:spPr>
        <p:txBody>
          <a:bodyPr/>
          <a:lstStyle/>
          <a:p>
            <a:r>
              <a:rPr lang="cs-CZ" sz="7000" dirty="0" err="1" smtClean="0"/>
              <a:t>Apertův</a:t>
            </a:r>
            <a:r>
              <a:rPr lang="cs-CZ" sz="7000" dirty="0" smtClean="0"/>
              <a:t> syndrom</a:t>
            </a:r>
            <a:endParaRPr lang="cs-CZ" sz="7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000" dirty="0" smtClean="0"/>
              <a:t>Karolína </a:t>
            </a:r>
            <a:r>
              <a:rPr lang="cs-CZ" sz="2000" dirty="0" err="1" smtClean="0"/>
              <a:t>Batková</a:t>
            </a:r>
            <a:r>
              <a:rPr lang="cs-CZ" sz="2000" dirty="0" smtClean="0"/>
              <a:t> </a:t>
            </a:r>
          </a:p>
          <a:p>
            <a:pPr algn="r"/>
            <a:r>
              <a:rPr lang="cs-CZ" sz="2000" dirty="0" err="1" smtClean="0"/>
              <a:t>FaF</a:t>
            </a:r>
            <a:r>
              <a:rPr lang="cs-CZ" sz="2000" dirty="0" smtClean="0"/>
              <a:t> 2. ročník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4127006" y="3244334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/>
              <a:t>F16007</a:t>
            </a:r>
          </a:p>
        </p:txBody>
      </p:sp>
    </p:spTree>
    <p:extLst>
      <p:ext uri="{BB962C8B-B14F-4D97-AF65-F5344CB8AC3E}">
        <p14:creationId xmlns:p14="http://schemas.microsoft.com/office/powerpoint/2010/main" val="310096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err="1" smtClean="0"/>
              <a:t>Apertův</a:t>
            </a:r>
            <a:r>
              <a:rPr lang="cs-CZ" sz="4800" dirty="0" smtClean="0"/>
              <a:t> syndrom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autosomálně dominantně dědičné onemocnění, </a:t>
            </a:r>
            <a:r>
              <a:rPr lang="cs-CZ" dirty="0" smtClean="0"/>
              <a:t>které se projevuje deformacemi lebky a jiných částí těla</a:t>
            </a:r>
          </a:p>
          <a:p>
            <a:r>
              <a:rPr lang="cs-CZ" dirty="0" smtClean="0"/>
              <a:t>velice vzácný, postihuje 1 z 200 000 narozených</a:t>
            </a:r>
          </a:p>
          <a:p>
            <a:r>
              <a:rPr lang="cs-CZ" dirty="0" smtClean="0"/>
              <a:t>příčiny: </a:t>
            </a:r>
          </a:p>
          <a:p>
            <a:pPr lvl="1"/>
            <a:r>
              <a:rPr lang="cs-CZ" dirty="0" smtClean="0"/>
              <a:t>genetická </a:t>
            </a:r>
            <a:r>
              <a:rPr lang="cs-CZ" dirty="0"/>
              <a:t>mutaci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sz="1600" dirty="0" smtClean="0"/>
              <a:t>             vyskytuje se </a:t>
            </a:r>
            <a:r>
              <a:rPr lang="cs-CZ" sz="1600" dirty="0"/>
              <a:t>na </a:t>
            </a:r>
            <a:r>
              <a:rPr lang="cs-CZ" sz="1600" dirty="0" smtClean="0"/>
              <a:t>jednom</a:t>
            </a:r>
          </a:p>
          <a:p>
            <a:pPr marL="0" indent="0">
              <a:buNone/>
            </a:pPr>
            <a:r>
              <a:rPr lang="cs-CZ" sz="1600" dirty="0" smtClean="0"/>
              <a:t>             z</a:t>
            </a:r>
            <a:r>
              <a:rPr lang="cs-CZ" sz="1600" dirty="0"/>
              <a:t> chromozomů a 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             postihuje jeden</a:t>
            </a:r>
          </a:p>
          <a:p>
            <a:pPr marL="0" indent="0">
              <a:buNone/>
            </a:pPr>
            <a:r>
              <a:rPr lang="cs-CZ" sz="1600" dirty="0" smtClean="0"/>
              <a:t>             z </a:t>
            </a:r>
            <a:r>
              <a:rPr lang="cs-CZ" sz="1600" dirty="0"/>
              <a:t>genů zodpovědných 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             za </a:t>
            </a:r>
            <a:r>
              <a:rPr lang="cs-CZ" sz="1600" dirty="0"/>
              <a:t>správný vývoj a 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             funkci pojiva</a:t>
            </a:r>
            <a:endParaRPr lang="cs-CZ" sz="16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573016"/>
            <a:ext cx="4953000" cy="278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531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Symptomy: </a:t>
            </a:r>
          </a:p>
          <a:p>
            <a:pPr lvl="1"/>
            <a:r>
              <a:rPr lang="cs-CZ" dirty="0" smtClean="0"/>
              <a:t>těžce postižená </a:t>
            </a:r>
            <a:r>
              <a:rPr lang="cs-CZ" dirty="0"/>
              <a:t>lebka, jejíž vývoj je silně </a:t>
            </a:r>
            <a:r>
              <a:rPr lang="cs-CZ" dirty="0" smtClean="0"/>
              <a:t>narušen -  lebka </a:t>
            </a:r>
            <a:r>
              <a:rPr lang="cs-CZ" dirty="0"/>
              <a:t>je deformovaná, čelo je vysoké a vyčnívá</a:t>
            </a:r>
            <a:r>
              <a:rPr lang="cs-CZ" dirty="0" smtClean="0"/>
              <a:t>, </a:t>
            </a:r>
            <a:r>
              <a:rPr lang="cs-CZ" dirty="0"/>
              <a:t>obličej bývá spíše propadlý, záhlaví je </a:t>
            </a:r>
            <a:r>
              <a:rPr lang="cs-CZ" dirty="0" smtClean="0"/>
              <a:t>ploché</a:t>
            </a:r>
          </a:p>
          <a:p>
            <a:pPr lvl="1"/>
            <a:r>
              <a:rPr lang="cs-CZ" dirty="0" smtClean="0"/>
              <a:t>předčasný srůst lebečních švů -  </a:t>
            </a:r>
            <a:r>
              <a:rPr lang="cs-CZ" dirty="0"/>
              <a:t>zvyšování nitrolebního </a:t>
            </a:r>
            <a:r>
              <a:rPr lang="cs-CZ" dirty="0" smtClean="0"/>
              <a:t>tlaku 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eformace </a:t>
            </a:r>
            <a:r>
              <a:rPr lang="cs-CZ" dirty="0"/>
              <a:t>obličeje, očnic a dutiny </a:t>
            </a:r>
            <a:r>
              <a:rPr lang="cs-CZ" dirty="0" smtClean="0"/>
              <a:t>ústní</a:t>
            </a:r>
          </a:p>
          <a:p>
            <a:pPr lvl="1"/>
            <a:r>
              <a:rPr lang="cs-CZ" dirty="0" smtClean="0"/>
              <a:t>poruchy </a:t>
            </a:r>
            <a:r>
              <a:rPr lang="cs-CZ" dirty="0"/>
              <a:t>zraku </a:t>
            </a:r>
            <a:r>
              <a:rPr lang="cs-CZ" dirty="0" smtClean="0"/>
              <a:t>a výslovnosti</a:t>
            </a:r>
          </a:p>
          <a:p>
            <a:pPr lvl="1"/>
            <a:r>
              <a:rPr lang="cs-CZ" dirty="0" smtClean="0"/>
              <a:t>deformace horních </a:t>
            </a:r>
            <a:r>
              <a:rPr lang="cs-CZ" dirty="0"/>
              <a:t>a </a:t>
            </a:r>
            <a:r>
              <a:rPr lang="cs-CZ" dirty="0" smtClean="0"/>
              <a:t>dolních končetin – </a:t>
            </a:r>
            <a:r>
              <a:rPr lang="cs-CZ" dirty="0" err="1" smtClean="0"/>
              <a:t>syndaktilie</a:t>
            </a:r>
            <a:endParaRPr lang="cs-CZ" dirty="0" smtClean="0"/>
          </a:p>
          <a:p>
            <a:pPr lvl="1"/>
            <a:r>
              <a:rPr lang="cs-CZ" dirty="0" smtClean="0"/>
              <a:t>vývojové </a:t>
            </a:r>
            <a:r>
              <a:rPr lang="cs-CZ" dirty="0"/>
              <a:t>vady vnitřních orgánů - plic, trávicího traktu, srdce, apod. </a:t>
            </a:r>
            <a:endParaRPr lang="cs-CZ" dirty="0" smtClean="0"/>
          </a:p>
          <a:p>
            <a:pPr lvl="1"/>
            <a:r>
              <a:rPr lang="cs-CZ" dirty="0"/>
              <a:t>i</a:t>
            </a:r>
            <a:r>
              <a:rPr lang="cs-CZ" dirty="0" smtClean="0"/>
              <a:t>nteligence </a:t>
            </a:r>
            <a:r>
              <a:rPr lang="cs-CZ" dirty="0"/>
              <a:t>může být normální, nebo je přítomná mentální retardace různého </a:t>
            </a:r>
            <a:r>
              <a:rPr lang="cs-CZ" dirty="0" smtClean="0"/>
              <a:t>stupně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897460"/>
            <a:ext cx="3996556" cy="266679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293" y="3996284"/>
            <a:ext cx="4781796" cy="219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80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/>
          <a:lstStyle/>
          <a:p>
            <a:r>
              <a:rPr lang="cs-CZ" dirty="0" smtClean="0"/>
              <a:t>Diagnostika: 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 základě </a:t>
            </a:r>
            <a:r>
              <a:rPr lang="cs-CZ" dirty="0"/>
              <a:t>molekulárně genetického vyšetření </a:t>
            </a:r>
            <a:r>
              <a:rPr lang="cs-CZ" dirty="0" smtClean="0"/>
              <a:t> </a:t>
            </a:r>
            <a:r>
              <a:rPr lang="cs-CZ" dirty="0"/>
              <a:t>v prenatálním období</a:t>
            </a:r>
          </a:p>
          <a:p>
            <a:pPr lvl="1"/>
            <a:r>
              <a:rPr lang="cs-CZ" dirty="0"/>
              <a:t>genetické vyšetření na základě projevů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Terapie:</a:t>
            </a:r>
          </a:p>
          <a:p>
            <a:pPr lvl="1"/>
            <a:r>
              <a:rPr lang="cs-CZ" dirty="0" smtClean="0"/>
              <a:t>neléčitelná, lze léčit jen její symptomy nejčastěji chirurgické zákroky</a:t>
            </a:r>
          </a:p>
          <a:p>
            <a:pPr lvl="1"/>
            <a:r>
              <a:rPr lang="cs-CZ" dirty="0" err="1" smtClean="0"/>
              <a:t>remodelace</a:t>
            </a:r>
            <a:r>
              <a:rPr lang="cs-CZ" dirty="0" smtClean="0"/>
              <a:t> lebky – v novorozeneckém až batolecím a věku</a:t>
            </a:r>
          </a:p>
          <a:p>
            <a:pPr lvl="1"/>
            <a:r>
              <a:rPr lang="cs-CZ" dirty="0" err="1" smtClean="0"/>
              <a:t>palatoplastika</a:t>
            </a:r>
            <a:r>
              <a:rPr lang="cs-CZ" dirty="0" smtClean="0"/>
              <a:t> – operace rozštěpové vady, před 18. měsícem</a:t>
            </a:r>
          </a:p>
          <a:p>
            <a:pPr lvl="1"/>
            <a:r>
              <a:rPr lang="cs-CZ" dirty="0" smtClean="0"/>
              <a:t>úprava </a:t>
            </a:r>
            <a:r>
              <a:rPr lang="cs-CZ" dirty="0" err="1" smtClean="0"/>
              <a:t>syndaktilie</a:t>
            </a:r>
            <a:endParaRPr lang="cs-CZ" dirty="0"/>
          </a:p>
          <a:p>
            <a:pPr lvl="1"/>
            <a:r>
              <a:rPr lang="cs-CZ" dirty="0" smtClean="0"/>
              <a:t>úprava hypoplazie střední části obličeje</a:t>
            </a:r>
          </a:p>
          <a:p>
            <a:pPr lvl="1"/>
            <a:r>
              <a:rPr lang="cs-CZ" dirty="0" smtClean="0"/>
              <a:t>ortodontické úpravy</a:t>
            </a:r>
          </a:p>
          <a:p>
            <a:pPr lvl="1"/>
            <a:r>
              <a:rPr lang="cs-CZ" dirty="0" smtClean="0"/>
              <a:t>další plastické operace – brady, tváří, očních víček apod.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293096"/>
            <a:ext cx="6814796" cy="248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031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58</TotalTime>
  <Words>149</Words>
  <Application>Microsoft Office PowerPoint</Application>
  <PresentationFormat>Předvádění na obrazovce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Courier New</vt:lpstr>
      <vt:lpstr>Palatino Linotype</vt:lpstr>
      <vt:lpstr>Exekutivní</vt:lpstr>
      <vt:lpstr>Apertův syndrom</vt:lpstr>
      <vt:lpstr>Apertův syndrom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Apertův syndrom</dc:title>
  <dc:creator>Toshiba</dc:creator>
  <cp:lastModifiedBy>Marie Brazdova</cp:lastModifiedBy>
  <cp:revision>7</cp:revision>
  <dcterms:created xsi:type="dcterms:W3CDTF">2018-03-21T15:08:00Z</dcterms:created>
  <dcterms:modified xsi:type="dcterms:W3CDTF">2018-04-01T20:32:45Z</dcterms:modified>
</cp:coreProperties>
</file>