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B2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6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A2CCEF-8735-4FC7-A1A2-1356B4196B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FE73D67-A747-45C9-B3CF-2D172E3DF4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438042-B205-4C93-9658-49F23CED4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6236-C462-4B1B-B870-DCBC0AE6CDE0}" type="datetimeFigureOut">
              <a:rPr lang="cs-CZ" smtClean="0"/>
              <a:t>07.04.2018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61FAA6-B231-463B-93EE-B6A1CBD53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AECEC99-B5B3-4E05-8E1C-7B16C1305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3A28B-525D-4586-8491-AF962DF665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9116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A64BBF-4196-489F-865A-D06CD7D98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9B1CF2C-9707-4DDE-88DF-826211FD9E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65BEE00-2899-40CC-87CE-D3BF7A6CC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6236-C462-4B1B-B870-DCBC0AE6CDE0}" type="datetimeFigureOut">
              <a:rPr lang="cs-CZ" smtClean="0"/>
              <a:t>07.04.2018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9371AFE-C2D4-4C5D-BE06-C6C13BA23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D75DFF-8B25-4913-8040-CB3294CBF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3A28B-525D-4586-8491-AF962DF665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632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FB48599-6908-4821-9488-6B3A375FFB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B1A4A46-7D15-470D-ACF2-7DF0819FBD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599646B-3EDF-4016-94F9-F9B4BEBEC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6236-C462-4B1B-B870-DCBC0AE6CDE0}" type="datetimeFigureOut">
              <a:rPr lang="cs-CZ" smtClean="0"/>
              <a:t>07.04.2018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1600B9C-05DE-4AD3-9610-263206BE9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49AB71B-E1A9-4522-8541-75A573AB8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3A28B-525D-4586-8491-AF962DF665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717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B37C3E-A860-4975-B97F-3273A0D80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645683B-2D22-4B94-AA3C-96475AD6C0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D8B3F66-581A-453F-93CA-658634E5B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6236-C462-4B1B-B870-DCBC0AE6CDE0}" type="datetimeFigureOut">
              <a:rPr lang="cs-CZ" smtClean="0"/>
              <a:t>07.04.2018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D6C3D9E-1E4D-4420-A999-ED444DEE0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02E5E86-C20D-46B0-9044-F1F628252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3A28B-525D-4586-8491-AF962DF665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1811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D96358-C834-427D-A802-1B25F9CDD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7F4863D-076E-454E-9E9C-B5620CFE03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078839-94A4-4E9F-AAB7-009F6631F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6236-C462-4B1B-B870-DCBC0AE6CDE0}" type="datetimeFigureOut">
              <a:rPr lang="cs-CZ" smtClean="0"/>
              <a:t>07.04.2018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FD9E23-9614-4FD3-9B30-084BC3AEC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00B4139-C054-4A40-B3CD-B38F4CEDA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3A28B-525D-4586-8491-AF962DF665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487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6D1EBB-3CA4-42DB-9A65-E8D4C3601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BCDA5FD-F830-445F-B4A3-A79A31E135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062ECC5-B252-4D08-A7DA-744B34BF67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57B3F7C-3493-40CF-A824-36BCC67CE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6236-C462-4B1B-B870-DCBC0AE6CDE0}" type="datetimeFigureOut">
              <a:rPr lang="cs-CZ" smtClean="0"/>
              <a:t>07.04.2018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DD41336-E0D5-4C18-8525-0796A452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7CDC6FC-25BC-478F-8F28-B2EC3C503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3A28B-525D-4586-8491-AF962DF665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0466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CAAE3E-6B11-4B45-87FF-0575588DB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DABF217-DD05-43A8-9287-EAA41963F4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40E357E-5C70-4FB1-BF77-668A540901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5F2BAC63-0A2C-48EB-B1B3-476FD10EF7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C8E3F06-DF09-4D9B-814A-78C7348F10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E3F91F7-E4CC-483A-ADA8-DDC75ED85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6236-C462-4B1B-B870-DCBC0AE6CDE0}" type="datetimeFigureOut">
              <a:rPr lang="cs-CZ" smtClean="0"/>
              <a:t>07.04.2018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AF5532F-B86D-45D9-B4EC-497AD0388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9A391F9-F6A4-4644-A160-C66B05973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3A28B-525D-4586-8491-AF962DF665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842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A969FA-978E-4D48-BED2-28B3719EA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046CBA6-A885-4E08-BD98-BE764BEAA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6236-C462-4B1B-B870-DCBC0AE6CDE0}" type="datetimeFigureOut">
              <a:rPr lang="cs-CZ" smtClean="0"/>
              <a:t>07.04.2018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7D85321-35A7-4843-8601-5B1F9B171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829EA3B-81A2-4E70-BE0C-ECF6CB399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3A28B-525D-4586-8491-AF962DF665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4072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916FE60-4FB8-45B6-BA82-3675A2A53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6236-C462-4B1B-B870-DCBC0AE6CDE0}" type="datetimeFigureOut">
              <a:rPr lang="cs-CZ" smtClean="0"/>
              <a:t>07.04.2018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0D356D3-16D3-4DDC-83EC-FB2D4D916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53AFBC1-C92A-4111-8FBC-89A885A96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3A28B-525D-4586-8491-AF962DF665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7793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D5B640-6EAC-48F2-941D-692DA99B7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2FFE13-055A-4B91-8AC7-382AFAFDBC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1A36365-DAB2-462A-B07D-42F0031047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5210700-6E2B-40EA-9D36-01834EE13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6236-C462-4B1B-B870-DCBC0AE6CDE0}" type="datetimeFigureOut">
              <a:rPr lang="cs-CZ" smtClean="0"/>
              <a:t>07.04.2018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1505C8C-E70C-423E-A4E5-042B911C5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61C8223-F60F-4020-9872-504F27325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3A28B-525D-4586-8491-AF962DF665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0148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F3C4CE-F8E7-421A-88B8-18EE869D2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91154D6-9DF4-4499-8884-9C9D2F2E4A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BAD8219-2AE1-4349-8C55-E9CD034388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88FB91D-0196-450D-86F7-73996C6F8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6236-C462-4B1B-B870-DCBC0AE6CDE0}" type="datetimeFigureOut">
              <a:rPr lang="cs-CZ" smtClean="0"/>
              <a:t>07.04.2018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221D158-F698-4A06-A34E-B719FB068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7497F8E-2BDF-477E-9B25-8A2DDFDF0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3A28B-525D-4586-8491-AF962DF665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5411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50000">
              <a:srgbClr val="D1B2E8"/>
            </a:gs>
            <a:gs pos="83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2783529-14D2-47EB-94C3-E16C50C9B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3A12034-B3A1-4B3F-983F-A729A39407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1C3DFCD-3B8E-460B-B576-A86FEE71CC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96236-C462-4B1B-B870-DCBC0AE6CDE0}" type="datetimeFigureOut">
              <a:rPr lang="cs-CZ" smtClean="0"/>
              <a:t>07.04.2018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4F4C802-F366-4A10-840D-FDA4046141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400D4D-01D5-449B-8133-5BE2014054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3A28B-525D-4586-8491-AF962DF665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7751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F1709A-DA4D-43F7-BE91-D87331B74B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8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CARTER" panose="02000000000000000000" pitchFamily="2" charset="0"/>
              </a:rPr>
              <a:t>Osteogenesis</a:t>
            </a:r>
            <a:r>
              <a:rPr lang="cs-CZ" sz="8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CARTER" panose="02000000000000000000" pitchFamily="2" charset="0"/>
              </a:rPr>
              <a:t> </a:t>
            </a:r>
            <a:r>
              <a:rPr lang="cs-CZ" sz="8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CARTER" panose="02000000000000000000" pitchFamily="2" charset="0"/>
              </a:rPr>
              <a:t>imperfecta</a:t>
            </a:r>
            <a:endParaRPr lang="cs-CZ" sz="8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CARTER" panose="02000000000000000000" pitchFamily="2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D09BD89-C475-42CF-86C9-02DCC053EA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+mj-lt"/>
              </a:rPr>
              <a:t>Vytvořila: Anna Benešová – F16010</a:t>
            </a:r>
          </a:p>
        </p:txBody>
      </p:sp>
    </p:spTree>
    <p:extLst>
      <p:ext uri="{BB962C8B-B14F-4D97-AF65-F5344CB8AC3E}">
        <p14:creationId xmlns:p14="http://schemas.microsoft.com/office/powerpoint/2010/main" val="3538105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FB6C87-C555-4CBA-8A2A-C878F1386B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6245" y="786581"/>
            <a:ext cx="10547555" cy="5390382"/>
          </a:xfrm>
        </p:spPr>
        <p:txBody>
          <a:bodyPr>
            <a:normAutofit fontScale="85000" lnSpcReduction="2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3600" dirty="0">
                <a:latin typeface="+mj-lt"/>
              </a:rPr>
              <a:t> </a:t>
            </a:r>
            <a:r>
              <a:rPr lang="cs-CZ" sz="3600" dirty="0" err="1">
                <a:latin typeface="+mj-lt"/>
              </a:rPr>
              <a:t>Osteogenesis</a:t>
            </a:r>
            <a:r>
              <a:rPr lang="cs-CZ" sz="3600" dirty="0">
                <a:latin typeface="+mj-lt"/>
              </a:rPr>
              <a:t> imperfekta je dědičné onemocnění pojivové tkáně – porucha tvorby kolagenu (porucha činnosti fibroblastů), které se projevuje zejména křehkostí kostí a tedy následně zvýšením náchylnosti kostí k frakturám či deformitám kostry.</a:t>
            </a:r>
          </a:p>
          <a:p>
            <a:pPr marL="0" indent="0">
              <a:buNone/>
            </a:pPr>
            <a:endParaRPr lang="cs-CZ" sz="3600" dirty="0">
              <a:latin typeface="+mj-lt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cs-CZ" sz="3600" dirty="0">
                <a:latin typeface="+mj-lt"/>
              </a:rPr>
              <a:t> Jedná se o dědičnost autozomálně dominantní </a:t>
            </a:r>
          </a:p>
          <a:p>
            <a:pPr marL="0" indent="0">
              <a:buNone/>
            </a:pPr>
            <a:endParaRPr lang="cs-CZ" sz="3600" dirty="0">
              <a:latin typeface="+mj-lt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cs-CZ" sz="3600" dirty="0">
                <a:latin typeface="+mj-lt"/>
              </a:rPr>
              <a:t> Projevy: skolióza, trojúhelníkovitá tvář, časté fraktury a deformity kostí, lomivost zubů, ztráta sluchu </a:t>
            </a:r>
          </a:p>
          <a:p>
            <a:pPr marL="0" indent="0">
              <a:buNone/>
            </a:pPr>
            <a:endParaRPr lang="cs-CZ" sz="3600" dirty="0">
              <a:latin typeface="+mj-lt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cs-CZ" sz="3600" dirty="0">
                <a:latin typeface="+mj-lt"/>
              </a:rPr>
              <a:t> Přítomné mohou být i vady kardiopulmonálního systému</a:t>
            </a:r>
            <a:br>
              <a:rPr lang="cs-CZ" sz="3600" dirty="0">
                <a:latin typeface="Mistral" panose="03090702030407020403" pitchFamily="66" charset="0"/>
              </a:rPr>
            </a:br>
            <a:endParaRPr lang="cs-CZ" sz="3600" dirty="0">
              <a:latin typeface="Mistral" panose="030907020304070204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855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F665A5-E58F-4847-8BC6-00B1CF751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Projevy:</a:t>
            </a:r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2FD553AA-83AC-43C0-8012-300A793FBB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66" t="7304" r="12760" b="3217"/>
          <a:stretch/>
        </p:blipFill>
        <p:spPr>
          <a:xfrm>
            <a:off x="2340075" y="1835588"/>
            <a:ext cx="6715433" cy="4657287"/>
          </a:xfrm>
        </p:spPr>
      </p:pic>
    </p:spTree>
    <p:extLst>
      <p:ext uri="{BB962C8B-B14F-4D97-AF65-F5344CB8AC3E}">
        <p14:creationId xmlns:p14="http://schemas.microsoft.com/office/powerpoint/2010/main" val="3716084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4A2B1DC-389A-4DA9-BEEE-4B6EF91DD0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902" y="816077"/>
            <a:ext cx="5211098" cy="5360886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Dvě základní formy: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sz="2400" dirty="0">
                <a:latin typeface="+mj-lt"/>
              </a:rPr>
              <a:t> Časná forma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cs-CZ" sz="2400" dirty="0">
              <a:latin typeface="+mj-lt"/>
            </a:endParaRP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2400" dirty="0">
                <a:latin typeface="+mj-lt"/>
              </a:rPr>
              <a:t>Intrauterinně mnohočetné zlomeniny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2400" dirty="0">
                <a:latin typeface="+mj-lt"/>
              </a:rPr>
              <a:t>Těžké formy – mrtvě narozený plod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2400" dirty="0">
                <a:latin typeface="+mj-lt"/>
              </a:rPr>
              <a:t>živé plody – snadno fraktury kostí + deformity kostí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2400" dirty="0">
                <a:latin typeface="+mj-lt"/>
              </a:rPr>
              <a:t>postižené děti se dožívají cca dvou let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460710D-B65E-44AD-83C4-989EB14E6549}"/>
              </a:ext>
            </a:extLst>
          </p:cNvPr>
          <p:cNvSpPr txBox="1"/>
          <p:nvPr/>
        </p:nvSpPr>
        <p:spPr>
          <a:xfrm>
            <a:off x="6577783" y="1788360"/>
            <a:ext cx="472931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+mj-lt"/>
              </a:rPr>
              <a:t>Pozdní forma:</a:t>
            </a:r>
          </a:p>
          <a:p>
            <a:endParaRPr lang="cs-CZ" sz="2400" dirty="0">
              <a:latin typeface="+mj-lt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2400" dirty="0">
                <a:latin typeface="+mj-lt"/>
              </a:rPr>
              <a:t>Projevuje se v dětství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2400" dirty="0">
                <a:latin typeface="+mj-lt"/>
              </a:rPr>
              <a:t>mnohočetné fraktury i z lehkých poranění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2400" dirty="0">
                <a:latin typeface="+mj-lt"/>
              </a:rPr>
              <a:t>modré skléry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2400" dirty="0">
                <a:latin typeface="+mj-lt"/>
              </a:rPr>
              <a:t>úbytek/vymizení fraktur v pubertě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2400" dirty="0">
                <a:latin typeface="+mj-lt"/>
              </a:rPr>
              <a:t>možná skolióza</a:t>
            </a:r>
          </a:p>
        </p:txBody>
      </p:sp>
    </p:spTree>
    <p:extLst>
      <p:ext uri="{BB962C8B-B14F-4D97-AF65-F5344CB8AC3E}">
        <p14:creationId xmlns:p14="http://schemas.microsoft.com/office/powerpoint/2010/main" val="3483449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3396CF-A243-40D8-B027-A4609C035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Léčba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4CAEDC8-A514-4BA0-A9D6-6FD4F7C39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</a:rPr>
              <a:t> aplikace Ca a natrium </a:t>
            </a:r>
            <a:r>
              <a:rPr lang="cs-CZ" dirty="0" err="1">
                <a:latin typeface="+mj-lt"/>
              </a:rPr>
              <a:t>floratum</a:t>
            </a:r>
            <a:r>
              <a:rPr lang="cs-CZ" dirty="0">
                <a:latin typeface="+mj-lt"/>
              </a:rPr>
              <a:t> – málo prokazatelné výsledky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</a:rPr>
              <a:t> léčba </a:t>
            </a:r>
            <a:r>
              <a:rPr lang="cs-CZ" dirty="0" err="1">
                <a:latin typeface="+mj-lt"/>
              </a:rPr>
              <a:t>biofosfonáty</a:t>
            </a:r>
            <a:r>
              <a:rPr lang="cs-CZ" dirty="0">
                <a:latin typeface="+mj-lt"/>
              </a:rPr>
              <a:t> – inhibice </a:t>
            </a:r>
            <a:r>
              <a:rPr lang="cs-CZ" dirty="0" err="1">
                <a:latin typeface="+mj-lt"/>
              </a:rPr>
              <a:t>osteoklastické</a:t>
            </a:r>
            <a:r>
              <a:rPr lang="cs-CZ" dirty="0">
                <a:latin typeface="+mj-lt"/>
              </a:rPr>
              <a:t> resorpce kosti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</a:rPr>
              <a:t> korekční osteotomie, prevence fraktur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</a:rPr>
              <a:t> léčba příčiny nemoci však zatím není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967763D-5979-4F0D-AED2-B81EBA670A3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" t="23264" r="-168" b="16536"/>
          <a:stretch/>
        </p:blipFill>
        <p:spPr>
          <a:xfrm>
            <a:off x="2497393" y="4345858"/>
            <a:ext cx="6503903" cy="18311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4706E58C-1F34-45CB-B94D-816EB80B807F}"/>
              </a:ext>
            </a:extLst>
          </p:cNvPr>
          <p:cNvSpPr txBox="1"/>
          <p:nvPr/>
        </p:nvSpPr>
        <p:spPr>
          <a:xfrm rot="11889078" flipH="1" flipV="1">
            <a:off x="10029615" y="5113936"/>
            <a:ext cx="17817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+mj-lt"/>
              </a:rPr>
              <a:t>modrá skléra</a:t>
            </a:r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1983C93E-8F0D-4B91-8462-529887554E1B}"/>
              </a:ext>
            </a:extLst>
          </p:cNvPr>
          <p:cNvSpPr/>
          <p:nvPr/>
        </p:nvSpPr>
        <p:spPr>
          <a:xfrm rot="10800000">
            <a:off x="9438968" y="5299587"/>
            <a:ext cx="825909" cy="294968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50108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660</TotalTime>
  <Words>168</Words>
  <Application>Microsoft Office PowerPoint</Application>
  <PresentationFormat>Širokoúhlá obrazovka</PresentationFormat>
  <Paragraphs>31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2" baseType="lpstr">
      <vt:lpstr>AR CARTER</vt:lpstr>
      <vt:lpstr>Arial</vt:lpstr>
      <vt:lpstr>Calibri</vt:lpstr>
      <vt:lpstr>Calibri Light</vt:lpstr>
      <vt:lpstr>Courier New</vt:lpstr>
      <vt:lpstr>Mistral</vt:lpstr>
      <vt:lpstr>Motiv Office</vt:lpstr>
      <vt:lpstr>Osteogenesis imperfecta</vt:lpstr>
      <vt:lpstr>Prezentace aplikace PowerPoint</vt:lpstr>
      <vt:lpstr>Projevy:</vt:lpstr>
      <vt:lpstr>Prezentace aplikace PowerPoint</vt:lpstr>
      <vt:lpstr>Léčba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Osteogenesis imperfecta</dc:title>
  <dc:creator>F16010</dc:creator>
  <cp:lastModifiedBy>F16010</cp:lastModifiedBy>
  <cp:revision>7</cp:revision>
  <dcterms:created xsi:type="dcterms:W3CDTF">2018-04-07T19:56:44Z</dcterms:created>
  <dcterms:modified xsi:type="dcterms:W3CDTF">2018-04-08T06:57:13Z</dcterms:modified>
</cp:coreProperties>
</file>