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58" r:id="rId6"/>
    <p:sldId id="257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54155F-4052-41A6-B7B3-026AB1335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7E1B8A-2724-4388-8018-999157146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B38AF-669A-4A83-AF9D-CBD082AD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507C6E-3EFC-4FAC-A2ED-8E1A532E4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689F3E-8371-467A-B705-09CF95DBC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6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D8562-A723-4444-BDEE-8CCFE2E1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051D7E-6D08-4B6D-A28A-F4C1050FE9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843D3-33FD-45A5-9123-A0B8347E8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D2C256-CCE4-435D-B262-4CACC0A9A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74B135-46D7-4264-AFF2-8CBA3870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70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B5BE9D0-1567-4A61-BCCC-DA90DD5EC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96BC9B-90AF-4CA1-B7AE-B0390E552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F93290-A1C1-4271-A854-074100242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8415D9-F0CB-42D2-8CD3-018061A23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1BD423-905A-4DA3-9940-19F19BBCD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926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13FE7-5A45-4A3B-9C85-0B4CA8714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39738A-BD25-4593-917A-43E6F3D18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16A640-6B96-4C1D-85FB-E5B367662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7F08E5-F051-4471-942B-F21BD704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658791-EFA0-4874-A206-D2C640DD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98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FCCA1-7101-4D93-AC0D-6092419DA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04B9E41-8B12-4C0D-BE40-B52D9282D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7A4617-3A2F-4701-BCBD-50937379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FF843-7C1A-4DD8-930E-72B515AF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4C1EE1-FB5E-469E-B145-C9E18ABE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51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41D5E5-847B-4FA3-A300-4BDC2ED5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6E5C35-0223-4431-B592-8829591404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F07FF67-17D0-4947-A0C2-877623819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A4D720-10C1-4FF0-A045-700768AA3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606720E-E1EE-4DEA-B82D-7FBA415B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D7A404-06CE-41E1-8585-73F27741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6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1233C-1569-4FBA-8B89-F7790CAA5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5AA0815-E1AB-43CB-A1D3-C47A29BEB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CBB270-C219-42EE-AFFF-ECF84A4792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959A8D8-AA6B-4BC6-8CDC-608E67898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DB86E78-09B1-41B7-A4FA-3FC1BE510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6AC625-E2B4-49BA-9AE5-C09BE66F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44C0A5C-FC26-4E4E-BD3E-928454394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41514E9-E808-48FA-8F76-9907565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20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C7412-5673-4AF5-9B9B-358006AD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B06C3E-A2F8-443F-B67A-59C25935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D48B38-3EC0-4310-9B93-EF75C41B2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B962E9E-CA19-450A-8444-FEC857446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91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F177CF9-F6C8-45A4-8CDE-4881F7D76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840AE2B-933B-4A93-95F6-78379722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BB0D55-6080-4DDC-BF62-8DDF9723C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23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9F13A-E62A-4AAB-A6DA-4DD077037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C4260E-7E3C-4E66-91E4-8AC76E4AE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BEC9A2E-18D8-4330-96E8-AD1E830555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78A274-C955-4D34-8BE0-51D24286F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A321C2-F8C6-4D39-81C2-AA97DCD7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DDA90C-4C8E-45A5-B711-1A98EB02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74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A71981-328F-4A97-A137-039ED9A5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755B8A1-C5DC-47E9-BEFB-A9002E537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5B403FF7-71BF-48A2-B30C-A40BC9919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BDD85F-DA60-4711-943A-B9D38269F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52F08B-9C46-4A99-A8D4-71F8DA056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759879-4C81-4293-AD7C-AD24A2A81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78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A0DBD1A-2099-4188-A3C7-251D9B568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99CF456-DE69-4907-829F-BEFCB97A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161B71-7725-4F14-B827-BD3512F99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08E23-DF6D-4302-895B-CC932879E431}" type="datetimeFigureOut">
              <a:rPr lang="cs-CZ" smtClean="0"/>
              <a:t>8. 4. 2018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1013F-4B01-4052-9D16-6BCC8E473C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26D2CC-4AA1-432C-B9AD-5159D4B75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9442E-F1A0-471C-8E1C-9F322EAD55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87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emoci.vitalion.cz/marfanuv-syndr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Hlavn%C3%AD_strana" TargetMode="External"/><Relationship Id="rId5" Type="http://schemas.openxmlformats.org/officeDocument/2006/relationships/hyperlink" Target="https://www.epainassist.com/genetic-disorders/marfan-syndrome" TargetMode="External"/><Relationship Id="rId4" Type="http://schemas.openxmlformats.org/officeDocument/2006/relationships/hyperlink" Target="https://www.wikiskripta.eu/w/Marfan%C5%AFv_syndr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visejÃ­cÃ­ obrÃ¡zek">
            <a:extLst>
              <a:ext uri="{FF2B5EF4-FFF2-40B4-BE49-F238E27FC236}">
                <a16:creationId xmlns:a16="http://schemas.microsoft.com/office/drawing/2014/main" id="{69B0B87F-4B41-4B99-BE29-6DB01C27A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6873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7F3CDD1-0239-413A-B293-1CCBF55BE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800" b="1" dirty="0" err="1">
                <a:solidFill>
                  <a:srgbClr val="C00000"/>
                </a:solidFill>
                <a:latin typeface="+mn-lt"/>
              </a:rPr>
              <a:t>Marfanův</a:t>
            </a:r>
            <a:r>
              <a:rPr lang="cs-CZ" sz="8800" b="1" dirty="0">
                <a:solidFill>
                  <a:srgbClr val="C00000"/>
                </a:solidFill>
                <a:latin typeface="+mn-lt"/>
              </a:rPr>
              <a:t> syndrom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BF0BC2-318F-4066-8ADC-EC868A93D1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Lucie </a:t>
            </a:r>
            <a:r>
              <a:rPr lang="cs-CZ" dirty="0" err="1"/>
              <a:t>Brunowská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47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SouvisejÃ­cÃ­ obrÃ¡zek">
            <a:extLst>
              <a:ext uri="{FF2B5EF4-FFF2-40B4-BE49-F238E27FC236}">
                <a16:creationId xmlns:a16="http://schemas.microsoft.com/office/drawing/2014/main" id="{3ACF70BC-4859-413D-80F6-B13A2BDB6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84014D6-96F2-482A-AD79-3709359A9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Marfanův</a:t>
            </a:r>
            <a:r>
              <a:rPr lang="cs-CZ" dirty="0"/>
              <a:t> syndrom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6DF4F8-F8C1-4254-BBD9-EE148A6C8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err="1"/>
              <a:t>Marfanův</a:t>
            </a:r>
            <a:r>
              <a:rPr lang="cs-CZ" b="1" dirty="0"/>
              <a:t> syndrom</a:t>
            </a:r>
            <a:r>
              <a:rPr lang="cs-CZ" dirty="0"/>
              <a:t> =</a:t>
            </a:r>
            <a:r>
              <a:rPr lang="cs-CZ" dirty="0" err="1"/>
              <a:t>dolichostenomelie</a:t>
            </a:r>
            <a:r>
              <a:rPr lang="cs-CZ" dirty="0"/>
              <a:t> zahrnuje širokou skupinu příznaků, při úplném vyjádření bývá postižen systém kostní, oční a kardiovaskulární. </a:t>
            </a:r>
          </a:p>
          <a:p>
            <a:r>
              <a:rPr lang="cs-CZ" dirty="0"/>
              <a:t> </a:t>
            </a:r>
            <a:r>
              <a:rPr lang="cs-CZ" dirty="0" err="1"/>
              <a:t>Marfanův</a:t>
            </a:r>
            <a:r>
              <a:rPr lang="cs-CZ" dirty="0"/>
              <a:t> syndrom je poměrně </a:t>
            </a:r>
            <a:r>
              <a:rPr lang="cs-CZ" b="1" dirty="0"/>
              <a:t>vzácné vrozené onemocnění</a:t>
            </a:r>
            <a:r>
              <a:rPr lang="cs-CZ" dirty="0"/>
              <a:t> spojené s poruchou pojiva. Příčinou je </a:t>
            </a:r>
            <a:r>
              <a:rPr lang="cs-CZ" b="1" dirty="0"/>
              <a:t>genetická mutace</a:t>
            </a:r>
            <a:r>
              <a:rPr lang="cs-CZ" dirty="0"/>
              <a:t>, která je buď zděděná po rodičích (v 75%) nebo nově vzniklá (rodiče jsou tedy zdrávi). Postižený je gen pro glykoprotein </a:t>
            </a:r>
            <a:r>
              <a:rPr lang="cs-CZ" dirty="0" err="1"/>
              <a:t>fibrilin</a:t>
            </a:r>
            <a:r>
              <a:rPr lang="cs-CZ" dirty="0"/>
              <a:t>, který je jednou ze základních stavebních složek pojivových tkání. Syndrom nejvíce postihuje tkáně, v nichž pojivo hraje významnou roli - srdečnici (aortu), skelet (kostru) a oči. K diagnóze je nutné postižení alespoň dvou z jmenovaných hlavních systémů nebo genetický průkaz mutace genu pro </a:t>
            </a:r>
            <a:r>
              <a:rPr lang="cs-CZ" dirty="0" err="1"/>
              <a:t>fibrilin</a:t>
            </a:r>
            <a:r>
              <a:rPr lang="cs-CZ" dirty="0"/>
              <a:t> (na 15. chromozomu)</a:t>
            </a:r>
          </a:p>
          <a:p>
            <a:r>
              <a:rPr lang="cs-CZ" b="1" dirty="0"/>
              <a:t>Základní kritéria jsou:</a:t>
            </a:r>
          </a:p>
          <a:p>
            <a:pPr>
              <a:buFontTx/>
              <a:buChar char="-"/>
            </a:pPr>
            <a:r>
              <a:rPr lang="cs-CZ" dirty="0"/>
              <a:t>vysoká postava, dlouhé tenké končetiny, dlouhé tenké prsty =</a:t>
            </a:r>
            <a:r>
              <a:rPr lang="cs-CZ" dirty="0" err="1"/>
              <a:t>arachnodaktylie</a:t>
            </a:r>
            <a:r>
              <a:rPr lang="cs-CZ" dirty="0"/>
              <a:t>, dislokace oční čočky (</a:t>
            </a:r>
            <a:r>
              <a:rPr lang="cs-CZ" dirty="0" err="1"/>
              <a:t>ectopia</a:t>
            </a:r>
            <a:r>
              <a:rPr lang="cs-CZ" dirty="0"/>
              <a:t> </a:t>
            </a:r>
            <a:r>
              <a:rPr lang="cs-CZ" dirty="0" err="1"/>
              <a:t>lentis</a:t>
            </a:r>
            <a:r>
              <a:rPr lang="cs-CZ" dirty="0"/>
              <a:t>), anomálie srdce a cév (prolaps mitrální chlopně, aneuryzma aorty postihující i </a:t>
            </a:r>
            <a:r>
              <a:rPr lang="cs-CZ" dirty="0" err="1"/>
              <a:t>Valsalvovy</a:t>
            </a:r>
            <a:r>
              <a:rPr lang="cs-CZ" dirty="0"/>
              <a:t> siny či aortální regurgitace, dilatace plicnice)</a:t>
            </a:r>
          </a:p>
          <a:p>
            <a:r>
              <a:rPr lang="cs-CZ" dirty="0"/>
              <a:t>Častou příčinou úmrtí v nižším věku bývá ruptura aneuryzmatu, disekce aorty nebo srdeční selhání v důsledku vzniklé aortální regurgitace (ev. mitrální regurgitace).</a:t>
            </a:r>
          </a:p>
          <a:p>
            <a:r>
              <a:rPr lang="cs-CZ" dirty="0"/>
              <a:t>Syndromem trpěl například houslista </a:t>
            </a:r>
            <a:r>
              <a:rPr lang="cs-CZ" dirty="0" err="1"/>
              <a:t>Niccolò</a:t>
            </a:r>
            <a:r>
              <a:rPr lang="cs-CZ" dirty="0"/>
              <a:t> </a:t>
            </a:r>
            <a:r>
              <a:rPr lang="cs-CZ" dirty="0" err="1"/>
              <a:t>Paganini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936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ouvisejÃ­cÃ­ obrÃ¡zek">
            <a:extLst>
              <a:ext uri="{FF2B5EF4-FFF2-40B4-BE49-F238E27FC236}">
                <a16:creationId xmlns:a16="http://schemas.microsoft.com/office/drawing/2014/main" id="{6115B652-3D42-4219-92B7-56E70D74E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73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504A589A-1324-4D43-9BC5-1DA2BAA62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Klinický obraz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B008298-367B-4ACE-A186-BF5FEAE69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Lidé s </a:t>
            </a:r>
            <a:r>
              <a:rPr lang="cs-CZ" dirty="0" err="1"/>
              <a:t>Marfanovým</a:t>
            </a:r>
            <a:r>
              <a:rPr lang="cs-CZ" dirty="0"/>
              <a:t> syndromem mají </a:t>
            </a:r>
            <a:r>
              <a:rPr lang="cs-CZ" b="1" dirty="0" err="1"/>
              <a:t>hyperelastické</a:t>
            </a:r>
            <a:r>
              <a:rPr lang="cs-CZ" b="1" dirty="0"/>
              <a:t> klouby</a:t>
            </a:r>
            <a:r>
              <a:rPr lang="cs-CZ" dirty="0"/>
              <a:t>, což znamená, že dokáží klouby uvádět do poloh, kterých normální jedinec není schopný . Postiženy nejsou jen končetiny, ale také páteř, která je náchylná na vznik </a:t>
            </a:r>
            <a:r>
              <a:rPr lang="cs-CZ" b="1" dirty="0"/>
              <a:t>skoliózy</a:t>
            </a:r>
            <a:r>
              <a:rPr lang="cs-CZ" dirty="0"/>
              <a:t> a jiných deformit. Stejně tak může být postižena i hrudní kost. Celkově je oslabena svalová hmota.</a:t>
            </a:r>
          </a:p>
          <a:p>
            <a:r>
              <a:rPr lang="cs-CZ" dirty="0"/>
              <a:t>Oční postižení představuje </a:t>
            </a:r>
            <a:r>
              <a:rPr lang="cs-CZ" b="1" dirty="0"/>
              <a:t>ektopie oční čočky</a:t>
            </a:r>
            <a:r>
              <a:rPr lang="cs-CZ" dirty="0"/>
              <a:t> (</a:t>
            </a:r>
            <a:r>
              <a:rPr lang="cs-CZ" dirty="0" err="1"/>
              <a:t>ectopia</a:t>
            </a:r>
            <a:r>
              <a:rPr lang="cs-CZ" dirty="0"/>
              <a:t> </a:t>
            </a:r>
            <a:r>
              <a:rPr lang="cs-CZ" dirty="0" err="1"/>
              <a:t>lentis</a:t>
            </a:r>
            <a:r>
              <a:rPr lang="cs-CZ" dirty="0"/>
              <a:t> - vychýlení čočky díky vadnému fixačnímu aparátu čočky). U nemocného se tento stav projeví krátkozrakostí a je odhalitelný při očním vyšetření.</a:t>
            </a:r>
          </a:p>
          <a:p>
            <a:r>
              <a:rPr lang="cs-CZ" dirty="0"/>
              <a:t>Nejzávažnější příznaky jsou spojeny s postižením srdce a srdečnice (aorty). Obvykle dochází ke vzniku disekce aorty. </a:t>
            </a:r>
            <a:r>
              <a:rPr lang="cs-CZ" b="1" dirty="0"/>
              <a:t>Disekce aorty</a:t>
            </a:r>
            <a:r>
              <a:rPr lang="cs-CZ" dirty="0"/>
              <a:t> není přítomna pouze u </a:t>
            </a:r>
            <a:r>
              <a:rPr lang="cs-CZ" dirty="0" err="1"/>
              <a:t>Marfanova</a:t>
            </a:r>
            <a:r>
              <a:rPr lang="cs-CZ" dirty="0"/>
              <a:t> syndromu, ale je pro něj typická. Stěna aorty má postiženou část, které se říká </a:t>
            </a:r>
            <a:r>
              <a:rPr lang="cs-CZ" dirty="0" err="1"/>
              <a:t>medie</a:t>
            </a:r>
            <a:r>
              <a:rPr lang="cs-CZ" dirty="0"/>
              <a:t> (přibližně střední část cévní stěny), ta je slabší a náchylnější pro natržení a oddělení se od celku. Do vzniklé podélné trhliny ve stěně, která vytvoří v průsvitu cévy kapsu, se dostává krev, která může kapsu stále více zvětšovat a stav tak dává vzniknout disekci aorty (v cévě se v podstatě vytvoří dva průsvity). Disekce aorty se projeví silnou bolestí na hrudi či vyzařující do zad, bolest může být i pulsujícího charakteru, intenzitou je srovnávána s bolestí u srdečního infarktu. Stav se zhoršuje po fyzické námaze. </a:t>
            </a:r>
          </a:p>
          <a:p>
            <a:r>
              <a:rPr lang="cs-CZ" dirty="0"/>
              <a:t>Mezi další vady spojené s </a:t>
            </a:r>
            <a:r>
              <a:rPr lang="cs-CZ" dirty="0" err="1"/>
              <a:t>Marfanovým</a:t>
            </a:r>
            <a:r>
              <a:rPr lang="cs-CZ" dirty="0"/>
              <a:t> syndromem patří </a:t>
            </a:r>
            <a:r>
              <a:rPr lang="cs-CZ" b="1" dirty="0"/>
              <a:t>postižení srdečních chlopní</a:t>
            </a:r>
            <a:r>
              <a:rPr lang="cs-CZ" dirty="0"/>
              <a:t>, které se postupně může, ale nemusí klinicky projevit jako dušnost, únava, či jiné příznaky spojené s nedostatečností srdečních chlopní a selháváním srdce jakožto krevní pumpy (např. otoky, silné bušení srdce - palpitace, přeskakování tepu).</a:t>
            </a:r>
          </a:p>
        </p:txBody>
      </p:sp>
    </p:spTree>
    <p:extLst>
      <p:ext uri="{BB962C8B-B14F-4D97-AF65-F5344CB8AC3E}">
        <p14:creationId xmlns:p14="http://schemas.microsoft.com/office/powerpoint/2010/main" val="101359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ouvisejÃ­cÃ­ obrÃ¡zek">
            <a:extLst>
              <a:ext uri="{FF2B5EF4-FFF2-40B4-BE49-F238E27FC236}">
                <a16:creationId xmlns:a16="http://schemas.microsoft.com/office/drawing/2014/main" id="{6C6150EF-057F-4673-B02D-2E92B7B30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7077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5FA5930-A818-4083-B81F-78057AF8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Terapie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DB9C1F-4AC9-4DB2-A3D6-00FC81BDE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Ročně se v České republice narodí přibližně deset takto postižených dětí, celosvětově je postižen 1 člověk z 5000, přičemž asi čtvrtina nemocných má novou mutaci - nikoli tedy onemocnění zděděné po rodičích.</a:t>
            </a:r>
          </a:p>
          <a:p>
            <a:r>
              <a:rPr lang="cs-CZ" sz="2400" dirty="0"/>
              <a:t>Onemocnění je dědičné a jeho projevům, ať už v jakékoli míře, se nedá nijak předejít. Ženám s </a:t>
            </a:r>
            <a:r>
              <a:rPr lang="cs-CZ" sz="2400" dirty="0" err="1"/>
              <a:t>Marfanovým</a:t>
            </a:r>
            <a:r>
              <a:rPr lang="cs-CZ" sz="2400" dirty="0"/>
              <a:t> syndromem se nedoporučuje otěhotnět a pakliže k otěhotnění dojde, je nutné </a:t>
            </a:r>
            <a:r>
              <a:rPr lang="cs-CZ" sz="2400" b="1" dirty="0"/>
              <a:t>vyhnout se větší fyzické námaze</a:t>
            </a:r>
            <a:r>
              <a:rPr lang="cs-CZ" sz="2400" dirty="0"/>
              <a:t> a zachovávat </a:t>
            </a:r>
            <a:r>
              <a:rPr lang="cs-CZ" sz="2400" b="1" dirty="0"/>
              <a:t>klid na lůžku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Marfanův</a:t>
            </a:r>
            <a:r>
              <a:rPr lang="cs-CZ" sz="2400" dirty="0"/>
              <a:t> syndrom </a:t>
            </a:r>
            <a:r>
              <a:rPr lang="cs-CZ" sz="2400" b="1" dirty="0"/>
              <a:t>nelze vyléčit</a:t>
            </a:r>
            <a:r>
              <a:rPr lang="cs-CZ" sz="2400" dirty="0"/>
              <a:t>, lze pouze napravit některé abnormality, které se u nemocného vyskytnou. Disekce aorty se obvykle řeší operací. Během operace je vyjmuta postižená část aorty (nejčastěji kořen aorty a vzestupná část aorty) a je nahrazena umělým materiálem. Ektopie oční čočky se taktéž řeší chirurgicky navrácením čočky do správné polohy. Konstituci kostry a zvýšenou elasticitu kloubů nelze ovlivnit.</a:t>
            </a:r>
          </a:p>
        </p:txBody>
      </p:sp>
    </p:spTree>
    <p:extLst>
      <p:ext uri="{BB962C8B-B14F-4D97-AF65-F5344CB8AC3E}">
        <p14:creationId xmlns:p14="http://schemas.microsoft.com/office/powerpoint/2010/main" val="259487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ouvisejÃ­cÃ­ obrÃ¡zek">
            <a:extLst>
              <a:ext uri="{FF2B5EF4-FFF2-40B4-BE49-F238E27FC236}">
                <a16:creationId xmlns:a16="http://schemas.microsoft.com/office/drawing/2014/main" id="{5C6097C9-B67D-4CA8-A037-234B3E1AC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2C712A4-4AC9-4CFD-83E9-A84BC9274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171" y="1558061"/>
            <a:ext cx="8607972" cy="4143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pic>
        <p:nvPicPr>
          <p:cNvPr id="3080" name="Picture 8" descr="VÃ½sledek obrÃ¡zku pro marfan syndrom">
            <a:extLst>
              <a:ext uri="{FF2B5EF4-FFF2-40B4-BE49-F238E27FC236}">
                <a16:creationId xmlns:a16="http://schemas.microsoft.com/office/drawing/2014/main" id="{EF7B9DF3-F7D4-49BE-993D-471AA60E86F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502189"/>
            <a:ext cx="4848225" cy="360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VÃ½sledek obrÃ¡zku pro marfan syndrom">
            <a:extLst>
              <a:ext uri="{FF2B5EF4-FFF2-40B4-BE49-F238E27FC236}">
                <a16:creationId xmlns:a16="http://schemas.microsoft.com/office/drawing/2014/main" id="{2225688E-A3AA-4171-A25A-116D9A4B23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100" y="2343150"/>
            <a:ext cx="5200650" cy="4225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043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ouvisejÃ­cÃ­ obrÃ¡zek">
            <a:extLst>
              <a:ext uri="{FF2B5EF4-FFF2-40B4-BE49-F238E27FC236}">
                <a16:creationId xmlns:a16="http://schemas.microsoft.com/office/drawing/2014/main" id="{BC78315D-4807-42A3-9B5D-90F49F12F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682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106E408-5FD4-4973-89F4-803E2679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6926" y="-1063625"/>
            <a:ext cx="11913625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2" name="Picture 4" descr="VÃ½sledek obrÃ¡zku pro marfanÅ¯v syndrom">
            <a:extLst>
              <a:ext uri="{FF2B5EF4-FFF2-40B4-BE49-F238E27FC236}">
                <a16:creationId xmlns:a16="http://schemas.microsoft.com/office/drawing/2014/main" id="{8BABC027-D15E-4F16-8982-FAC0267DB6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" y="453771"/>
            <a:ext cx="3914775" cy="595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Ã½sledek obrÃ¡zku pro marfanÅ¯v syndrom">
            <a:extLst>
              <a:ext uri="{FF2B5EF4-FFF2-40B4-BE49-F238E27FC236}">
                <a16:creationId xmlns:a16="http://schemas.microsoft.com/office/drawing/2014/main" id="{CE6A8B09-14F5-4C92-9D8F-14BB703280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2" y="3756279"/>
            <a:ext cx="37338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VÃ½sledek obrÃ¡zku pro marfan syndrom">
            <a:extLst>
              <a:ext uri="{FF2B5EF4-FFF2-40B4-BE49-F238E27FC236}">
                <a16:creationId xmlns:a16="http://schemas.microsoft.com/office/drawing/2014/main" id="{1F41465D-7889-4A98-A31F-9C2717007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901" y="571500"/>
            <a:ext cx="3733799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80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SouvisejÃ­cÃ­ obrÃ¡zek">
            <a:extLst>
              <a:ext uri="{FF2B5EF4-FFF2-40B4-BE49-F238E27FC236}">
                <a16:creationId xmlns:a16="http://schemas.microsoft.com/office/drawing/2014/main" id="{A058C029-F1F0-4A34-9FE5-E2835627D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C413C42-3ED3-4A89-B3F8-1F06A5B3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652CBE-AFE0-4F50-B234-61968EE86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https://nemoci.vitalion.cz/marfanuv-syndrom/</a:t>
            </a:r>
            <a:endParaRPr lang="cs-CZ" dirty="0"/>
          </a:p>
          <a:p>
            <a:r>
              <a:rPr lang="cs-CZ" dirty="0">
                <a:hlinkClick r:id="rId4"/>
              </a:rPr>
              <a:t>https://www.wikiskripta.eu/w/Marfan%C5%AFv_syndrom</a:t>
            </a:r>
            <a:endParaRPr lang="cs-CZ" dirty="0"/>
          </a:p>
          <a:p>
            <a:r>
              <a:rPr lang="cs-CZ" dirty="0">
                <a:hlinkClick r:id="rId5"/>
              </a:rPr>
              <a:t>https://www.epainassist.com/genetic-disorders/marfan-syndrome</a:t>
            </a:r>
            <a:endParaRPr lang="cs-CZ" dirty="0"/>
          </a:p>
          <a:p>
            <a:r>
              <a:rPr lang="cs-CZ" dirty="0">
                <a:hlinkClick r:id="rId6"/>
              </a:rPr>
              <a:t>https://cs.wikipedia.org/wiki/Hlavn%C3%AD_strana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41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72</Words>
  <Application>Microsoft Office PowerPoint</Application>
  <PresentationFormat>Širokoúhlá obrazovka</PresentationFormat>
  <Paragraphs>23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Marfanův syndrom</vt:lpstr>
      <vt:lpstr>Marfanův syndrom </vt:lpstr>
      <vt:lpstr>Klinický obraz</vt:lpstr>
      <vt:lpstr>Terapie </vt:lpstr>
      <vt:lpstr>Prezentace aplikace PowerPoint</vt:lpstr>
      <vt:lpstr>Prezentace aplikace PowerPoint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Marfanův syndrom</dc:title>
  <dc:creator>Lucie</dc:creator>
  <cp:lastModifiedBy>Lucie</cp:lastModifiedBy>
  <cp:revision>5</cp:revision>
  <dcterms:created xsi:type="dcterms:W3CDTF">2018-04-08T12:25:59Z</dcterms:created>
  <dcterms:modified xsi:type="dcterms:W3CDTF">2018-04-08T13:05:13Z</dcterms:modified>
</cp:coreProperties>
</file>