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65" r:id="rId5"/>
    <p:sldId id="268" r:id="rId6"/>
    <p:sldId id="269" r:id="rId7"/>
    <p:sldId id="279" r:id="rId8"/>
    <p:sldId id="280" r:id="rId9"/>
    <p:sldId id="274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8" autoAdjust="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EB6F-E4EA-4F40-A48B-00C59B340C2D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EE2C7-1A1D-4786-B650-7680E4EB8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93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1">
          <a:gsLst>
            <a:gs pos="0">
              <a:srgbClr val="D9D9D9"/>
            </a:gs>
            <a:gs pos="100000">
              <a:schemeClr val="bg1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 6" descr="Čára kardiogramu" title="Medical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7950" y="0"/>
            <a:ext cx="700087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7805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3E2B-4A99-496F-AC0A-B63D2F8E5EB6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86F3-E23C-4FDD-B6AB-78911BA4A5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3130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3E2B-4A99-496F-AC0A-B63D2F8E5EB6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86F3-E23C-4FDD-B6AB-78911BA4A5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4271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3E2B-4A99-496F-AC0A-B63D2F8E5EB6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86F3-E23C-4FDD-B6AB-78911BA4A5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34521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bg>
      <p:bgPr>
        <a:gradFill rotWithShape="1">
          <a:gsLst>
            <a:gs pos="0">
              <a:schemeClr val="accent1"/>
            </a:gs>
            <a:gs pos="100000">
              <a:srgbClr val="8A222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4585529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3E2B-4A99-496F-AC0A-B63D2F8E5EB6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86F3-E23C-4FDD-B6AB-78911BA4A5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5667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3E2B-4A99-496F-AC0A-B63D2F8E5EB6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86F3-E23C-4FDD-B6AB-78911BA4A5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2610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3E2B-4A99-496F-AC0A-B63D2F8E5EB6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86F3-E23C-4FDD-B6AB-78911BA4A5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62956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3E2B-4A99-496F-AC0A-B63D2F8E5EB6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86F3-E23C-4FDD-B6AB-78911BA4A5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549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008813" y="0"/>
            <a:ext cx="518001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309899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008813" y="0"/>
            <a:ext cx="518001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737480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/>
          <p:cNvSpPr/>
          <p:nvPr/>
        </p:nvSpPr>
        <p:spPr>
          <a:xfrm>
            <a:off x="0" y="0"/>
            <a:ext cx="12188825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066800" y="100013"/>
            <a:ext cx="100584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2400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81763"/>
            <a:ext cx="1066800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BA5F3E2B-4A99-496F-AC0A-B63D2F8E5EB6}" type="datetimeFigureOut">
              <a:rPr lang="cs-CZ" smtClean="0"/>
              <a:t>10.04.2018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3"/>
            <a:ext cx="7848600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3"/>
            <a:ext cx="838200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068486F3-E23C-4FDD-B6AB-78911BA4A5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70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anose="020B0603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anose="020B0603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anose="020B0603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685800" indent="-18256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868363" indent="-18256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050925" indent="-18256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zdravi.euro.cz/clanek/postgradualni-medicina/imunitni-trombocytopenicka-purpura-a-moderni-lecebne-pristupy-u-dospelych-45235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dravi.euro.cz/clanek/postgradualni-medicina/imunitni-trombocytopenicka-purpura-a-moderni-lecebne-pristupy-u-dospelych-45235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" TargetMode="External"/><Relationship Id="rId2" Type="http://schemas.openxmlformats.org/officeDocument/2006/relationships/hyperlink" Target="http://www.trombocytopeni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dravi.euro.cz/clanek/postgradualni-medicina/imunitni-trombocytopenicka-purpura-a-moderni-lecebne-pristupy-u-dospelych-452355" TargetMode="External"/><Relationship Id="rId4" Type="http://schemas.openxmlformats.org/officeDocument/2006/relationships/hyperlink" Target="http://www.ema.europa.eu/em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1750423"/>
            <a:ext cx="5159829" cy="257338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Imunitní trombocytopenie (ITP)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Matouš čížek – F16020</a:t>
            </a:r>
          </a:p>
        </p:txBody>
      </p:sp>
    </p:spTree>
    <p:extLst>
      <p:ext uri="{BB962C8B-B14F-4D97-AF65-F5344CB8AC3E}">
        <p14:creationId xmlns:p14="http://schemas.microsoft.com/office/powerpoint/2010/main" val="304193101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a epidemiologie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336" y="1685109"/>
            <a:ext cx="5956662" cy="1743891"/>
          </a:xfrm>
        </p:spPr>
        <p:txBody>
          <a:bodyPr/>
          <a:lstStyle/>
          <a:p>
            <a:pPr algn="ctr"/>
            <a:r>
              <a:rPr lang="cs-CZ" sz="1800" dirty="0"/>
              <a:t>Imunitní trombocytopenie (=ITP) = Idiopatická trombocytopenická purpura (=ITP)</a:t>
            </a:r>
          </a:p>
          <a:p>
            <a:pPr marL="0" indent="0" algn="ctr">
              <a:buNone/>
            </a:pPr>
            <a:r>
              <a:rPr lang="cs-CZ" sz="1800" dirty="0"/>
              <a:t>Vzácné autoimunitní onemocnění </a:t>
            </a:r>
          </a:p>
          <a:p>
            <a:pPr marL="0" indent="0" algn="ctr">
              <a:buNone/>
            </a:pPr>
            <a:r>
              <a:rPr lang="cs-CZ" sz="1800" dirty="0"/>
              <a:t>(ORPHA </a:t>
            </a:r>
            <a:r>
              <a:rPr lang="cs-CZ" sz="1800" dirty="0" err="1"/>
              <a:t>number</a:t>
            </a:r>
            <a:r>
              <a:rPr lang="cs-CZ" sz="1800" dirty="0"/>
              <a:t> 3002)</a:t>
            </a:r>
          </a:p>
          <a:p>
            <a:pPr algn="ctr"/>
            <a:endParaRPr lang="cs-CZ" sz="1800" dirty="0"/>
          </a:p>
          <a:p>
            <a:endParaRPr lang="cs-CZ" sz="3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E697AD-6CC7-4824-AD57-074D00495018}"/>
              </a:ext>
            </a:extLst>
          </p:cNvPr>
          <p:cNvSpPr txBox="1">
            <a:spLocks/>
          </p:cNvSpPr>
          <p:nvPr/>
        </p:nvSpPr>
        <p:spPr bwMode="auto">
          <a:xfrm>
            <a:off x="6096000" y="1685108"/>
            <a:ext cx="6085113" cy="517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685800" indent="-18256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68363" indent="-18256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050925" indent="-18256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Incidence a prevalence	</a:t>
            </a:r>
          </a:p>
          <a:p>
            <a:pPr lvl="1"/>
            <a:r>
              <a:rPr lang="cs-CZ" dirty="0"/>
              <a:t>Incidence stoupá s věkem</a:t>
            </a:r>
          </a:p>
          <a:p>
            <a:pPr lvl="1"/>
            <a:r>
              <a:rPr lang="cs-CZ" dirty="0"/>
              <a:t>Častější u žen než u mužů (2,6-3,1 : 1)</a:t>
            </a:r>
          </a:p>
          <a:p>
            <a:pPr lvl="1"/>
            <a:r>
              <a:rPr lang="cs-CZ" dirty="0"/>
              <a:t>Celosvětová incidence za rok</a:t>
            </a:r>
          </a:p>
          <a:p>
            <a:pPr lvl="2"/>
            <a:r>
              <a:rPr lang="cs-CZ" dirty="0"/>
              <a:t>3,2 – 12,1/100 000</a:t>
            </a:r>
          </a:p>
          <a:p>
            <a:pPr lvl="1"/>
            <a:r>
              <a:rPr lang="cs-CZ" dirty="0"/>
              <a:t>V ČR – Jihomoravský kraj</a:t>
            </a:r>
          </a:p>
          <a:p>
            <a:pPr lvl="2"/>
            <a:r>
              <a:rPr lang="cs-CZ" dirty="0"/>
              <a:t>564 dospělých s ITP (2008)</a:t>
            </a:r>
          </a:p>
          <a:p>
            <a:pPr lvl="2"/>
            <a:r>
              <a:rPr lang="cs-CZ" dirty="0"/>
              <a:t>Prevalence u starších 18 let – 50,3/100 000</a:t>
            </a:r>
          </a:p>
          <a:p>
            <a:pPr lvl="2"/>
            <a:r>
              <a:rPr lang="cs-CZ" dirty="0"/>
              <a:t>Incidence u starších 18 let – 6/100 000 za rok	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9AA48D3-CB2E-4F92-8EFC-13D514146F1C}"/>
              </a:ext>
            </a:extLst>
          </p:cNvPr>
          <p:cNvSpPr txBox="1">
            <a:spLocks/>
          </p:cNvSpPr>
          <p:nvPr/>
        </p:nvSpPr>
        <p:spPr bwMode="auto">
          <a:xfrm>
            <a:off x="139336" y="3248168"/>
            <a:ext cx="5956662" cy="278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685800" indent="-18256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68363" indent="-18256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050925" indent="-18256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Trombocytopenie</a:t>
            </a:r>
          </a:p>
          <a:p>
            <a:r>
              <a:rPr lang="cs-CZ" dirty="0"/>
              <a:t>Fyziologická hodnota = 150(130)–400(450)*10^9/l (průměr 237; 266)</a:t>
            </a:r>
          </a:p>
          <a:p>
            <a:r>
              <a:rPr lang="cs-CZ" dirty="0"/>
              <a:t>ITP = &lt;100*10^9/l </a:t>
            </a:r>
            <a:r>
              <a:rPr lang="cs-CZ" i="1" dirty="0"/>
              <a:t>(</a:t>
            </a:r>
            <a:r>
              <a:rPr lang="cs-CZ" i="1" dirty="0" err="1"/>
              <a:t>wait</a:t>
            </a:r>
            <a:r>
              <a:rPr lang="cs-CZ" i="1" dirty="0"/>
              <a:t> and </a:t>
            </a:r>
            <a:r>
              <a:rPr lang="cs-CZ" i="1" dirty="0" err="1"/>
              <a:t>watch</a:t>
            </a:r>
            <a:r>
              <a:rPr lang="cs-CZ" i="1" dirty="0"/>
              <a:t>); </a:t>
            </a:r>
            <a:r>
              <a:rPr lang="cs-CZ" dirty="0"/>
              <a:t>klinické projevy až při dalším poklesu</a:t>
            </a:r>
            <a:endParaRPr lang="cs-CZ" i="1" dirty="0"/>
          </a:p>
          <a:p>
            <a:r>
              <a:rPr lang="cs-CZ" b="1" u="sng" dirty="0"/>
              <a:t>Stav</a:t>
            </a:r>
            <a:r>
              <a:rPr lang="cs-CZ" b="1" dirty="0"/>
              <a:t> </a:t>
            </a:r>
            <a:r>
              <a:rPr lang="cs-CZ" dirty="0"/>
              <a:t>kdy hrozí drobná spontánní krvácení = 20–30*10^9/l </a:t>
            </a:r>
            <a:r>
              <a:rPr lang="cs-CZ" i="1" dirty="0"/>
              <a:t>(léčba)</a:t>
            </a:r>
          </a:p>
          <a:p>
            <a:r>
              <a:rPr lang="cs-CZ" dirty="0"/>
              <a:t>Akutní </a:t>
            </a:r>
            <a:r>
              <a:rPr lang="cs-CZ" b="1" u="sng" dirty="0"/>
              <a:t>stav</a:t>
            </a:r>
            <a:r>
              <a:rPr lang="cs-CZ" dirty="0"/>
              <a:t> s rizikem (intrakraniálního) krvácení = &lt;20*10^9/l </a:t>
            </a:r>
            <a:r>
              <a:rPr lang="cs-CZ" i="1" dirty="0"/>
              <a:t>(</a:t>
            </a:r>
            <a:r>
              <a:rPr lang="cs-CZ" i="1" dirty="0">
                <a:sym typeface="Wingdings" panose="05000000000000000000" pitchFamily="2" charset="2"/>
              </a:rPr>
              <a:t> </a:t>
            </a:r>
            <a:r>
              <a:rPr lang="cs-CZ" i="1" dirty="0"/>
              <a:t>hospitalizace)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344AF5-DDF7-4919-89B3-03355A12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9613"/>
            <a:ext cx="7779225" cy="10283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749CF10-7807-4400-B65B-56E92FB43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831" y="0"/>
            <a:ext cx="1688219" cy="15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768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241" y="9274"/>
            <a:ext cx="5427056" cy="1416301"/>
          </a:xfrm>
        </p:spPr>
        <p:txBody>
          <a:bodyPr/>
          <a:lstStyle/>
          <a:p>
            <a:r>
              <a:rPr lang="cs-CZ" dirty="0"/>
              <a:t>Patofyziologie u primární imunitní trombocytopenie a klinický obraz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-1" y="1591134"/>
            <a:ext cx="6601095" cy="2953570"/>
          </a:xfrm>
        </p:spPr>
        <p:txBody>
          <a:bodyPr>
            <a:normAutofit/>
          </a:bodyPr>
          <a:lstStyle/>
          <a:p>
            <a:r>
              <a:rPr lang="cs-CZ" dirty="0"/>
              <a:t>Patofyziologie onemocnění</a:t>
            </a:r>
          </a:p>
          <a:p>
            <a:pPr lvl="1"/>
            <a:r>
              <a:rPr lang="cs-CZ" dirty="0"/>
              <a:t>Má několik složek:</a:t>
            </a:r>
          </a:p>
          <a:p>
            <a:pPr lvl="2"/>
            <a:r>
              <a:rPr lang="cs-CZ" dirty="0"/>
              <a:t>Humorální složka </a:t>
            </a:r>
          </a:p>
          <a:p>
            <a:pPr lvl="2"/>
            <a:r>
              <a:rPr lang="cs-CZ" dirty="0"/>
              <a:t>Buněčná imunita </a:t>
            </a:r>
          </a:p>
          <a:p>
            <a:pPr lvl="2"/>
            <a:r>
              <a:rPr lang="cs-CZ" dirty="0" err="1"/>
              <a:t>Monocytomakrofágový</a:t>
            </a:r>
            <a:r>
              <a:rPr lang="cs-CZ" dirty="0"/>
              <a:t> systém</a:t>
            </a:r>
          </a:p>
          <a:p>
            <a:pPr lvl="2"/>
            <a:r>
              <a:rPr lang="cs-CZ" dirty="0"/>
              <a:t>Nedostatečná produkce trombocytů </a:t>
            </a:r>
          </a:p>
          <a:p>
            <a:pPr lvl="3"/>
            <a:r>
              <a:rPr lang="cs-CZ" dirty="0"/>
              <a:t>Nejčastěji způsobena nedostatečnou odpovědí na </a:t>
            </a:r>
            <a:r>
              <a:rPr lang="cs-CZ" dirty="0" err="1"/>
              <a:t>eTPO</a:t>
            </a:r>
            <a:r>
              <a:rPr lang="cs-CZ" dirty="0"/>
              <a:t> (endogenní </a:t>
            </a:r>
            <a:r>
              <a:rPr lang="cs-CZ" dirty="0" err="1"/>
              <a:t>trombopoetin</a:t>
            </a:r>
            <a:r>
              <a:rPr lang="cs-CZ" dirty="0"/>
              <a:t>)</a:t>
            </a:r>
          </a:p>
        </p:txBody>
      </p:sp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7FA1E8A1-4311-45B7-AD57-AD6AC6A00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2185" y="638185"/>
            <a:ext cx="6848725" cy="5590904"/>
          </a:xfr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0A8F70A-C768-43BB-98BF-21455CF34A87}"/>
              </a:ext>
            </a:extLst>
          </p:cNvPr>
          <p:cNvSpPr/>
          <p:nvPr/>
        </p:nvSpPr>
        <p:spPr>
          <a:xfrm>
            <a:off x="6681946" y="6471433"/>
            <a:ext cx="5429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000" dirty="0"/>
              <a:t>KOZÁK, Tomáš. </a:t>
            </a:r>
            <a:r>
              <a:rPr lang="cs-CZ" sz="1000" i="1" dirty="0"/>
              <a:t>Imunitní trombocytopenie: průvodce ošetřujícího lékaře : patofyziologie, diagnostika, terapie</a:t>
            </a:r>
            <a:r>
              <a:rPr lang="cs-CZ" sz="1000" dirty="0"/>
              <a:t>. Praha: </a:t>
            </a:r>
            <a:r>
              <a:rPr lang="cs-CZ" sz="1000" dirty="0" err="1"/>
              <a:t>Maxdorf</a:t>
            </a:r>
            <a:r>
              <a:rPr lang="cs-CZ" sz="1000" dirty="0"/>
              <a:t>, 2015. Jessenius. ISBN 978-80-7345-370-1.</a:t>
            </a:r>
          </a:p>
        </p:txBody>
      </p:sp>
      <p:pic>
        <p:nvPicPr>
          <p:cNvPr id="9" name="Picture 2" descr="Obr.&#10;2 – Petechie na končetinách">
            <a:extLst>
              <a:ext uri="{FF2B5EF4-FFF2-40B4-BE49-F238E27FC236}">
                <a16:creationId xmlns:a16="http://schemas.microsoft.com/office/drawing/2014/main" id="{8F852787-E0CC-4340-AF68-9340673F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01" y="4150044"/>
            <a:ext cx="3331211" cy="19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E52F9A6-0A3E-4363-98BE-CCE2D3CC7EC9}"/>
              </a:ext>
            </a:extLst>
          </p:cNvPr>
          <p:cNvSpPr/>
          <p:nvPr/>
        </p:nvSpPr>
        <p:spPr>
          <a:xfrm>
            <a:off x="-1" y="6126564"/>
            <a:ext cx="652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000" dirty="0"/>
              <a:t>HLUŠÍ, Antonín a Karel INDRÁK. Imunitní trombocytopenická purpura a moderní léčebné přístupy u dospělých. </a:t>
            </a:r>
            <a:r>
              <a:rPr lang="cs-CZ" sz="1000" i="1" dirty="0"/>
              <a:t>Imunitní trombocytopenická purpura a moderní léčebné přístupy u dospělých - Hematologie - ZDN</a:t>
            </a:r>
            <a:r>
              <a:rPr lang="cs-CZ" sz="1000" dirty="0"/>
              <a:t> [online]. Praha: Mladá fronta, 2010 [cit. 2018-04-04]. Dostupné z: </a:t>
            </a:r>
            <a:r>
              <a:rPr lang="cs-CZ" sz="1000" dirty="0">
                <a:hlinkClick r:id="rId4"/>
              </a:rPr>
              <a:t>http://zdravi.euro.cz/clanek/postgradualni-medicina/imunitni-trombocytopenicka-purpura-a-moderni-lecebne-pristupy-u-dospelych-452355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4622925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primární ITP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1. Linie:</a:t>
            </a:r>
          </a:p>
          <a:p>
            <a:pPr lvl="1"/>
            <a:r>
              <a:rPr lang="cs-CZ" dirty="0"/>
              <a:t>Kortikosteroidy </a:t>
            </a:r>
            <a:r>
              <a:rPr lang="cs-CZ" dirty="0" err="1"/>
              <a:t>p.o</a:t>
            </a:r>
            <a:r>
              <a:rPr lang="cs-CZ" dirty="0"/>
              <a:t>. (</a:t>
            </a:r>
            <a:r>
              <a:rPr lang="cs-CZ" dirty="0" err="1"/>
              <a:t>prednison</a:t>
            </a:r>
            <a:r>
              <a:rPr lang="cs-CZ" dirty="0"/>
              <a:t>, </a:t>
            </a:r>
            <a:r>
              <a:rPr lang="cs-CZ" dirty="0" err="1"/>
              <a:t>methylprednisolon</a:t>
            </a:r>
            <a:r>
              <a:rPr lang="cs-CZ" dirty="0"/>
              <a:t>, </a:t>
            </a:r>
            <a:r>
              <a:rPr lang="cs-CZ" dirty="0" err="1"/>
              <a:t>dexamethason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Imunoglobuliny </a:t>
            </a:r>
            <a:r>
              <a:rPr lang="cs-CZ" dirty="0" err="1"/>
              <a:t>i.v</a:t>
            </a:r>
            <a:r>
              <a:rPr lang="cs-CZ" dirty="0"/>
              <a:t>.  = IVIG (většinou urgentní terapie)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2. Linie:</a:t>
            </a:r>
          </a:p>
          <a:p>
            <a:pPr lvl="1"/>
            <a:r>
              <a:rPr lang="cs-CZ" dirty="0"/>
              <a:t>Splenektomie</a:t>
            </a:r>
          </a:p>
          <a:p>
            <a:pPr lvl="1"/>
            <a:r>
              <a:rPr lang="cs-CZ" dirty="0" err="1"/>
              <a:t>Rituximab</a:t>
            </a:r>
            <a:r>
              <a:rPr lang="cs-CZ" dirty="0"/>
              <a:t> (</a:t>
            </a:r>
            <a:r>
              <a:rPr lang="cs-CZ" dirty="0" err="1"/>
              <a:t>off</a:t>
            </a:r>
            <a:r>
              <a:rPr lang="cs-CZ" dirty="0"/>
              <a:t> label)</a:t>
            </a:r>
          </a:p>
          <a:p>
            <a:pPr lvl="1"/>
            <a:r>
              <a:rPr lang="cs-CZ" dirty="0"/>
              <a:t>Agonisté </a:t>
            </a:r>
            <a:r>
              <a:rPr lang="cs-CZ" dirty="0" err="1"/>
              <a:t>trombopoetionového</a:t>
            </a:r>
            <a:r>
              <a:rPr lang="cs-CZ" dirty="0"/>
              <a:t> receptoru (=agonisté TPO-R)</a:t>
            </a:r>
          </a:p>
          <a:p>
            <a:pPr lvl="2"/>
            <a:r>
              <a:rPr lang="cs-CZ" dirty="0" err="1"/>
              <a:t>Romiplostim</a:t>
            </a:r>
            <a:endParaRPr lang="cs-CZ" dirty="0"/>
          </a:p>
          <a:p>
            <a:pPr lvl="2"/>
            <a:r>
              <a:rPr lang="cs-CZ" dirty="0" err="1"/>
              <a:t>Eltrombopag</a:t>
            </a:r>
            <a:endParaRPr lang="cs-CZ" dirty="0"/>
          </a:p>
          <a:p>
            <a:pPr lvl="1"/>
            <a:r>
              <a:rPr lang="cs-CZ" dirty="0"/>
              <a:t>Další přípravky – imunosupresivní a </a:t>
            </a:r>
            <a:r>
              <a:rPr lang="cs-CZ" dirty="0" err="1"/>
              <a:t>imunomodulační</a:t>
            </a:r>
            <a:r>
              <a:rPr lang="cs-CZ" dirty="0"/>
              <a:t> přípravky, cytostatika</a:t>
            </a:r>
          </a:p>
          <a:p>
            <a:pPr marL="503237" lvl="2" indent="0">
              <a:buNone/>
            </a:pPr>
            <a:endParaRPr lang="cs-CZ" b="1" dirty="0"/>
          </a:p>
          <a:p>
            <a:pPr lvl="1"/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549848" y="1147648"/>
            <a:ext cx="6350102" cy="40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951919" y="6366099"/>
            <a:ext cx="3545962" cy="557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000" dirty="0"/>
              <a:t>KOZÁK, Tomáš. </a:t>
            </a:r>
            <a:r>
              <a:rPr lang="cs-CZ" sz="1000" i="1" dirty="0"/>
              <a:t>Imunitní trombocytopenie: průvodce ošetřujícího lékaře : patofyziologie, diagnostika, terapie</a:t>
            </a:r>
            <a:r>
              <a:rPr lang="cs-CZ" sz="1000" dirty="0"/>
              <a:t>. Praha: </a:t>
            </a:r>
            <a:r>
              <a:rPr lang="cs-CZ" sz="1000" dirty="0" err="1"/>
              <a:t>Maxdorf</a:t>
            </a:r>
            <a:r>
              <a:rPr lang="cs-CZ" sz="1000" dirty="0"/>
              <a:t>, 2015. Jessenius. ISBN 978-80-7345-370-1.</a:t>
            </a:r>
          </a:p>
        </p:txBody>
      </p:sp>
    </p:spTree>
    <p:extLst>
      <p:ext uri="{BB962C8B-B14F-4D97-AF65-F5344CB8AC3E}">
        <p14:creationId xmlns:p14="http://schemas.microsoft.com/office/powerpoint/2010/main" val="127893969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Rituximab</a:t>
            </a:r>
            <a:r>
              <a:rPr lang="cs-CZ" dirty="0"/>
              <a:t> v léčbě ITP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Chimerická</a:t>
            </a:r>
            <a:r>
              <a:rPr lang="cs-CZ" dirty="0"/>
              <a:t> monoklonální protilátka (lidská/myší) – i. v. podání</a:t>
            </a:r>
          </a:p>
          <a:p>
            <a:r>
              <a:rPr lang="cs-CZ" dirty="0" err="1">
                <a:sym typeface="Wingdings" panose="05000000000000000000" pitchFamily="2" charset="2"/>
              </a:rPr>
              <a:t>Opsonizace</a:t>
            </a:r>
            <a:r>
              <a:rPr lang="cs-CZ" dirty="0">
                <a:sym typeface="Wingdings" panose="05000000000000000000" pitchFamily="2" charset="2"/>
              </a:rPr>
              <a:t> CD20 – B-lymfocytů – likvidovány imunitním systémem/přímá indukce apoptózy B-lymfocytů</a:t>
            </a:r>
          </a:p>
          <a:p>
            <a:r>
              <a:rPr lang="cs-CZ" dirty="0">
                <a:sym typeface="Wingdings" panose="05000000000000000000" pitchFamily="2" charset="2"/>
              </a:rPr>
              <a:t>= méně B-lymfocytů = méně autoprotilátek = zlepšení stavu pacienta s ITP</a:t>
            </a:r>
          </a:p>
          <a:p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 err="1">
                <a:sym typeface="Wingdings" panose="05000000000000000000" pitchFamily="2" charset="2"/>
              </a:rPr>
              <a:t>Imunomodulace</a:t>
            </a:r>
            <a:r>
              <a:rPr lang="cs-CZ" dirty="0">
                <a:sym typeface="Wingdings" panose="05000000000000000000" pitchFamily="2" charset="2"/>
              </a:rPr>
              <a:t> – změna poměru Th1/Th2 lymfocytů </a:t>
            </a:r>
          </a:p>
          <a:p>
            <a:r>
              <a:rPr lang="cs-CZ" b="1" dirty="0" err="1">
                <a:sym typeface="Wingdings" panose="05000000000000000000" pitchFamily="2" charset="2"/>
              </a:rPr>
              <a:t>Off</a:t>
            </a:r>
            <a:r>
              <a:rPr lang="cs-CZ" b="1" dirty="0">
                <a:sym typeface="Wingdings" panose="05000000000000000000" pitchFamily="2" charset="2"/>
              </a:rPr>
              <a:t> label použití! </a:t>
            </a:r>
            <a:r>
              <a:rPr lang="cs-CZ" dirty="0">
                <a:sym typeface="Wingdings" panose="05000000000000000000" pitchFamily="2" charset="2"/>
              </a:rPr>
              <a:t>– normální (SPC) indikace:</a:t>
            </a:r>
          </a:p>
          <a:p>
            <a:pPr lvl="1"/>
            <a:r>
              <a:rPr lang="cs-CZ" dirty="0" err="1"/>
              <a:t>Nehodgkinské</a:t>
            </a:r>
            <a:r>
              <a:rPr lang="cs-CZ" dirty="0"/>
              <a:t> lymfomy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Chronická lymfocytární leukemie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Revmatoidní artritida</a:t>
            </a:r>
          </a:p>
          <a:p>
            <a:pPr lvl="1"/>
            <a:r>
              <a:rPr lang="cs-CZ" dirty="0"/>
              <a:t>Granulomatóza s </a:t>
            </a:r>
            <a:r>
              <a:rPr lang="cs-CZ" dirty="0" err="1"/>
              <a:t>polyangiitidou</a:t>
            </a:r>
            <a:r>
              <a:rPr lang="cs-CZ" dirty="0"/>
              <a:t> a mikroskopická </a:t>
            </a:r>
            <a:r>
              <a:rPr lang="cs-CZ" dirty="0" err="1"/>
              <a:t>polyangiitida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09687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Agonisté </a:t>
            </a:r>
            <a:r>
              <a:rPr lang="cs-CZ" dirty="0" err="1"/>
              <a:t>trombopoetického</a:t>
            </a:r>
            <a:r>
              <a:rPr lang="cs-CZ" dirty="0"/>
              <a:t> receptoru v léčbě ITP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 err="1"/>
              <a:t>Romiplostim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Protein, který se váže na receptor c-</a:t>
            </a:r>
            <a:r>
              <a:rPr lang="cs-CZ" dirty="0" err="1"/>
              <a:t>Mpl</a:t>
            </a:r>
            <a:r>
              <a:rPr lang="cs-CZ" dirty="0"/>
              <a:t> </a:t>
            </a:r>
          </a:p>
          <a:p>
            <a:r>
              <a:rPr lang="cs-CZ" dirty="0"/>
              <a:t>Nemá strukturní podobnost s </a:t>
            </a:r>
            <a:r>
              <a:rPr lang="cs-CZ" dirty="0" err="1"/>
              <a:t>eTPO</a:t>
            </a:r>
            <a:r>
              <a:rPr lang="cs-CZ" dirty="0"/>
              <a:t> </a:t>
            </a:r>
          </a:p>
          <a:p>
            <a:r>
              <a:rPr lang="cs-CZ" dirty="0"/>
              <a:t>2 části:</a:t>
            </a:r>
          </a:p>
          <a:p>
            <a:pPr lvl="1"/>
            <a:r>
              <a:rPr lang="cs-CZ" dirty="0" err="1"/>
              <a:t>Fc</a:t>
            </a:r>
            <a:r>
              <a:rPr lang="cs-CZ" dirty="0"/>
              <a:t> fragment – těžký řetězec IgG1 + lehký kappa řetězec</a:t>
            </a:r>
          </a:p>
          <a:p>
            <a:pPr lvl="1"/>
            <a:r>
              <a:rPr lang="cs-CZ" dirty="0"/>
              <a:t>2 identické peptidy navázané k </a:t>
            </a:r>
            <a:r>
              <a:rPr lang="cs-CZ" dirty="0" err="1"/>
              <a:t>Fc</a:t>
            </a:r>
            <a:r>
              <a:rPr lang="cs-CZ" dirty="0"/>
              <a:t> fragmentu přes </a:t>
            </a:r>
            <a:r>
              <a:rPr lang="cs-CZ" dirty="0" err="1"/>
              <a:t>polyglycinový</a:t>
            </a:r>
            <a:r>
              <a:rPr lang="cs-CZ" dirty="0"/>
              <a:t> zbytek</a:t>
            </a:r>
          </a:p>
          <a:p>
            <a:r>
              <a:rPr lang="cs-CZ" dirty="0"/>
              <a:t>Terapie u </a:t>
            </a:r>
            <a:r>
              <a:rPr lang="cs-CZ" dirty="0" err="1"/>
              <a:t>splenektomovaných</a:t>
            </a:r>
            <a:r>
              <a:rPr lang="cs-CZ" dirty="0"/>
              <a:t> pacientů a možnost u pacientů s KI k 1. linii léčby/splenektomii – s. c. podání</a:t>
            </a:r>
          </a:p>
          <a:p>
            <a:pPr marL="0" indent="0">
              <a:buNone/>
            </a:pPr>
            <a:endParaRPr lang="cs-CZ" dirty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800" b="1" dirty="0" err="1"/>
              <a:t>Eltrombopag</a:t>
            </a:r>
            <a:endParaRPr lang="cs-CZ" sz="2800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Syntetická látka – váže se na receptory c-</a:t>
            </a:r>
            <a:r>
              <a:rPr lang="cs-CZ" dirty="0" err="1"/>
              <a:t>Mpl</a:t>
            </a:r>
            <a:r>
              <a:rPr lang="cs-CZ" dirty="0"/>
              <a:t> v transmembránové oblasti </a:t>
            </a:r>
            <a:r>
              <a:rPr lang="cs-CZ" dirty="0">
                <a:sym typeface="Wingdings" panose="05000000000000000000" pitchFamily="2" charset="2"/>
              </a:rPr>
              <a:t> iniciuje kaskádu podobnou jako při navázání </a:t>
            </a:r>
            <a:r>
              <a:rPr lang="cs-CZ" dirty="0" err="1">
                <a:sym typeface="Wingdings" panose="05000000000000000000" pitchFamily="2" charset="2"/>
              </a:rPr>
              <a:t>eTPO</a:t>
            </a:r>
            <a:r>
              <a:rPr lang="cs-CZ" dirty="0">
                <a:sym typeface="Wingdings" panose="05000000000000000000" pitchFamily="2" charset="2"/>
              </a:rPr>
              <a:t> na c-</a:t>
            </a:r>
            <a:r>
              <a:rPr lang="cs-CZ" dirty="0" err="1">
                <a:sym typeface="Wingdings" panose="05000000000000000000" pitchFamily="2" charset="2"/>
              </a:rPr>
              <a:t>Mpl</a:t>
            </a:r>
            <a:endParaRPr lang="cs-CZ" dirty="0"/>
          </a:p>
          <a:p>
            <a:r>
              <a:rPr lang="cs-CZ" dirty="0"/>
              <a:t>Nepeptidová TPO </a:t>
            </a:r>
            <a:r>
              <a:rPr lang="cs-CZ" dirty="0" err="1"/>
              <a:t>mimetika</a:t>
            </a:r>
            <a:endParaRPr lang="cs-CZ" dirty="0"/>
          </a:p>
          <a:p>
            <a:r>
              <a:rPr lang="cs-CZ" dirty="0"/>
              <a:t>Terapie u </a:t>
            </a:r>
            <a:r>
              <a:rPr lang="cs-CZ" dirty="0" err="1"/>
              <a:t>splenektomovaných</a:t>
            </a:r>
            <a:r>
              <a:rPr lang="cs-CZ" dirty="0"/>
              <a:t> pacientů a možnost u pacientů s KI k 1. linii léčby/splenektomii – p. o. podání</a:t>
            </a:r>
          </a:p>
        </p:txBody>
      </p:sp>
    </p:spTree>
    <p:extLst>
      <p:ext uri="{BB962C8B-B14F-4D97-AF65-F5344CB8AC3E}">
        <p14:creationId xmlns:p14="http://schemas.microsoft.com/office/powerpoint/2010/main" val="34282569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Romiplostim</a:t>
            </a:r>
            <a:endParaRPr lang="cs-CZ" dirty="0"/>
          </a:p>
        </p:txBody>
      </p:sp>
      <p:pic>
        <p:nvPicPr>
          <p:cNvPr id="4" name="Picture 2" descr="Obr. 4 – Schéma působení romiplostim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12" y="0"/>
            <a:ext cx="613790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7977" y="5842337"/>
            <a:ext cx="4885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000" dirty="0"/>
              <a:t>HLUŠÍ, Antonín a Karel INDRÁK. Imunitní trombocytopenická purpura a moderní léčebné přístupy u dospělých. </a:t>
            </a:r>
            <a:r>
              <a:rPr lang="cs-CZ" sz="1000" i="1" dirty="0"/>
              <a:t>Imunitní trombocytopenická purpura a moderní léčebné přístupy u dospělých - Hematologie - ZDN</a:t>
            </a:r>
            <a:r>
              <a:rPr lang="cs-CZ" sz="1000" dirty="0"/>
              <a:t> [online]. Praha: Mladá fronta, 2010 [cit. 2018-04-04]. Dostupné z: </a:t>
            </a:r>
            <a:r>
              <a:rPr lang="cs-CZ" sz="1000" dirty="0">
                <a:hlinkClick r:id="rId3"/>
              </a:rPr>
              <a:t>http://zdravi.euro.cz/clanek/postgradualni-medicina/imunitni-trombocytopenicka-purpura-a-moderni-lecebne-pristupy-u-dospelych-452355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1793277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Eltrombopag</a:t>
            </a:r>
            <a:endParaRPr lang="cs-CZ" dirty="0"/>
          </a:p>
        </p:txBody>
      </p:sp>
      <p:pic>
        <p:nvPicPr>
          <p:cNvPr id="4" name="Picture 2" descr="http://www.bloodjournal.org/content/bloodjournal/109/11/4607/F4.large.jpg?sso-checked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8" y="1536704"/>
            <a:ext cx="6336284" cy="53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g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1711235"/>
            <a:ext cx="25622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635932" y="6335486"/>
            <a:ext cx="55560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KUTER, D. J. New thrombopoietic growth factors. </a:t>
            </a:r>
            <a:r>
              <a:rPr lang="en-US" sz="1000" i="1" dirty="0"/>
              <a:t>Blood</a:t>
            </a:r>
            <a:r>
              <a:rPr lang="en-US" sz="1000" dirty="0"/>
              <a:t>. 2007, </a:t>
            </a:r>
            <a:r>
              <a:rPr lang="en-US" sz="1000" b="1" dirty="0"/>
              <a:t>109</a:t>
            </a:r>
            <a:r>
              <a:rPr lang="en-US" sz="1000" dirty="0"/>
              <a:t>(11), 4607-4616. DOI: 10.1182/blood-2006-10-019315. ISSN 0006-4971. </a:t>
            </a:r>
            <a:r>
              <a:rPr lang="en-US" sz="1000" dirty="0" err="1"/>
              <a:t>Dostupné</a:t>
            </a:r>
            <a:r>
              <a:rPr lang="en-US" sz="1000" dirty="0"/>
              <a:t> </a:t>
            </a:r>
            <a:r>
              <a:rPr lang="en-US" sz="1000" dirty="0" err="1"/>
              <a:t>také</a:t>
            </a:r>
            <a:r>
              <a:rPr lang="en-US" sz="1000" dirty="0"/>
              <a:t> z: http://www.bloodjournal.org/cgi/doi/10.1182/blood-2006-10-019315</a:t>
            </a:r>
          </a:p>
        </p:txBody>
      </p:sp>
      <p:sp>
        <p:nvSpPr>
          <p:cNvPr id="3" name="Ovál 2"/>
          <p:cNvSpPr/>
          <p:nvPr/>
        </p:nvSpPr>
        <p:spPr>
          <a:xfrm>
            <a:off x="2926080" y="3383280"/>
            <a:ext cx="4127863" cy="2612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2587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018" y="1554479"/>
            <a:ext cx="10668000" cy="4207964"/>
          </a:xfrm>
        </p:spPr>
        <p:txBody>
          <a:bodyPr/>
          <a:lstStyle/>
          <a:p>
            <a:r>
              <a:rPr lang="cs-CZ" sz="1400" dirty="0"/>
              <a:t>[1] Trombocytopenie (ITP) | léčba trombocytopenie, červené krvinky. </a:t>
            </a:r>
            <a:r>
              <a:rPr lang="cs-CZ" sz="1400" i="1" dirty="0"/>
              <a:t>Trombocytopenie (ITP) | léčba trombocytopenie, červené krvinky</a:t>
            </a:r>
            <a:r>
              <a:rPr lang="cs-CZ" sz="1400" dirty="0"/>
              <a:t> [online]. Copyright © 2015 Status humana [cit. 04.04.2018]. Dostupné z: </a:t>
            </a:r>
            <a:r>
              <a:rPr lang="cs-CZ" sz="1400" dirty="0">
                <a:hlinkClick r:id="rId2"/>
              </a:rPr>
              <a:t>http://www.trombocytopenie.cz/</a:t>
            </a:r>
            <a:endParaRPr lang="cs-CZ" sz="1400" dirty="0"/>
          </a:p>
          <a:p>
            <a:r>
              <a:rPr lang="cs-CZ" sz="1400" dirty="0"/>
              <a:t>[2] FUSEK, Martin. </a:t>
            </a:r>
            <a:r>
              <a:rPr lang="cs-CZ" sz="1400" i="1" dirty="0"/>
              <a:t>Biologická léčiva: teoretické základy a klinická praxe</a:t>
            </a:r>
            <a:r>
              <a:rPr lang="cs-CZ" sz="1400" dirty="0"/>
              <a:t>. Praha: </a:t>
            </a:r>
            <a:r>
              <a:rPr lang="cs-CZ" sz="1400" dirty="0" err="1"/>
              <a:t>Grada</a:t>
            </a:r>
            <a:r>
              <a:rPr lang="cs-CZ" sz="1400" dirty="0"/>
              <a:t>, 2012. ISBN 978-80-247-3727-0.</a:t>
            </a:r>
          </a:p>
          <a:p>
            <a:r>
              <a:rPr lang="cs-CZ" sz="1400" dirty="0"/>
              <a:t>[3] KOZÁK, Tomáš. </a:t>
            </a:r>
            <a:r>
              <a:rPr lang="cs-CZ" sz="1400" i="1" dirty="0"/>
              <a:t>Imunitní trombocytopenie: průvodce ošetřujícího lékaře : patofyziologie, diagnostika, terapie</a:t>
            </a:r>
            <a:r>
              <a:rPr lang="cs-CZ" sz="1400" dirty="0"/>
              <a:t>. Praha: </a:t>
            </a:r>
            <a:r>
              <a:rPr lang="cs-CZ" sz="1400" dirty="0" err="1"/>
              <a:t>Maxdorf</a:t>
            </a:r>
            <a:r>
              <a:rPr lang="cs-CZ" sz="1400" dirty="0"/>
              <a:t>, 2015. Jessenius. ISBN 978-80-7345-370-1.</a:t>
            </a:r>
          </a:p>
          <a:p>
            <a:r>
              <a:rPr lang="cs-CZ" sz="1400" dirty="0"/>
              <a:t>[4] Státní ústav pro kontrolu léčiv. </a:t>
            </a:r>
            <a:r>
              <a:rPr lang="cs-CZ" sz="1400" i="1" dirty="0"/>
              <a:t>Státní ústav pro kontrolu léčiv</a:t>
            </a:r>
            <a:r>
              <a:rPr lang="cs-CZ" sz="1400" dirty="0"/>
              <a:t> [online]. Copyright © 2001 [cit. 04.04.2018]. Dostupné z: </a:t>
            </a:r>
            <a:r>
              <a:rPr lang="cs-CZ" sz="1400" dirty="0">
                <a:hlinkClick r:id="rId3"/>
              </a:rPr>
              <a:t>http://www.sukl.cz/</a:t>
            </a:r>
            <a:endParaRPr lang="cs-CZ" sz="1400" dirty="0"/>
          </a:p>
          <a:p>
            <a:r>
              <a:rPr lang="cs-CZ" sz="1400" dirty="0"/>
              <a:t>[5] </a:t>
            </a:r>
            <a:r>
              <a:rPr lang="en-US" sz="1400" dirty="0"/>
              <a:t>European Medicines Agency - . [online]. Copyright © 2017 [cit. </a:t>
            </a:r>
            <a:r>
              <a:rPr lang="cs-CZ" sz="1400" dirty="0"/>
              <a:t>04</a:t>
            </a:r>
            <a:r>
              <a:rPr lang="en-US" sz="1400" dirty="0"/>
              <a:t>.0</a:t>
            </a:r>
            <a:r>
              <a:rPr lang="cs-CZ" sz="1400" dirty="0"/>
              <a:t>4</a:t>
            </a:r>
            <a:r>
              <a:rPr lang="en-US" sz="1400" dirty="0"/>
              <a:t>.201</a:t>
            </a:r>
            <a:r>
              <a:rPr lang="cs-CZ" sz="1400" dirty="0"/>
              <a:t>8</a:t>
            </a:r>
            <a:r>
              <a:rPr lang="en-US" sz="1400" dirty="0"/>
              <a:t>]. </a:t>
            </a:r>
            <a:r>
              <a:rPr lang="en-US" sz="1400" dirty="0" err="1"/>
              <a:t>Dostupné</a:t>
            </a:r>
            <a:r>
              <a:rPr lang="en-US" sz="1400" dirty="0"/>
              <a:t> z: </a:t>
            </a:r>
            <a:r>
              <a:rPr lang="en-US" sz="1400" dirty="0">
                <a:hlinkClick r:id="rId4"/>
              </a:rPr>
              <a:t>http://www.ema.europa.eu/ema/</a:t>
            </a:r>
            <a:endParaRPr lang="cs-CZ" sz="1400" dirty="0"/>
          </a:p>
          <a:p>
            <a:r>
              <a:rPr lang="cs-CZ" sz="1400" dirty="0"/>
              <a:t>[6]</a:t>
            </a:r>
            <a:r>
              <a:rPr lang="cs-CZ" dirty="0"/>
              <a:t> </a:t>
            </a:r>
            <a:r>
              <a:rPr lang="cs-CZ" sz="1400" dirty="0"/>
              <a:t>HLUŠÍ, Antonín a Karel INDRÁK. Imunitní trombocytopenická purpura a moderní léčebné přístupy u dospělých. </a:t>
            </a:r>
            <a:r>
              <a:rPr lang="cs-CZ" sz="1400" i="1" dirty="0"/>
              <a:t>Imunitní trombocytopenická purpura a moderní léčebné přístupy u dospělých - Hematologie - ZDN</a:t>
            </a:r>
            <a:r>
              <a:rPr lang="cs-CZ" sz="1400" dirty="0"/>
              <a:t> [online]. Praha: Mladá fronta, 2010 [cit. 2017-05-02]. Dostupné z: </a:t>
            </a:r>
            <a:r>
              <a:rPr lang="cs-CZ" sz="1400" dirty="0">
                <a:hlinkClick r:id="rId5"/>
              </a:rPr>
              <a:t>http://zdravi.euro.cz/clanek/postgradualni-medicina/imunitni-trombocytopenicka-purpura-a-moderni-lecebne-pristupy-u-dospelych-452355</a:t>
            </a:r>
            <a:endParaRPr lang="cs-CZ" sz="1400" dirty="0"/>
          </a:p>
          <a:p>
            <a:r>
              <a:rPr lang="cs-CZ" sz="1400" dirty="0"/>
              <a:t>[7] </a:t>
            </a:r>
            <a:r>
              <a:rPr lang="en-US" sz="1400" dirty="0"/>
              <a:t>KUTER, D. J. New thrombopoietic growth factors. </a:t>
            </a:r>
            <a:r>
              <a:rPr lang="en-US" sz="1400" i="1" dirty="0"/>
              <a:t>Blood</a:t>
            </a:r>
            <a:r>
              <a:rPr lang="en-US" sz="1400" dirty="0"/>
              <a:t>. 2007, </a:t>
            </a:r>
            <a:r>
              <a:rPr lang="en-US" sz="1400" b="1" dirty="0"/>
              <a:t>109</a:t>
            </a:r>
            <a:r>
              <a:rPr lang="en-US" sz="1400" dirty="0"/>
              <a:t>(11), 4607-4616. DOI: 10.1182/blood-2006-10-019315. ISSN 0006-4971. </a:t>
            </a:r>
            <a:r>
              <a:rPr lang="en-US" sz="1400" dirty="0" err="1"/>
              <a:t>Dostupné</a:t>
            </a:r>
            <a:r>
              <a:rPr lang="en-US" sz="1400" dirty="0"/>
              <a:t> </a:t>
            </a:r>
            <a:r>
              <a:rPr lang="en-US" sz="1400" dirty="0" err="1"/>
              <a:t>také</a:t>
            </a:r>
            <a:r>
              <a:rPr lang="en-US" sz="1400" dirty="0"/>
              <a:t> z: http://www.bloodjournal.org/cgi/doi/10.1182/blood-2006-10-019315</a:t>
            </a:r>
          </a:p>
          <a:p>
            <a:r>
              <a:rPr lang="cs-CZ" sz="1400" dirty="0"/>
              <a:t>[8] KOZÁK, Tomáš. </a:t>
            </a:r>
            <a:r>
              <a:rPr lang="cs-CZ" sz="1400" i="1" dirty="0"/>
              <a:t>Primární imunitní trombocytopenie (ITP): informace pro pacienty a jejich blízké</a:t>
            </a:r>
            <a:r>
              <a:rPr lang="cs-CZ" sz="1400" dirty="0"/>
              <a:t>. 2., </a:t>
            </a:r>
            <a:r>
              <a:rPr lang="cs-CZ" sz="1400" dirty="0" err="1"/>
              <a:t>přeprac</a:t>
            </a:r>
            <a:r>
              <a:rPr lang="cs-CZ" sz="1400" dirty="0"/>
              <a:t>. vyd. Praha: </a:t>
            </a:r>
            <a:r>
              <a:rPr lang="cs-CZ" sz="1400" dirty="0" err="1"/>
              <a:t>We</a:t>
            </a:r>
            <a:r>
              <a:rPr lang="cs-CZ" sz="1400" dirty="0"/>
              <a:t> Make Media, 2012. ISBN 978-80-87339-10-7.</a:t>
            </a:r>
            <a:br>
              <a:rPr lang="en-US" sz="1400" dirty="0"/>
            </a:br>
            <a:endParaRPr lang="cs-CZ" sz="1400" dirty="0"/>
          </a:p>
          <a:p>
            <a:endParaRPr lang="cs-CZ" sz="1400" dirty="0"/>
          </a:p>
          <a:p>
            <a:pPr marL="0" indent="0">
              <a:buNone/>
            </a:pPr>
            <a:br>
              <a:rPr lang="cs-CZ" dirty="0"/>
            </a:b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7731806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Health_16x9_TP102901021.potx" id="{4F6D0DCB-C1C6-447B-A5EF-663DB22015D8}" vid="{9A8E70B8-D8CA-4817-BC3E-F5BDBB02DF3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423</Words>
  <Application>Microsoft Office PowerPoint</Application>
  <PresentationFormat>Širokoúhlá obrazovka</PresentationFormat>
  <Paragraphs>80</Paragraphs>
  <Slides>9</Slides>
  <Notes>0</Notes>
  <HiddenSlides>4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Calibri</vt:lpstr>
      <vt:lpstr>Franklin Gothic Medium</vt:lpstr>
      <vt:lpstr>Wingdings</vt:lpstr>
      <vt:lpstr>MedicalHealth_16x9</vt:lpstr>
      <vt:lpstr>Imunitní trombocytopenie (ITP)</vt:lpstr>
      <vt:lpstr>Definice a epidemiologie</vt:lpstr>
      <vt:lpstr>Patofyziologie u primární imunitní trombocytopenie a klinický obraz</vt:lpstr>
      <vt:lpstr>Terapie primární ITP</vt:lpstr>
      <vt:lpstr>Rituximab v léčbě ITP</vt:lpstr>
      <vt:lpstr>Agonisté trombopoetického receptoru v léčbě ITP</vt:lpstr>
      <vt:lpstr>Romiplostim</vt:lpstr>
      <vt:lpstr>Eltrombopag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F16020</dc:creator>
  <cp:lastModifiedBy>F16020</cp:lastModifiedBy>
  <cp:revision>87</cp:revision>
  <dcterms:created xsi:type="dcterms:W3CDTF">2017-05-09T08:10:59Z</dcterms:created>
  <dcterms:modified xsi:type="dcterms:W3CDTF">2018-04-10T12:33:39Z</dcterms:modified>
</cp:coreProperties>
</file>