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  <p:sldMasterId id="2147483954" r:id="rId2"/>
    <p:sldMasterId id="2147483978" r:id="rId3"/>
  </p:sld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za Čtvrtlíková" userId="708915f2a75190d5" providerId="LiveId" clId="{207DF9E7-33A4-47A7-A0C2-8139816E6481}"/>
    <pc:docChg chg="undo custSel addSld modSld">
      <pc:chgData name="Tereza Čtvrtlíková" userId="708915f2a75190d5" providerId="LiveId" clId="{207DF9E7-33A4-47A7-A0C2-8139816E6481}" dt="2018-03-18T13:06:23.372" v="464" actId="313"/>
      <pc:docMkLst>
        <pc:docMk/>
      </pc:docMkLst>
      <pc:sldChg chg="modSp">
        <pc:chgData name="Tereza Čtvrtlíková" userId="708915f2a75190d5" providerId="LiveId" clId="{207DF9E7-33A4-47A7-A0C2-8139816E6481}" dt="2018-03-18T13:05:55.792" v="462" actId="20577"/>
        <pc:sldMkLst>
          <pc:docMk/>
          <pc:sldMk cId="4223767083" sldId="256"/>
        </pc:sldMkLst>
        <pc:spChg chg="mod">
          <ac:chgData name="Tereza Čtvrtlíková" userId="708915f2a75190d5" providerId="LiveId" clId="{207DF9E7-33A4-47A7-A0C2-8139816E6481}" dt="2018-03-18T13:05:55.792" v="462" actId="20577"/>
          <ac:spMkLst>
            <pc:docMk/>
            <pc:sldMk cId="4223767083" sldId="256"/>
            <ac:spMk id="3" creationId="{E2E33962-1D6A-45DC-B232-E86076DAA9F2}"/>
          </ac:spMkLst>
        </pc:spChg>
      </pc:sldChg>
      <pc:sldChg chg="modSp">
        <pc:chgData name="Tereza Čtvrtlíková" userId="708915f2a75190d5" providerId="LiveId" clId="{207DF9E7-33A4-47A7-A0C2-8139816E6481}" dt="2018-03-18T13:06:08.084" v="463" actId="242"/>
        <pc:sldMkLst>
          <pc:docMk/>
          <pc:sldMk cId="1776655739" sldId="257"/>
        </pc:sldMkLst>
        <pc:spChg chg="mod">
          <ac:chgData name="Tereza Čtvrtlíková" userId="708915f2a75190d5" providerId="LiveId" clId="{207DF9E7-33A4-47A7-A0C2-8139816E6481}" dt="2018-03-18T13:06:08.084" v="463" actId="242"/>
          <ac:spMkLst>
            <pc:docMk/>
            <pc:sldMk cId="1776655739" sldId="257"/>
            <ac:spMk id="3" creationId="{5A63906C-4416-4B82-A057-912362054E3F}"/>
          </ac:spMkLst>
        </pc:spChg>
      </pc:sldChg>
      <pc:sldChg chg="modSp">
        <pc:chgData name="Tereza Čtvrtlíková" userId="708915f2a75190d5" providerId="LiveId" clId="{207DF9E7-33A4-47A7-A0C2-8139816E6481}" dt="2018-03-18T13:06:23.372" v="464" actId="313"/>
        <pc:sldMkLst>
          <pc:docMk/>
          <pc:sldMk cId="2054979088" sldId="258"/>
        </pc:sldMkLst>
        <pc:spChg chg="mod">
          <ac:chgData name="Tereza Čtvrtlíková" userId="708915f2a75190d5" providerId="LiveId" clId="{207DF9E7-33A4-47A7-A0C2-8139816E6481}" dt="2018-03-18T13:06:23.372" v="464" actId="313"/>
          <ac:spMkLst>
            <pc:docMk/>
            <pc:sldMk cId="2054979088" sldId="258"/>
            <ac:spMk id="3" creationId="{6BE65877-A3F5-465B-8569-E8E5D168DC50}"/>
          </ac:spMkLst>
        </pc:spChg>
      </pc:sldChg>
      <pc:sldChg chg="addSp delSp modSp">
        <pc:chgData name="Tereza Čtvrtlíková" userId="708915f2a75190d5" providerId="LiveId" clId="{207DF9E7-33A4-47A7-A0C2-8139816E6481}" dt="2018-03-18T13:05:10.370" v="426" actId="14100"/>
        <pc:sldMkLst>
          <pc:docMk/>
          <pc:sldMk cId="3642240901" sldId="259"/>
        </pc:sldMkLst>
        <pc:spChg chg="del">
          <ac:chgData name="Tereza Čtvrtlíková" userId="708915f2a75190d5" providerId="LiveId" clId="{207DF9E7-33A4-47A7-A0C2-8139816E6481}" dt="2018-03-18T12:59:55.961" v="376" actId="478"/>
          <ac:spMkLst>
            <pc:docMk/>
            <pc:sldMk cId="3642240901" sldId="259"/>
            <ac:spMk id="2" creationId="{F19B8A0B-A43C-4895-B77F-6833335FB2B0}"/>
          </ac:spMkLst>
        </pc:spChg>
        <pc:spChg chg="mod">
          <ac:chgData name="Tereza Čtvrtlíková" userId="708915f2a75190d5" providerId="LiveId" clId="{207DF9E7-33A4-47A7-A0C2-8139816E6481}" dt="2018-03-18T13:05:10.370" v="426" actId="14100"/>
          <ac:spMkLst>
            <pc:docMk/>
            <pc:sldMk cId="3642240901" sldId="259"/>
            <ac:spMk id="3" creationId="{26C3077D-77B1-49FE-A079-19061141309B}"/>
          </ac:spMkLst>
        </pc:spChg>
        <pc:picChg chg="add mod">
          <ac:chgData name="Tereza Čtvrtlíková" userId="708915f2a75190d5" providerId="LiveId" clId="{207DF9E7-33A4-47A7-A0C2-8139816E6481}" dt="2018-03-18T13:05:07.714" v="425" actId="1076"/>
          <ac:picMkLst>
            <pc:docMk/>
            <pc:sldMk cId="3642240901" sldId="259"/>
            <ac:picMk id="5" creationId="{056AF15F-9706-4882-9200-0BDBB93D1093}"/>
          </ac:picMkLst>
        </pc:picChg>
      </pc:sldChg>
      <pc:sldChg chg="modSp add">
        <pc:chgData name="Tereza Čtvrtlíková" userId="708915f2a75190d5" providerId="LiveId" clId="{207DF9E7-33A4-47A7-A0C2-8139816E6481}" dt="2018-03-18T13:05:22.447" v="432" actId="20577"/>
        <pc:sldMkLst>
          <pc:docMk/>
          <pc:sldMk cId="512388835" sldId="260"/>
        </pc:sldMkLst>
        <pc:spChg chg="mod">
          <ac:chgData name="Tereza Čtvrtlíková" userId="708915f2a75190d5" providerId="LiveId" clId="{207DF9E7-33A4-47A7-A0C2-8139816E6481}" dt="2018-03-18T13:05:22.447" v="432" actId="20577"/>
          <ac:spMkLst>
            <pc:docMk/>
            <pc:sldMk cId="512388835" sldId="260"/>
            <ac:spMk id="2" creationId="{5256064D-6994-45BF-8002-2A57664DF88F}"/>
          </ac:spMkLst>
        </pc:spChg>
        <pc:spChg chg="mod">
          <ac:chgData name="Tereza Čtvrtlíková" userId="708915f2a75190d5" providerId="LiveId" clId="{207DF9E7-33A4-47A7-A0C2-8139816E6481}" dt="2018-03-18T13:01:10.410" v="384" actId="20577"/>
          <ac:spMkLst>
            <pc:docMk/>
            <pc:sldMk cId="512388835" sldId="260"/>
            <ac:spMk id="3" creationId="{F5482510-31B9-48CC-B2D7-83EF48E0A1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87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40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792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960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43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584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692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97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31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859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51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769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73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1592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5733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0920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0382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631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2551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787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0478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76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7553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007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940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1742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51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80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2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79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42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4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77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19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3C62656-59B1-4E7B-9303-E08E54C46172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578C3A3-D934-4CFF-A2E4-39F76158662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832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Mukopolysacharid%C3%B3zy" TargetMode="External"/><Relationship Id="rId2" Type="http://schemas.openxmlformats.org/officeDocument/2006/relationships/hyperlink" Target="https://academic.oup.com/rheumatology/article/50/suppl_5/v49/1779948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s://www.medindia.net/patients/patientinfo/mucopolysaccharidosis.htm" TargetMode="External"/><Relationship Id="rId5" Type="http://schemas.openxmlformats.org/officeDocument/2006/relationships/hyperlink" Target="https://emedicine.medscape.com/article/1258678-overview" TargetMode="External"/><Relationship Id="rId4" Type="http://schemas.openxmlformats.org/officeDocument/2006/relationships/hyperlink" Target="https://www.spravnadiagnoza.cz/mukopolysacharidoz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42E8E-A5A8-4402-8186-C787C3647F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Mukopolysacharidóza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E33962-1D6A-45DC-B232-E86076DA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915" y="5741985"/>
            <a:ext cx="10993546" cy="590321"/>
          </a:xfrm>
        </p:spPr>
        <p:txBody>
          <a:bodyPr/>
          <a:lstStyle/>
          <a:p>
            <a:pPr algn="r"/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Čtvrtlíková </a:t>
            </a:r>
            <a:r>
              <a:rPr lang="cs-CZ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tereza</a:t>
            </a:r>
            <a:r>
              <a:rPr lang="cs-CZ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F16021</a:t>
            </a:r>
          </a:p>
        </p:txBody>
      </p:sp>
    </p:spTree>
    <p:extLst>
      <p:ext uri="{BB962C8B-B14F-4D97-AF65-F5344CB8AC3E}">
        <p14:creationId xmlns:p14="http://schemas.microsoft.com/office/powerpoint/2010/main" val="422376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30EAE-6A98-4656-BB44-FAAEBF0A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Mukopolysacharidóza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63906C-4416-4B82-A057-912362054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2000" dirty="0"/>
              <a:t>Jedná se o souhrnné označení celé skupiny chorob, jež jsou geneticky podmíněné a jsou asociované s </a:t>
            </a:r>
            <a:r>
              <a:rPr lang="cs-CZ" sz="2000" b="1" dirty="0"/>
              <a:t>poruchou metabolismu mukopolysacharidů</a:t>
            </a:r>
            <a:r>
              <a:rPr lang="cs-CZ" sz="2000" dirty="0"/>
              <a:t>.</a:t>
            </a:r>
          </a:p>
          <a:p>
            <a:r>
              <a:rPr lang="cs-CZ" sz="2000" dirty="0"/>
              <a:t>Genetické mutace postihují enzymy, které mukopolysacharidy odbourávají, ty se proto v tkáních začnou hromadit a tím poškozují jejich funkce.</a:t>
            </a:r>
          </a:p>
          <a:p>
            <a:r>
              <a:rPr lang="cs-CZ" sz="2000" dirty="0"/>
              <a:t>Mukopolysacharidy, dnes také označované jako </a:t>
            </a:r>
            <a:r>
              <a:rPr lang="cs-CZ" sz="2000" b="1" dirty="0" err="1"/>
              <a:t>glykosaminoglykany</a:t>
            </a:r>
            <a:r>
              <a:rPr lang="cs-CZ" sz="2000" dirty="0"/>
              <a:t>, jsou sloučeniny odvozené od sacharidů, v jejichž molekule se nachází deriváty </a:t>
            </a:r>
            <a:r>
              <a:rPr lang="cs-CZ" sz="2000" dirty="0" err="1"/>
              <a:t>uronových</a:t>
            </a:r>
            <a:r>
              <a:rPr lang="cs-CZ" sz="2000" dirty="0"/>
              <a:t> kyseliny.</a:t>
            </a:r>
          </a:p>
          <a:p>
            <a:r>
              <a:rPr lang="cs-CZ" sz="2000" dirty="0"/>
              <a:t>Mukopolysacharidy se podílí na stavbě mezibuněčné hmoty v pojivové tkáni, jsou součástí především chrupavek, vazů a šlach.</a:t>
            </a:r>
          </a:p>
        </p:txBody>
      </p:sp>
    </p:spTree>
    <p:extLst>
      <p:ext uri="{BB962C8B-B14F-4D97-AF65-F5344CB8AC3E}">
        <p14:creationId xmlns:p14="http://schemas.microsoft.com/office/powerpoint/2010/main" val="177665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E65877-A3F5-465B-8569-E8E5D168D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3558"/>
            <a:ext cx="10515600" cy="5583405"/>
          </a:xfrm>
        </p:spPr>
        <p:txBody>
          <a:bodyPr>
            <a:normAutofit/>
          </a:bodyPr>
          <a:lstStyle/>
          <a:p>
            <a:r>
              <a:rPr lang="cs-CZ" sz="2000" dirty="0"/>
              <a:t>Je známo </a:t>
            </a:r>
            <a:r>
              <a:rPr lang="cs-CZ" sz="2000" b="1" dirty="0"/>
              <a:t>několik typů</a:t>
            </a:r>
            <a:r>
              <a:rPr lang="cs-CZ" sz="2000" dirty="0"/>
              <a:t> tohoto onemocnění: nejznámější jsou </a:t>
            </a:r>
            <a:r>
              <a:rPr lang="cs-CZ" sz="2000" dirty="0" err="1"/>
              <a:t>mukopolysacharidóza</a:t>
            </a:r>
            <a:r>
              <a:rPr lang="cs-CZ" sz="2000" dirty="0"/>
              <a:t> I (</a:t>
            </a:r>
            <a:r>
              <a:rPr lang="cs-CZ" sz="2000" dirty="0" err="1"/>
              <a:t>Hurlerové</a:t>
            </a:r>
            <a:r>
              <a:rPr lang="cs-CZ" sz="2000" dirty="0"/>
              <a:t> syndrom) a </a:t>
            </a:r>
            <a:r>
              <a:rPr lang="cs-CZ" sz="2000" dirty="0" err="1"/>
              <a:t>mukopolysacharidóza</a:t>
            </a:r>
            <a:r>
              <a:rPr lang="cs-CZ" sz="2000" dirty="0"/>
              <a:t> II (Hunterův syndrom).</a:t>
            </a:r>
          </a:p>
          <a:p>
            <a:r>
              <a:rPr lang="cs-CZ" sz="2000" dirty="0"/>
              <a:t>Projevy jsou u každého typu jiné, nemoc postihuje různým způsobem téměř všechny orgány. </a:t>
            </a:r>
          </a:p>
          <a:p>
            <a:r>
              <a:rPr lang="cs-CZ" sz="2000" dirty="0"/>
              <a:t>Mezi </a:t>
            </a:r>
            <a:r>
              <a:rPr lang="cs-CZ" sz="2000" b="1" dirty="0"/>
              <a:t>projevy</a:t>
            </a:r>
            <a:r>
              <a:rPr lang="cs-CZ" sz="2000" dirty="0"/>
              <a:t> patří např.: poruchy funkce kloubů, retardace růstu, </a:t>
            </a:r>
            <a:r>
              <a:rPr lang="cs-CZ" sz="2000" dirty="0" err="1"/>
              <a:t>hepatosplenomegalie</a:t>
            </a:r>
            <a:r>
              <a:rPr lang="cs-CZ" sz="2000" dirty="0"/>
              <a:t>, narušení funkce srdečních chlopní, poruchy sluchu či zraku, mentální retardace či </a:t>
            </a:r>
            <a:r>
              <a:rPr lang="cs-CZ" sz="2000" dirty="0" err="1"/>
              <a:t>gargoylismus</a:t>
            </a:r>
            <a:r>
              <a:rPr lang="cs-CZ" sz="2000" dirty="0"/>
              <a:t> (deformace obličeje).</a:t>
            </a:r>
          </a:p>
          <a:p>
            <a:r>
              <a:rPr lang="cs-CZ" sz="2000" b="1" dirty="0"/>
              <a:t>Diagnostika</a:t>
            </a:r>
            <a:r>
              <a:rPr lang="cs-CZ" sz="2000" dirty="0"/>
              <a:t> je poměrně složitá. Je založena na průkazu vysoké koncentrace </a:t>
            </a:r>
            <a:r>
              <a:rPr lang="cs-CZ" sz="2000" dirty="0" err="1"/>
              <a:t>glykosaminoglykanů</a:t>
            </a:r>
            <a:r>
              <a:rPr lang="cs-CZ" sz="2000" dirty="0"/>
              <a:t> v moči, konkrétní typ onemocnění je nutno stanovit pomocí genetického vyšetření.</a:t>
            </a:r>
          </a:p>
        </p:txBody>
      </p:sp>
    </p:spTree>
    <p:extLst>
      <p:ext uri="{BB962C8B-B14F-4D97-AF65-F5344CB8AC3E}">
        <p14:creationId xmlns:p14="http://schemas.microsoft.com/office/powerpoint/2010/main" val="205497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C3077D-77B1-49FE-A079-190611413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7857"/>
            <a:ext cx="10515600" cy="4319316"/>
          </a:xfrm>
        </p:spPr>
        <p:txBody>
          <a:bodyPr anchor="t">
            <a:normAutofit/>
          </a:bodyPr>
          <a:lstStyle/>
          <a:p>
            <a:r>
              <a:rPr lang="cs-CZ" sz="2000" b="1" dirty="0"/>
              <a:t>Terapie</a:t>
            </a:r>
            <a:r>
              <a:rPr lang="cs-CZ" sz="2000" dirty="0"/>
              <a:t>: U některých typů je dostupná pouze kauzální léčba ve formě enzymové substituční terapie. U pacientů s těžší formou se uplatňuje léčba pomocí transplantace hematopoetických kmenových buněk z kostní dřeně nebo pupečníkové krve, avšak pokud již došlo k poškození mozku, tato metoda není účinná.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6AF15F-9706-4882-9200-0BDBB93D1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70" y="3416362"/>
            <a:ext cx="5368955" cy="344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24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6064D-6994-45BF-8002-2A57664DF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482510-31B9-48CC-B2D7-83EF48E0A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https://academic.oup.com/rheumatology/article/50/suppl_5/v49/1779948</a:t>
            </a:r>
            <a:endParaRPr lang="cs-CZ" dirty="0"/>
          </a:p>
          <a:p>
            <a:r>
              <a:rPr lang="cs-CZ" dirty="0">
                <a:hlinkClick r:id="rId3"/>
              </a:rPr>
              <a:t>https://www.wikiskripta.eu/w/Mukopolysacharid%C3%B3zy</a:t>
            </a:r>
            <a:endParaRPr lang="cs-CZ" dirty="0"/>
          </a:p>
          <a:p>
            <a:r>
              <a:rPr lang="cs-CZ" dirty="0">
                <a:hlinkClick r:id="rId4"/>
              </a:rPr>
              <a:t>https://www.spravnadiagnoza.cz/mukopolysacharidoza/</a:t>
            </a:r>
            <a:endParaRPr lang="cs-CZ" dirty="0"/>
          </a:p>
          <a:p>
            <a:r>
              <a:rPr lang="cs-CZ" dirty="0">
                <a:hlinkClick r:id="rId5"/>
              </a:rPr>
              <a:t>https://emedicine.medscape.com/article/1258678-overview</a:t>
            </a:r>
            <a:endParaRPr lang="cs-CZ" dirty="0"/>
          </a:p>
          <a:p>
            <a:r>
              <a:rPr lang="cs-CZ" dirty="0">
                <a:hlinkClick r:id="rId6"/>
              </a:rPr>
              <a:t>https://www.medindia.net/patients/patientinfo/mucopolysaccharidosis.htm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38883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90</TotalTime>
  <Words>305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Calibri</vt:lpstr>
      <vt:lpstr>Calibri Light</vt:lpstr>
      <vt:lpstr>Gill Sans MT</vt:lpstr>
      <vt:lpstr>Wingdings 2</vt:lpstr>
      <vt:lpstr>HDOfficeLightV0</vt:lpstr>
      <vt:lpstr>1_HDOfficeLightV0</vt:lpstr>
      <vt:lpstr>Dividenda</vt:lpstr>
      <vt:lpstr>Mukopolysacharidóza</vt:lpstr>
      <vt:lpstr>Mukopolysacharidóza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Mukopolysacharidóza</dc:title>
  <dc:creator>Tereza Čtvrtlíková</dc:creator>
  <cp:lastModifiedBy>Tereza Čtvrtlíková</cp:lastModifiedBy>
  <cp:revision>4</cp:revision>
  <dcterms:created xsi:type="dcterms:W3CDTF">2018-03-03T12:41:38Z</dcterms:created>
  <dcterms:modified xsi:type="dcterms:W3CDTF">2018-03-18T13:06:32Z</dcterms:modified>
</cp:coreProperties>
</file>