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61" r:id="rId5"/>
    <p:sldId id="258" r:id="rId6"/>
    <p:sldId id="262" r:id="rId7"/>
    <p:sldId id="26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BB97E-C916-4F4D-997F-B1B8FA64F946}" type="datetimeFigureOut">
              <a:rPr lang="cs-CZ" smtClean="0"/>
              <a:t>17.3.2018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2AED1-7BE7-4637-AB3B-33F9BDE09B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14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AED1-7BE7-4637-AB3B-33F9BDE09B4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12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BED-EB7C-4F65-951D-C5EF692BBDED}" type="datetimeFigureOut">
              <a:rPr lang="cs-CZ" smtClean="0"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54F4-9E01-4922-A776-1D5882D7C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9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BED-EB7C-4F65-951D-C5EF692BBDED}" type="datetimeFigureOut">
              <a:rPr lang="cs-CZ" smtClean="0"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54F4-9E01-4922-A776-1D5882D7C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91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BED-EB7C-4F65-951D-C5EF692BBDED}" type="datetimeFigureOut">
              <a:rPr lang="cs-CZ" smtClean="0"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54F4-9E01-4922-A776-1D5882D7C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22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BED-EB7C-4F65-951D-C5EF692BBDED}" type="datetimeFigureOut">
              <a:rPr lang="cs-CZ" smtClean="0"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54F4-9E01-4922-A776-1D5882D7C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14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BED-EB7C-4F65-951D-C5EF692BBDED}" type="datetimeFigureOut">
              <a:rPr lang="cs-CZ" smtClean="0"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54F4-9E01-4922-A776-1D5882D7C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7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BED-EB7C-4F65-951D-C5EF692BBDED}" type="datetimeFigureOut">
              <a:rPr lang="cs-CZ" smtClean="0"/>
              <a:t>17.3.2018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54F4-9E01-4922-A776-1D5882D7C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76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BED-EB7C-4F65-951D-C5EF692BBDED}" type="datetimeFigureOut">
              <a:rPr lang="cs-CZ" smtClean="0"/>
              <a:t>17.3.2018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54F4-9E01-4922-A776-1D5882D7C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88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BED-EB7C-4F65-951D-C5EF692BBDED}" type="datetimeFigureOut">
              <a:rPr lang="cs-CZ" smtClean="0"/>
              <a:t>17.3.2018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54F4-9E01-4922-A776-1D5882D7C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BED-EB7C-4F65-951D-C5EF692BBDED}" type="datetimeFigureOut">
              <a:rPr lang="cs-CZ" smtClean="0"/>
              <a:t>17.3.2018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54F4-9E01-4922-A776-1D5882D7C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81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BED-EB7C-4F65-951D-C5EF692BBDED}" type="datetimeFigureOut">
              <a:rPr lang="cs-CZ" smtClean="0"/>
              <a:t>17.3.2018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54F4-9E01-4922-A776-1D5882D7C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82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BED-EB7C-4F65-951D-C5EF692BBDED}" type="datetimeFigureOut">
              <a:rPr lang="cs-CZ" smtClean="0"/>
              <a:t>17.3.2018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54F4-9E01-4922-A776-1D5882D7C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20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0BED-EB7C-4F65-951D-C5EF692BBDED}" type="datetimeFigureOut">
              <a:rPr lang="cs-CZ" smtClean="0"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54F4-9E01-4922-A776-1D5882D7C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79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pha.net/consor/cgi-bin/OC_Exp.php?lng=EN&amp;Expert=567" TargetMode="External"/><Relationship Id="rId2" Type="http://schemas.openxmlformats.org/officeDocument/2006/relationships/hyperlink" Target="https://www.wikiskripta.eu/w/DiGeorg%C5%AFv_syndr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9fTq8l2M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chromoz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836" y="-603448"/>
            <a:ext cx="9684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3672" y="2636912"/>
            <a:ext cx="5624314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5300" dirty="0" err="1" smtClean="0"/>
              <a:t>DiGeorgův</a:t>
            </a:r>
            <a:r>
              <a:rPr lang="cs-CZ" sz="5300" dirty="0" smtClean="0"/>
              <a:t> syndrom</a:t>
            </a: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/>
            </a:r>
            <a:br>
              <a:rPr lang="cs-CZ" sz="6000" dirty="0" smtClean="0"/>
            </a:b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1578" y="5013176"/>
            <a:ext cx="5040560" cy="1487016"/>
          </a:xfrm>
        </p:spPr>
        <p:txBody>
          <a:bodyPr>
            <a:normAutofit/>
          </a:bodyPr>
          <a:lstStyle/>
          <a:p>
            <a:pPr algn="r"/>
            <a:r>
              <a:rPr lang="cs-CZ" dirty="0" smtClean="0"/>
              <a:t>				 	     F 16029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4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DiGeorgův</a:t>
            </a:r>
            <a:r>
              <a:rPr lang="cs-CZ" dirty="0" smtClean="0"/>
              <a:t> 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Delece na dlouhém raménku 22. chromozomu (nejčastěji úsek 22q11.2)</a:t>
            </a:r>
          </a:p>
          <a:p>
            <a:r>
              <a:rPr lang="cs-CZ" dirty="0" smtClean="0"/>
              <a:t>Delece nastane během meiotické rekombinace během spermatogeneze nebo oogeneze</a:t>
            </a:r>
          </a:p>
          <a:p>
            <a:r>
              <a:rPr lang="cs-CZ" dirty="0" smtClean="0"/>
              <a:t>Prevalence odhadem 1:3000 nově narozených dětí</a:t>
            </a:r>
          </a:p>
        </p:txBody>
      </p:sp>
    </p:spTree>
    <p:extLst>
      <p:ext uri="{BB962C8B-B14F-4D97-AF65-F5344CB8AC3E}">
        <p14:creationId xmlns:p14="http://schemas.microsoft.com/office/powerpoint/2010/main" val="4235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Klinický obraz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504056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600" dirty="0" smtClean="0"/>
              <a:t>Hypoplazie </a:t>
            </a:r>
            <a:r>
              <a:rPr lang="cs-CZ" sz="3600" dirty="0" err="1" smtClean="0"/>
              <a:t>thymu</a:t>
            </a:r>
            <a:r>
              <a:rPr lang="cs-CZ" sz="3600" dirty="0" smtClean="0"/>
              <a:t>, </a:t>
            </a:r>
            <a:r>
              <a:rPr lang="cs-CZ" sz="3600" dirty="0" err="1" smtClean="0"/>
              <a:t>příštitných</a:t>
            </a:r>
            <a:r>
              <a:rPr lang="cs-CZ" sz="3600" dirty="0" smtClean="0"/>
              <a:t> tělísek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/>
              <a:t>F</a:t>
            </a:r>
            <a:r>
              <a:rPr lang="cs-CZ" sz="3600" dirty="0" smtClean="0"/>
              <a:t>unkční abnormality T- lymfocytů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/>
              <a:t>V</a:t>
            </a:r>
            <a:r>
              <a:rPr lang="cs-CZ" sz="3600" dirty="0" smtClean="0"/>
              <a:t>rozené vady srdce a velkých cév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/>
              <a:t>A</a:t>
            </a:r>
            <a:r>
              <a:rPr lang="cs-CZ" sz="3600" dirty="0" smtClean="0"/>
              <a:t>bnormality v obličeji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 smtClean="0"/>
              <a:t>Rozštěpy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 smtClean="0"/>
              <a:t>Mentální retardace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/>
              <a:t>S</a:t>
            </a:r>
            <a:r>
              <a:rPr lang="cs-CZ" sz="3600" dirty="0" smtClean="0"/>
              <a:t>nížená imunita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 err="1" smtClean="0"/>
              <a:t>Hypokalcémie</a:t>
            </a:r>
            <a:endParaRPr lang="cs-CZ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31746" r="59640" b="33181"/>
          <a:stretch/>
        </p:blipFill>
        <p:spPr bwMode="auto">
          <a:xfrm>
            <a:off x="4499992" y="3656508"/>
            <a:ext cx="4464496" cy="27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2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5568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Kvůli </a:t>
            </a:r>
            <a:r>
              <a:rPr lang="cs-CZ" dirty="0"/>
              <a:t>fenotypovým projevům řazen do označení CATCH 22</a:t>
            </a:r>
          </a:p>
          <a:p>
            <a:pPr lvl="1"/>
            <a:r>
              <a:rPr lang="cs-CZ" dirty="0"/>
              <a:t>C </a:t>
            </a:r>
            <a:r>
              <a:rPr lang="cs-CZ" dirty="0" smtClean="0"/>
              <a:t>	</a:t>
            </a:r>
            <a:r>
              <a:rPr lang="cs-CZ" b="1" dirty="0" err="1" smtClean="0"/>
              <a:t>c</a:t>
            </a:r>
            <a:r>
              <a:rPr lang="cs-CZ" dirty="0" err="1" smtClean="0"/>
              <a:t>ardiac</a:t>
            </a:r>
            <a:r>
              <a:rPr lang="cs-CZ" dirty="0" smtClean="0"/>
              <a:t> </a:t>
            </a:r>
            <a:r>
              <a:rPr lang="cs-CZ" dirty="0"/>
              <a:t>abnormality</a:t>
            </a:r>
          </a:p>
          <a:p>
            <a:pPr lvl="1"/>
            <a:r>
              <a:rPr lang="cs-CZ" dirty="0" smtClean="0"/>
              <a:t>A	</a:t>
            </a:r>
            <a:r>
              <a:rPr lang="cs-CZ" b="1" dirty="0" err="1" smtClean="0"/>
              <a:t>a</a:t>
            </a:r>
            <a:r>
              <a:rPr lang="cs-CZ" dirty="0" err="1" smtClean="0"/>
              <a:t>bnormal</a:t>
            </a:r>
            <a:r>
              <a:rPr lang="cs-CZ" dirty="0" smtClean="0"/>
              <a:t> </a:t>
            </a:r>
            <a:r>
              <a:rPr lang="cs-CZ" dirty="0"/>
              <a:t>facies</a:t>
            </a:r>
          </a:p>
          <a:p>
            <a:pPr lvl="1"/>
            <a:r>
              <a:rPr lang="cs-CZ" dirty="0"/>
              <a:t>T </a:t>
            </a:r>
            <a:r>
              <a:rPr lang="cs-CZ" dirty="0" smtClean="0"/>
              <a:t>	cell </a:t>
            </a:r>
            <a:r>
              <a:rPr lang="cs-CZ" dirty="0"/>
              <a:t>deficit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b="1" dirty="0" err="1"/>
              <a:t>t</a:t>
            </a:r>
            <a:r>
              <a:rPr lang="cs-CZ" dirty="0" err="1"/>
              <a:t>hymic</a:t>
            </a:r>
            <a:r>
              <a:rPr lang="cs-CZ" dirty="0"/>
              <a:t> </a:t>
            </a:r>
            <a:r>
              <a:rPr lang="cs-CZ" dirty="0" err="1"/>
              <a:t>hypoplasia</a:t>
            </a:r>
            <a:endParaRPr lang="cs-CZ" dirty="0"/>
          </a:p>
          <a:p>
            <a:pPr lvl="1"/>
            <a:r>
              <a:rPr lang="cs-CZ" dirty="0"/>
              <a:t>C </a:t>
            </a:r>
            <a:r>
              <a:rPr lang="cs-CZ" dirty="0" smtClean="0"/>
              <a:t>	</a:t>
            </a:r>
            <a:r>
              <a:rPr lang="cs-CZ" b="1" dirty="0" err="1" smtClean="0"/>
              <a:t>c</a:t>
            </a:r>
            <a:r>
              <a:rPr lang="cs-CZ" dirty="0" err="1" smtClean="0"/>
              <a:t>left</a:t>
            </a:r>
            <a:r>
              <a:rPr lang="cs-CZ" dirty="0" smtClean="0"/>
              <a:t> </a:t>
            </a:r>
            <a:r>
              <a:rPr lang="cs-CZ" dirty="0" err="1"/>
              <a:t>palate</a:t>
            </a:r>
            <a:endParaRPr lang="cs-CZ" dirty="0"/>
          </a:p>
          <a:p>
            <a:pPr lvl="1"/>
            <a:r>
              <a:rPr lang="cs-CZ" dirty="0"/>
              <a:t>H </a:t>
            </a:r>
            <a:r>
              <a:rPr lang="cs-CZ" dirty="0" smtClean="0"/>
              <a:t>	</a:t>
            </a:r>
            <a:r>
              <a:rPr lang="cs-CZ" b="1" dirty="0" err="1" smtClean="0"/>
              <a:t>h</a:t>
            </a:r>
            <a:r>
              <a:rPr lang="cs-CZ" dirty="0" err="1" smtClean="0"/>
              <a:t>ypocalcemia</a:t>
            </a:r>
            <a:r>
              <a:rPr lang="cs-CZ" dirty="0" smtClean="0"/>
              <a:t> </a:t>
            </a:r>
            <a:r>
              <a:rPr lang="cs-CZ" dirty="0" err="1"/>
              <a:t>due</a:t>
            </a:r>
            <a:r>
              <a:rPr lang="cs-CZ" dirty="0"/>
              <a:t> </a:t>
            </a:r>
            <a:r>
              <a:rPr lang="cs-CZ" dirty="0" smtClean="0"/>
              <a:t>to </a:t>
            </a:r>
            <a:r>
              <a:rPr lang="cs-CZ" dirty="0" err="1" smtClean="0"/>
              <a:t>hypoparathyroidism</a:t>
            </a:r>
            <a:r>
              <a:rPr lang="cs-CZ" dirty="0" smtClean="0"/>
              <a:t> 		</a:t>
            </a:r>
            <a:r>
              <a:rPr lang="cs-CZ" dirty="0" err="1" smtClean="0"/>
              <a:t>resulting</a:t>
            </a:r>
            <a:r>
              <a:rPr lang="cs-CZ" dirty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/>
              <a:t>22q11 </a:t>
            </a:r>
            <a:r>
              <a:rPr lang="cs-CZ" dirty="0" err="1"/>
              <a:t>deletion</a:t>
            </a:r>
            <a:endParaRPr lang="cs-CZ" dirty="0"/>
          </a:p>
          <a:p>
            <a:endParaRPr lang="cs-CZ" dirty="0"/>
          </a:p>
        </p:txBody>
      </p:sp>
      <p:pic>
        <p:nvPicPr>
          <p:cNvPr id="1030" name="Picture 6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78" y="33164"/>
            <a:ext cx="4616258" cy="30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77782" y="91430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Klinický obraz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6829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renatální (biochemické </a:t>
            </a:r>
            <a:r>
              <a:rPr lang="cs-CZ" dirty="0" err="1" smtClean="0"/>
              <a:t>markery</a:t>
            </a:r>
            <a:r>
              <a:rPr lang="cs-CZ" dirty="0" smtClean="0"/>
              <a:t>, karyotyp)</a:t>
            </a:r>
          </a:p>
          <a:p>
            <a:r>
              <a:rPr lang="cs-CZ" dirty="0" smtClean="0"/>
              <a:t>Postnatální (karyotyp, klinický obraz)</a:t>
            </a:r>
          </a:p>
          <a:p>
            <a:endParaRPr lang="cs-CZ" dirty="0" smtClean="0"/>
          </a:p>
          <a:p>
            <a:r>
              <a:rPr lang="cs-CZ" dirty="0" err="1" smtClean="0"/>
              <a:t>Kardiodefekty</a:t>
            </a:r>
            <a:r>
              <a:rPr lang="cs-CZ" dirty="0" smtClean="0"/>
              <a:t> – EKG</a:t>
            </a:r>
          </a:p>
          <a:p>
            <a:r>
              <a:rPr lang="cs-CZ" dirty="0" smtClean="0"/>
              <a:t>Detekce 22q11 delece -                      fluorescence in </a:t>
            </a:r>
            <a:r>
              <a:rPr lang="cs-CZ" dirty="0" err="1" smtClean="0"/>
              <a:t>situ</a:t>
            </a:r>
            <a:r>
              <a:rPr lang="cs-CZ" dirty="0" smtClean="0"/>
              <a:t>                                     hybridizace (FISH, …)</a:t>
            </a:r>
            <a:endParaRPr lang="cs-CZ" dirty="0"/>
          </a:p>
        </p:txBody>
      </p:sp>
      <p:pic>
        <p:nvPicPr>
          <p:cNvPr id="1026" name="Picture 2" descr="https://upload.wikimedia.org/wikipedia/commons/thumb/9/96/Fish_analysis_di_george_syndrome.jpg/800px-Fish_analysis_di_george_syndro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9937" r="4633" b="8103"/>
          <a:stretch/>
        </p:blipFill>
        <p:spPr bwMode="auto">
          <a:xfrm>
            <a:off x="4820935" y="3501008"/>
            <a:ext cx="4323065" cy="30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Prognóza a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Prognóza je variabilní a záleží na vážnosti onemocnění</a:t>
            </a:r>
          </a:p>
          <a:p>
            <a:r>
              <a:rPr lang="cs-CZ" dirty="0" smtClean="0"/>
              <a:t>U malých dětí je mortalita relativně malá (menší než 4%)</a:t>
            </a:r>
          </a:p>
          <a:p>
            <a:endParaRPr lang="cs-CZ" dirty="0"/>
          </a:p>
          <a:p>
            <a:r>
              <a:rPr lang="cs-CZ" dirty="0" smtClean="0"/>
              <a:t>Možnost léčby transplantací </a:t>
            </a:r>
            <a:r>
              <a:rPr lang="cs-CZ" dirty="0"/>
              <a:t>kostní dřeně nebo kultivované </a:t>
            </a:r>
            <a:r>
              <a:rPr lang="cs-CZ" dirty="0" err="1"/>
              <a:t>thymové</a:t>
            </a:r>
            <a:r>
              <a:rPr lang="cs-CZ" dirty="0"/>
              <a:t> </a:t>
            </a:r>
            <a:r>
              <a:rPr lang="cs-CZ" dirty="0" smtClean="0"/>
              <a:t>tkáně</a:t>
            </a:r>
          </a:p>
          <a:p>
            <a:r>
              <a:rPr lang="cs-CZ" dirty="0" smtClean="0"/>
              <a:t>Je nezbytné imunologické sledování</a:t>
            </a:r>
          </a:p>
          <a:p>
            <a:r>
              <a:rPr lang="cs-CZ" dirty="0" smtClean="0"/>
              <a:t>Možné operace srdce, dostatečný přísun vápníku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81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https://www.wikiskripta.eu/w/DiGeorg%C5%AFv_syndrom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http://www.orpha.net/consor/cgi-bin/OC_Exp.php?lng=EN&amp;Expert=567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https://www.youtube.com/watch?v=Q9fTq8l2MLE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2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130</TotalTime>
  <Words>150</Words>
  <Application>Microsoft Office PowerPoint</Application>
  <PresentationFormat>Předvádění na obrazovce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  DiGeorgův syndrom  </vt:lpstr>
      <vt:lpstr>DiGeorgův syndrom</vt:lpstr>
      <vt:lpstr>Klinický obraz</vt:lpstr>
      <vt:lpstr>Prezentace aplikace PowerPoint</vt:lpstr>
      <vt:lpstr>Diagnostika</vt:lpstr>
      <vt:lpstr>Prognóza a terapie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DiGeorgův syndrom</dc:title>
  <dc:creator>Uživatel</dc:creator>
  <cp:lastModifiedBy>Uživatel</cp:lastModifiedBy>
  <cp:revision>13</cp:revision>
  <dcterms:created xsi:type="dcterms:W3CDTF">2018-02-23T19:50:18Z</dcterms:created>
  <dcterms:modified xsi:type="dcterms:W3CDTF">2018-03-17T21:29:14Z</dcterms:modified>
</cp:coreProperties>
</file>