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3AF574E-4FEE-4E65-9C03-EBC42EDB61B1}" type="datetimeFigureOut">
              <a:rPr lang="sk-SK" smtClean="0"/>
              <a:t>7.4.2018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A0032AB-A589-4228-8484-E4A55AD92F0A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Albinizmus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Lucia </a:t>
            </a:r>
            <a:r>
              <a:rPr lang="sk-SK" dirty="0" err="1" smtClean="0"/>
              <a:t>Forintová</a:t>
            </a:r>
            <a:endParaRPr lang="sk-SK" dirty="0"/>
          </a:p>
          <a:p>
            <a:r>
              <a:rPr lang="sk-SK" dirty="0" smtClean="0"/>
              <a:t>F16032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01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32656"/>
            <a:ext cx="3427859" cy="22852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Albinizmus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Hypopigmentácia</a:t>
            </a:r>
            <a:endParaRPr lang="sk-SK" dirty="0"/>
          </a:p>
          <a:p>
            <a:r>
              <a:rPr lang="sk-SK" dirty="0" smtClean="0"/>
              <a:t>Dedičné </a:t>
            </a:r>
            <a:r>
              <a:rPr lang="sk-SK" dirty="0" err="1" smtClean="0"/>
              <a:t>autozomálne</a:t>
            </a:r>
            <a:r>
              <a:rPr lang="sk-SK" dirty="0" smtClean="0"/>
              <a:t> recesívne ochorenie</a:t>
            </a:r>
          </a:p>
          <a:p>
            <a:r>
              <a:rPr lang="sk-SK" dirty="0" smtClean="0"/>
              <a:t>Vrodená </a:t>
            </a:r>
            <a:r>
              <a:rPr lang="sk-SK" dirty="0"/>
              <a:t>neprítomnosť enzýmu </a:t>
            </a:r>
            <a:r>
              <a:rPr lang="sk-SK" dirty="0" err="1"/>
              <a:t>tyrozinázy</a:t>
            </a:r>
            <a:r>
              <a:rPr lang="sk-SK" dirty="0"/>
              <a:t> </a:t>
            </a:r>
            <a:endParaRPr lang="sk-SK" dirty="0" smtClean="0"/>
          </a:p>
          <a:p>
            <a:r>
              <a:rPr lang="sk-SK" dirty="0" smtClean="0"/>
              <a:t>Porucha tvorby farbiva melanínu v </a:t>
            </a:r>
            <a:r>
              <a:rPr lang="sk-SK" dirty="0" err="1" smtClean="0"/>
              <a:t>melanocytoch</a:t>
            </a:r>
            <a:r>
              <a:rPr lang="sk-SK" dirty="0" smtClean="0"/>
              <a:t> </a:t>
            </a:r>
          </a:p>
          <a:p>
            <a:r>
              <a:rPr lang="sk-SK" dirty="0" smtClean="0"/>
              <a:t>Forma: </a:t>
            </a:r>
          </a:p>
          <a:p>
            <a:pPr lvl="1"/>
            <a:r>
              <a:rPr lang="sk-SK" dirty="0" err="1"/>
              <a:t>O</a:t>
            </a:r>
            <a:r>
              <a:rPr lang="sk-SK" dirty="0" err="1" smtClean="0"/>
              <a:t>kulokutánna</a:t>
            </a:r>
            <a:r>
              <a:rPr lang="sk-SK" dirty="0" smtClean="0"/>
              <a:t> (vplyv na kožu, oči, vlasy)</a:t>
            </a:r>
          </a:p>
          <a:p>
            <a:pPr lvl="1"/>
            <a:r>
              <a:rPr lang="sk-SK" dirty="0" err="1" smtClean="0"/>
              <a:t>Okulárna</a:t>
            </a:r>
            <a:r>
              <a:rPr lang="sk-SK" dirty="0" smtClean="0"/>
              <a:t> (vplyv len na oči)</a:t>
            </a:r>
          </a:p>
          <a:p>
            <a:r>
              <a:rPr lang="sk-SK" dirty="0"/>
              <a:t>Vyšetrenie: </a:t>
            </a:r>
          </a:p>
          <a:p>
            <a:pPr lvl="1"/>
            <a:r>
              <a:rPr lang="sk-SK" dirty="0"/>
              <a:t>fyzikálne, popis zmien v pigmentácii, dôkladné vyšetrenie očí</a:t>
            </a:r>
          </a:p>
          <a:p>
            <a:r>
              <a:rPr lang="sk-SK" dirty="0"/>
              <a:t>Liečba:</a:t>
            </a:r>
          </a:p>
          <a:p>
            <a:pPr lvl="1"/>
            <a:r>
              <a:rPr lang="sk-SK" dirty="0"/>
              <a:t>Neexistuje, len prevencia – ochrana pred slnečným žiarením (okuliare, opaľovacie krémy)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12596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Charakteristika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Bezfarebná koža, svetlé oči, vlasy, chlpy</a:t>
            </a:r>
          </a:p>
          <a:p>
            <a:r>
              <a:rPr lang="sk-SK" dirty="0" err="1" smtClean="0"/>
              <a:t>Fotofóbia</a:t>
            </a:r>
            <a:r>
              <a:rPr lang="sk-SK" dirty="0" smtClean="0"/>
              <a:t>, svetloplachosť, citlivosť na UV žiarenie</a:t>
            </a:r>
          </a:p>
          <a:p>
            <a:r>
              <a:rPr lang="sk-SK" dirty="0" smtClean="0"/>
              <a:t>Kožné problémy:</a:t>
            </a:r>
          </a:p>
          <a:p>
            <a:pPr lvl="1"/>
            <a:r>
              <a:rPr lang="sk-SK" dirty="0" smtClean="0"/>
              <a:t>Rýchlejšie starnutie kože, citlivosť ku kožným nádorom, melanóm, rakovina kože, spálenie</a:t>
            </a:r>
          </a:p>
          <a:p>
            <a:r>
              <a:rPr lang="sk-SK" dirty="0"/>
              <a:t>Časté poruchy </a:t>
            </a:r>
            <a:r>
              <a:rPr lang="sk-SK" dirty="0" smtClean="0"/>
              <a:t>videnia: </a:t>
            </a:r>
          </a:p>
          <a:p>
            <a:pPr lvl="1"/>
            <a:r>
              <a:rPr lang="sk-SK" dirty="0" err="1" smtClean="0"/>
              <a:t>nystagmus</a:t>
            </a:r>
            <a:r>
              <a:rPr lang="sk-SK" dirty="0"/>
              <a:t>, škúlenie, extrémna </a:t>
            </a:r>
            <a:r>
              <a:rPr lang="sk-SK" dirty="0" smtClean="0"/>
              <a:t>krátkozrakosť/ďalekozrakosť, astigmatizmus, slepota</a:t>
            </a:r>
          </a:p>
          <a:p>
            <a:pPr lvl="1"/>
            <a:r>
              <a:rPr lang="sk-SK" dirty="0"/>
              <a:t>Nepravidelný vývin optických nervových </a:t>
            </a:r>
            <a:r>
              <a:rPr lang="sk-SK" dirty="0" smtClean="0"/>
              <a:t>dráh </a:t>
            </a:r>
            <a:r>
              <a:rPr lang="sk-SK" dirty="0"/>
              <a:t>z oka do mozgu, abnormálny </a:t>
            </a:r>
            <a:r>
              <a:rPr lang="sk-SK" dirty="0" smtClean="0"/>
              <a:t>vývin sietnice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143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15657"/>
            <a:ext cx="2004945" cy="2149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accent5">
                    <a:lumMod val="75000"/>
                  </a:schemeClr>
                </a:solidFill>
              </a:rPr>
              <a:t>Okulokutánny</a:t>
            </a:r>
            <a:r>
              <a:rPr lang="sk-SK" dirty="0" smtClean="0">
                <a:solidFill>
                  <a:schemeClr val="accent5">
                    <a:lumMod val="75000"/>
                  </a:schemeClr>
                </a:solidFill>
              </a:rPr>
              <a:t> albinizmus</a:t>
            </a:r>
            <a:endParaRPr lang="sk-SK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Typ 1 </a:t>
            </a:r>
          </a:p>
          <a:p>
            <a:pPr lvl="1"/>
            <a:r>
              <a:rPr lang="sk-SK" dirty="0" smtClean="0"/>
              <a:t>Biela koža a vlasy, modré oči</a:t>
            </a:r>
          </a:p>
          <a:p>
            <a:pPr lvl="1"/>
            <a:r>
              <a:rPr lang="sk-SK" dirty="0"/>
              <a:t>V</a:t>
            </a:r>
            <a:r>
              <a:rPr lang="sk-SK" dirty="0" smtClean="0"/>
              <a:t> detstve môže dôjsť k produkcii melanínu</a:t>
            </a:r>
          </a:p>
          <a:p>
            <a:r>
              <a:rPr lang="sk-SK" dirty="0"/>
              <a:t>T</a:t>
            </a:r>
            <a:r>
              <a:rPr lang="sk-SK" dirty="0" smtClean="0"/>
              <a:t>yp 2 </a:t>
            </a:r>
          </a:p>
          <a:p>
            <a:pPr lvl="1"/>
            <a:r>
              <a:rPr lang="sk-SK" dirty="0" err="1" smtClean="0"/>
              <a:t>Subsaharská</a:t>
            </a:r>
            <a:r>
              <a:rPr lang="sk-SK" dirty="0" smtClean="0"/>
              <a:t> oblasť</a:t>
            </a:r>
          </a:p>
          <a:p>
            <a:pPr lvl="1"/>
            <a:r>
              <a:rPr lang="sk-SK" dirty="0"/>
              <a:t>V</a:t>
            </a:r>
            <a:r>
              <a:rPr lang="sk-SK" dirty="0" smtClean="0"/>
              <a:t>lasy žlté, gaštanové, červené </a:t>
            </a:r>
          </a:p>
          <a:p>
            <a:pPr lvl="1"/>
            <a:r>
              <a:rPr lang="sk-SK" dirty="0" smtClean="0"/>
              <a:t>Oči modré, sivé, hnedé</a:t>
            </a:r>
          </a:p>
          <a:p>
            <a:pPr lvl="1"/>
            <a:r>
              <a:rPr lang="sk-SK" dirty="0"/>
              <a:t>B</a:t>
            </a:r>
            <a:r>
              <a:rPr lang="sk-SK" dirty="0" smtClean="0"/>
              <a:t>iela koža, vplyvom žiarenia sa vytvárajú pehy a znamienka</a:t>
            </a:r>
          </a:p>
          <a:p>
            <a:r>
              <a:rPr lang="sk-SK" dirty="0"/>
              <a:t>T</a:t>
            </a:r>
            <a:r>
              <a:rPr lang="sk-SK" dirty="0" smtClean="0"/>
              <a:t>yp 3 </a:t>
            </a:r>
          </a:p>
          <a:p>
            <a:pPr lvl="1"/>
            <a:r>
              <a:rPr lang="sk-SK" dirty="0"/>
              <a:t>Č</a:t>
            </a:r>
            <a:r>
              <a:rPr lang="sk-SK" dirty="0" smtClean="0"/>
              <a:t>ervenohnedá koža, červené vlasy, hnedé oči</a:t>
            </a:r>
          </a:p>
          <a:p>
            <a:r>
              <a:rPr lang="sk-SK" dirty="0"/>
              <a:t>T</a:t>
            </a:r>
            <a:r>
              <a:rPr lang="sk-SK" dirty="0" smtClean="0"/>
              <a:t>yp 4 </a:t>
            </a:r>
          </a:p>
          <a:p>
            <a:pPr lvl="1"/>
            <a:r>
              <a:rPr lang="sk-SK" dirty="0" smtClean="0"/>
              <a:t>Podobný ako typ 2, V</a:t>
            </a:r>
            <a:r>
              <a:rPr lang="sk-SK" dirty="0"/>
              <a:t>ý</a:t>
            </a:r>
            <a:r>
              <a:rPr lang="sk-SK" dirty="0" smtClean="0"/>
              <a:t>chodná </a:t>
            </a:r>
            <a:r>
              <a:rPr lang="sk-SK" dirty="0"/>
              <a:t>Á</a:t>
            </a:r>
            <a:r>
              <a:rPr lang="sk-SK" dirty="0" smtClean="0"/>
              <a:t>zia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98635"/>
            <a:ext cx="2285129" cy="1706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6093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snosť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asnosť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78</TotalTime>
  <Words>194</Words>
  <Application>Microsoft Office PowerPoint</Application>
  <PresentationFormat>Prezentácia na obrazovke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Jasnosť</vt:lpstr>
      <vt:lpstr>Albinizmus</vt:lpstr>
      <vt:lpstr>Albinizmus</vt:lpstr>
      <vt:lpstr>Charakteristika</vt:lpstr>
      <vt:lpstr>Okulokutánny albinizmus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Albinizmus</dc:title>
  <dc:creator>Lucia</dc:creator>
  <cp:lastModifiedBy>Lucia</cp:lastModifiedBy>
  <cp:revision>8</cp:revision>
  <dcterms:created xsi:type="dcterms:W3CDTF">2018-04-07T11:37:08Z</dcterms:created>
  <dcterms:modified xsi:type="dcterms:W3CDTF">2018-04-07T12:56:07Z</dcterms:modified>
</cp:coreProperties>
</file>