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DEA"/>
    <a:srgbClr val="EAF2F8"/>
    <a:srgbClr val="F9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3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53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14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2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8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21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62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33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09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4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35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D8DDEA"/>
            </a:gs>
            <a:gs pos="0">
              <a:srgbClr val="EAF2F8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411E-C32D-4C40-8B25-02BA164CE001}" type="datetimeFigureOut">
              <a:rPr lang="cs-CZ" smtClean="0"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F2992-5400-4DCD-9F84-CD8E41B6F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8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skripta.eu/w/Tyrozinem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skripta.eu/w/Tyrozinemie#/media/File:Pathophysiology_of_metabolic_disord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Gabriola" panose="04040605051002020D02" pitchFamily="82" charset="0"/>
              </a:rPr>
              <a:t>Tyrozinemie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</a:t>
            </a:r>
            <a:r>
              <a:rPr lang="cs-CZ" dirty="0" err="1" smtClean="0"/>
              <a:t>Friessová</a:t>
            </a:r>
            <a:r>
              <a:rPr lang="cs-CZ" dirty="0" smtClean="0"/>
              <a:t> F16033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abriola" panose="04040605051002020D02" pitchFamily="82" charset="0"/>
              </a:rPr>
              <a:t>Úvod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Porucha metabolismu AK tyrosinu, který je významný pro syntézu např. adrenalinu, dopaminu, noradrenalinu, melaninu a tyroxinu</a:t>
            </a:r>
          </a:p>
          <a:p>
            <a:r>
              <a:rPr lang="cs-CZ" dirty="0" smtClean="0"/>
              <a:t>Tyrosin je částečně získáván potravou a částečně syntetizován v játrech z fenylalaninu </a:t>
            </a:r>
          </a:p>
          <a:p>
            <a:r>
              <a:rPr lang="cs-CZ" dirty="0" smtClean="0"/>
              <a:t>Autozomálně recesivní metabolické onemocnění, výskyt </a:t>
            </a:r>
            <a:r>
              <a:rPr lang="pt-BR" dirty="0" smtClean="0"/>
              <a:t>1:50-100 000</a:t>
            </a:r>
            <a:endParaRPr lang="cs-CZ" dirty="0" smtClean="0"/>
          </a:p>
          <a:p>
            <a:r>
              <a:rPr lang="cs-CZ" b="1" dirty="0" err="1" smtClean="0"/>
              <a:t>tyrosinémie</a:t>
            </a:r>
            <a:r>
              <a:rPr lang="cs-CZ" b="1" dirty="0" smtClean="0"/>
              <a:t> </a:t>
            </a:r>
            <a:r>
              <a:rPr lang="cs-CZ" b="1" dirty="0"/>
              <a:t>I</a:t>
            </a:r>
            <a:r>
              <a:rPr lang="cs-CZ" dirty="0"/>
              <a:t>: porucha </a:t>
            </a:r>
            <a:r>
              <a:rPr lang="cs-CZ" dirty="0" err="1"/>
              <a:t>fumarylacetoacetáthydroxylázy</a:t>
            </a:r>
            <a:r>
              <a:rPr lang="cs-CZ" dirty="0"/>
              <a:t> (FAH),</a:t>
            </a:r>
          </a:p>
          <a:p>
            <a:r>
              <a:rPr lang="cs-CZ" b="1" dirty="0" err="1"/>
              <a:t>tyrosinémie</a:t>
            </a:r>
            <a:r>
              <a:rPr lang="cs-CZ" b="1" dirty="0"/>
              <a:t> II</a:t>
            </a:r>
            <a:r>
              <a:rPr lang="cs-CZ" dirty="0"/>
              <a:t>: porucha </a:t>
            </a:r>
            <a:r>
              <a:rPr lang="cs-CZ" dirty="0" err="1" smtClean="0"/>
              <a:t>tyrosinaminotransferázy</a:t>
            </a:r>
            <a:endParaRPr lang="cs-CZ" dirty="0"/>
          </a:p>
          <a:p>
            <a:r>
              <a:rPr lang="cs-CZ" b="1" dirty="0" err="1"/>
              <a:t>tyrosinémie</a:t>
            </a:r>
            <a:r>
              <a:rPr lang="cs-CZ" b="1" dirty="0"/>
              <a:t> III</a:t>
            </a:r>
            <a:r>
              <a:rPr lang="cs-CZ" dirty="0"/>
              <a:t>: porucha 4-hydroxyfenylpyruvádehydrogenázy (4-HPPD)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1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f/f2/Pathophysiology_of_metabolic_disorders_of_phenylalanine_and_tyrosine.png/1920px-Pathophysiology_of_metabolic_disorders_of_phenylalanine_and_tyros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1" y="360728"/>
            <a:ext cx="11417754" cy="533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8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Gabriola" panose="04040605051002020D02" pitchFamily="82" charset="0"/>
              </a:rPr>
              <a:t>Tyrosinemie</a:t>
            </a:r>
            <a:r>
              <a:rPr lang="cs-CZ" dirty="0" smtClean="0"/>
              <a:t> </a:t>
            </a:r>
            <a:r>
              <a:rPr lang="cs-CZ" dirty="0" smtClean="0">
                <a:latin typeface="Gabriola" panose="04040605051002020D02" pitchFamily="82" charset="0"/>
              </a:rPr>
              <a:t>I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Porucha </a:t>
            </a:r>
            <a:r>
              <a:rPr lang="cs-CZ" dirty="0" err="1"/>
              <a:t>fumarylacetoacetáthydroxylázy</a:t>
            </a:r>
            <a:r>
              <a:rPr lang="cs-CZ" dirty="0"/>
              <a:t> (</a:t>
            </a:r>
            <a:r>
              <a:rPr lang="cs-CZ" dirty="0" smtClean="0"/>
              <a:t>FAH): </a:t>
            </a:r>
            <a:r>
              <a:rPr lang="cs-CZ" dirty="0" err="1" smtClean="0"/>
              <a:t>metabolizace</a:t>
            </a:r>
            <a:r>
              <a:rPr lang="cs-CZ" dirty="0" smtClean="0"/>
              <a:t> tyrosinu v </a:t>
            </a:r>
            <a:r>
              <a:rPr lang="cs-CZ" dirty="0"/>
              <a:t>játrech a v ledvinách </a:t>
            </a:r>
            <a:r>
              <a:rPr lang="cs-CZ" dirty="0" smtClean="0"/>
              <a:t>na </a:t>
            </a:r>
            <a:r>
              <a:rPr lang="cs-CZ" dirty="0"/>
              <a:t>tkáňový toxin </a:t>
            </a:r>
            <a:r>
              <a:rPr lang="cs-CZ" b="1" dirty="0" err="1" smtClean="0"/>
              <a:t>sukcinylaceton</a:t>
            </a:r>
            <a:r>
              <a:rPr lang="cs-CZ" b="1" dirty="0" smtClean="0"/>
              <a:t> -&gt; </a:t>
            </a:r>
            <a:r>
              <a:rPr lang="cs-CZ" dirty="0" err="1" smtClean="0"/>
              <a:t>progredující</a:t>
            </a:r>
            <a:r>
              <a:rPr lang="cs-CZ" dirty="0" smtClean="0"/>
              <a:t> </a:t>
            </a:r>
            <a:r>
              <a:rPr lang="cs-CZ" dirty="0"/>
              <a:t>postižení funkce jater a </a:t>
            </a:r>
            <a:r>
              <a:rPr lang="cs-CZ" dirty="0" smtClean="0"/>
              <a:t>ledvin</a:t>
            </a:r>
          </a:p>
          <a:p>
            <a:r>
              <a:rPr lang="cs-CZ" dirty="0"/>
              <a:t>P</a:t>
            </a:r>
            <a:r>
              <a:rPr lang="cs-CZ" dirty="0" smtClean="0"/>
              <a:t>říznaky </a:t>
            </a:r>
            <a:r>
              <a:rPr lang="cs-CZ" dirty="0"/>
              <a:t>postižení jater patří nechutenství, zvracení, </a:t>
            </a:r>
            <a:r>
              <a:rPr lang="cs-CZ" dirty="0" smtClean="0"/>
              <a:t>hepatomegalie, také duševní poruchy</a:t>
            </a:r>
          </a:p>
          <a:p>
            <a:r>
              <a:rPr lang="cs-CZ" dirty="0" smtClean="0"/>
              <a:t>Postižení </a:t>
            </a:r>
            <a:r>
              <a:rPr lang="cs-CZ" dirty="0"/>
              <a:t>ledvin </a:t>
            </a:r>
            <a:r>
              <a:rPr lang="cs-CZ" dirty="0" smtClean="0"/>
              <a:t>až k</a:t>
            </a:r>
            <a:r>
              <a:rPr lang="cs-CZ" dirty="0"/>
              <a:t> </a:t>
            </a:r>
            <a:r>
              <a:rPr lang="cs-CZ" dirty="0" smtClean="0"/>
              <a:t>metabolická acidóza</a:t>
            </a:r>
          </a:p>
          <a:p>
            <a:r>
              <a:rPr lang="cs-CZ" dirty="0" smtClean="0"/>
              <a:t>„porfyrická </a:t>
            </a:r>
            <a:r>
              <a:rPr lang="cs-CZ" dirty="0"/>
              <a:t>krize</a:t>
            </a:r>
            <a:r>
              <a:rPr lang="cs-CZ" dirty="0" smtClean="0"/>
              <a:t>“: </a:t>
            </a:r>
            <a:r>
              <a:rPr lang="cs-CZ" dirty="0"/>
              <a:t>projevy periferní neuropatie či paralytického </a:t>
            </a:r>
            <a:r>
              <a:rPr lang="cs-CZ" dirty="0" smtClean="0"/>
              <a:t>ileu</a:t>
            </a:r>
            <a:endParaRPr lang="cs-CZ" dirty="0"/>
          </a:p>
          <a:p>
            <a:r>
              <a:rPr lang="cs-CZ" dirty="0"/>
              <a:t>Diagnostika: akutní rozvrat vnitřního prostředí, </a:t>
            </a:r>
            <a:r>
              <a:rPr lang="cs-CZ" dirty="0" err="1"/>
              <a:t>hepatopatie</a:t>
            </a:r>
            <a:r>
              <a:rPr lang="cs-CZ" dirty="0"/>
              <a:t>, </a:t>
            </a:r>
            <a:r>
              <a:rPr lang="cs-CZ" dirty="0" err="1" smtClean="0"/>
              <a:t>koagulopatie</a:t>
            </a:r>
            <a:r>
              <a:rPr lang="cs-CZ" dirty="0" smtClean="0"/>
              <a:t>, </a:t>
            </a:r>
            <a:r>
              <a:rPr lang="cs-CZ" dirty="0"/>
              <a:t>vysoký alfa-fetoprotein, </a:t>
            </a:r>
            <a:r>
              <a:rPr lang="cs-CZ" b="1" dirty="0"/>
              <a:t>zvýšený tyrosin </a:t>
            </a:r>
            <a:r>
              <a:rPr lang="cs-CZ" dirty="0"/>
              <a:t>a </a:t>
            </a:r>
            <a:r>
              <a:rPr lang="cs-CZ" dirty="0" err="1"/>
              <a:t>methionin</a:t>
            </a:r>
            <a:r>
              <a:rPr lang="cs-CZ" dirty="0"/>
              <a:t>, zvýšená sérová koncentrace </a:t>
            </a:r>
            <a:r>
              <a:rPr lang="cs-CZ" dirty="0" err="1"/>
              <a:t>sukcinylacetonu</a:t>
            </a:r>
            <a:r>
              <a:rPr lang="cs-CZ" dirty="0"/>
              <a:t>; moč: zvýšená koncentrace </a:t>
            </a:r>
            <a:r>
              <a:rPr lang="cs-CZ" dirty="0" err="1" smtClean="0"/>
              <a:t>sukcinylacetonu</a:t>
            </a:r>
            <a:endParaRPr lang="cs-CZ" dirty="0" smtClean="0"/>
          </a:p>
          <a:p>
            <a:r>
              <a:rPr lang="cs-CZ" dirty="0" smtClean="0"/>
              <a:t>Terapie: komplexní </a:t>
            </a:r>
            <a:r>
              <a:rPr lang="cs-CZ" dirty="0"/>
              <a:t>léčba akutní krize </a:t>
            </a:r>
            <a:r>
              <a:rPr lang="cs-CZ" dirty="0" smtClean="0"/>
              <a:t>vč</a:t>
            </a:r>
            <a:r>
              <a:rPr lang="cs-CZ" dirty="0"/>
              <a:t>.</a:t>
            </a:r>
            <a:r>
              <a:rPr lang="cs-CZ" dirty="0" smtClean="0"/>
              <a:t> hemodialýzy, dlouhodobě </a:t>
            </a:r>
            <a:r>
              <a:rPr lang="cs-CZ" dirty="0" err="1"/>
              <a:t>nízkobílkovinná</a:t>
            </a:r>
            <a:r>
              <a:rPr lang="cs-CZ" dirty="0"/>
              <a:t> dieta </a:t>
            </a:r>
            <a:r>
              <a:rPr lang="cs-CZ" dirty="0" smtClean="0"/>
              <a:t>a </a:t>
            </a:r>
            <a:r>
              <a:rPr lang="cs-CZ" dirty="0" err="1" smtClean="0"/>
              <a:t>suplementace</a:t>
            </a:r>
            <a:r>
              <a:rPr lang="cs-CZ" dirty="0" smtClean="0"/>
              <a:t> </a:t>
            </a:r>
            <a:r>
              <a:rPr lang="cs-CZ" dirty="0"/>
              <a:t>esenciálních aminokyselin bez fenylalaninu a tyrosinu + farmakologická léčba </a:t>
            </a:r>
            <a:r>
              <a:rPr lang="cs-CZ" dirty="0" smtClean="0"/>
              <a:t>– </a:t>
            </a:r>
            <a:r>
              <a:rPr lang="cs-CZ" dirty="0"/>
              <a:t>inhibice degradace tyrosinu na úrovni enzymu 4-HPPD → inhibice tvorby </a:t>
            </a:r>
            <a:r>
              <a:rPr lang="cs-CZ" dirty="0" err="1"/>
              <a:t>sukcinylacetonu</a:t>
            </a:r>
            <a:r>
              <a:rPr lang="cs-CZ" dirty="0"/>
              <a:t>;</a:t>
            </a:r>
          </a:p>
          <a:p>
            <a:r>
              <a:rPr lang="cs-CZ" dirty="0" smtClean="0"/>
              <a:t>Prognóza</a:t>
            </a:r>
            <a:r>
              <a:rPr lang="cs-CZ" dirty="0"/>
              <a:t>: při včasné diagnóze a léčbě </a:t>
            </a:r>
            <a:r>
              <a:rPr lang="cs-CZ" dirty="0" smtClean="0"/>
              <a:t>dobrá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5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Gabriola" panose="04040605051002020D02" pitchFamily="82" charset="0"/>
              </a:rPr>
              <a:t>Tyrozinemie</a:t>
            </a:r>
            <a:r>
              <a:rPr lang="cs-CZ" dirty="0" smtClean="0"/>
              <a:t> </a:t>
            </a:r>
            <a:r>
              <a:rPr lang="cs-CZ" dirty="0" smtClean="0">
                <a:latin typeface="Gabriola" panose="04040605051002020D02" pitchFamily="82" charset="0"/>
              </a:rPr>
              <a:t>II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Deficit </a:t>
            </a:r>
            <a:r>
              <a:rPr lang="cs-CZ" dirty="0" err="1" smtClean="0"/>
              <a:t>cytosolické</a:t>
            </a:r>
            <a:r>
              <a:rPr lang="cs-CZ" dirty="0" smtClean="0"/>
              <a:t> frakce jaterního </a:t>
            </a:r>
            <a:r>
              <a:rPr lang="cs-CZ" dirty="0"/>
              <a:t>enzymu </a:t>
            </a:r>
            <a:r>
              <a:rPr lang="cs-CZ" b="1" dirty="0" err="1" smtClean="0"/>
              <a:t>tyrosinaminotransferázy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mitochodrní</a:t>
            </a:r>
            <a:r>
              <a:rPr lang="cs-CZ" dirty="0" smtClean="0"/>
              <a:t> </a:t>
            </a:r>
            <a:r>
              <a:rPr lang="cs-CZ" dirty="0" err="1" smtClean="0"/>
              <a:t>isoenzym</a:t>
            </a:r>
            <a:r>
              <a:rPr lang="cs-CZ" dirty="0" smtClean="0"/>
              <a:t>: normální aktivita)</a:t>
            </a:r>
          </a:p>
          <a:p>
            <a:r>
              <a:rPr lang="cs-CZ" dirty="0" smtClean="0"/>
              <a:t>V důsledku zvýšené koncentrace tyrosinu je v organismu dekarboxylací zvyšována koncentrace tyraminu</a:t>
            </a:r>
          </a:p>
          <a:p>
            <a:r>
              <a:rPr lang="cs-CZ" dirty="0" smtClean="0"/>
              <a:t>Postižení očí, </a:t>
            </a:r>
            <a:r>
              <a:rPr lang="cs-CZ" dirty="0"/>
              <a:t>kůže a </a:t>
            </a:r>
            <a:r>
              <a:rPr lang="cs-CZ" dirty="0" smtClean="0"/>
              <a:t>CNS (duševní poruchy)</a:t>
            </a:r>
          </a:p>
          <a:p>
            <a:r>
              <a:rPr lang="cs-CZ" dirty="0" smtClean="0"/>
              <a:t>Herpetiformní </a:t>
            </a:r>
            <a:r>
              <a:rPr lang="cs-CZ" dirty="0"/>
              <a:t>postižení </a:t>
            </a:r>
            <a:r>
              <a:rPr lang="cs-CZ" dirty="0" smtClean="0"/>
              <a:t>rohovky -&gt; bolest </a:t>
            </a:r>
            <a:r>
              <a:rPr lang="cs-CZ" dirty="0"/>
              <a:t>očí, </a:t>
            </a:r>
            <a:r>
              <a:rPr lang="cs-CZ" dirty="0" smtClean="0"/>
              <a:t>slzení </a:t>
            </a:r>
            <a:r>
              <a:rPr lang="cs-CZ" dirty="0"/>
              <a:t>a </a:t>
            </a:r>
            <a:r>
              <a:rPr lang="cs-CZ" dirty="0" smtClean="0"/>
              <a:t>fotofobie</a:t>
            </a:r>
          </a:p>
          <a:p>
            <a:r>
              <a:rPr lang="cs-CZ" dirty="0" smtClean="0"/>
              <a:t>Hyperkeratóza</a:t>
            </a:r>
            <a:r>
              <a:rPr lang="cs-CZ" dirty="0"/>
              <a:t> dlaní a chodidel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U </a:t>
            </a:r>
            <a:r>
              <a:rPr lang="cs-CZ" dirty="0" smtClean="0"/>
              <a:t>poloviny pacientů: mentální retardace</a:t>
            </a:r>
          </a:p>
          <a:p>
            <a:r>
              <a:rPr lang="cs-CZ" dirty="0"/>
              <a:t>Z</a:t>
            </a:r>
            <a:r>
              <a:rPr lang="cs-CZ" dirty="0" smtClean="0"/>
              <a:t>výšené </a:t>
            </a:r>
            <a:r>
              <a:rPr lang="cs-CZ" dirty="0"/>
              <a:t>hladiny </a:t>
            </a:r>
            <a:r>
              <a:rPr lang="cs-CZ" b="1" dirty="0"/>
              <a:t>tyrosinu</a:t>
            </a:r>
            <a:r>
              <a:rPr lang="cs-CZ" dirty="0"/>
              <a:t> (vylučuje se zvýšeně i močí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Terapie: dieta </a:t>
            </a:r>
            <a:r>
              <a:rPr lang="cs-CZ" dirty="0"/>
              <a:t>bez fenylalaninu a tyrosinu.</a:t>
            </a:r>
          </a:p>
        </p:txBody>
      </p:sp>
    </p:spTree>
    <p:extLst>
      <p:ext uri="{BB962C8B-B14F-4D97-AF65-F5344CB8AC3E}">
        <p14:creationId xmlns:p14="http://schemas.microsoft.com/office/powerpoint/2010/main" val="131813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Gabriola" panose="04040605051002020D02" pitchFamily="82" charset="0"/>
              </a:rPr>
              <a:t>Tyrozinemie</a:t>
            </a:r>
            <a:r>
              <a:rPr lang="cs-CZ" dirty="0" smtClean="0"/>
              <a:t> </a:t>
            </a:r>
            <a:r>
              <a:rPr lang="cs-CZ" dirty="0" smtClean="0">
                <a:latin typeface="Gabriola" panose="04040605051002020D02" pitchFamily="82" charset="0"/>
              </a:rPr>
              <a:t>III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Přechodná </a:t>
            </a:r>
            <a:r>
              <a:rPr lang="cs-CZ" dirty="0" err="1" smtClean="0"/>
              <a:t>tyrozinemie</a:t>
            </a:r>
            <a:r>
              <a:rPr lang="cs-CZ" dirty="0" smtClean="0"/>
              <a:t> u novorozenců (první dva týdny života)</a:t>
            </a:r>
          </a:p>
          <a:p>
            <a:r>
              <a:rPr lang="cs-CZ" dirty="0" smtClean="0"/>
              <a:t>Opožděné </a:t>
            </a:r>
            <a:r>
              <a:rPr lang="cs-CZ" dirty="0"/>
              <a:t>zráním enzymů </a:t>
            </a:r>
            <a:r>
              <a:rPr lang="cs-CZ" b="1" dirty="0" err="1"/>
              <a:t>tyrozinaminotransferázy</a:t>
            </a:r>
            <a:r>
              <a:rPr lang="cs-CZ" b="1" dirty="0"/>
              <a:t> nebo 4-hydroxyfenylpyruvátdioxygenázy</a:t>
            </a:r>
            <a:r>
              <a:rPr lang="cs-CZ" dirty="0"/>
              <a:t> v </a:t>
            </a:r>
            <a:r>
              <a:rPr lang="cs-CZ" dirty="0" smtClean="0"/>
              <a:t>játrech</a:t>
            </a:r>
            <a:endParaRPr lang="cs-CZ" baseline="30000" dirty="0"/>
          </a:p>
          <a:p>
            <a:r>
              <a:rPr lang="cs-CZ" dirty="0" smtClean="0"/>
              <a:t>Problém prohlubuje nedostatek vitaminu C a vysoký příjem tyrosinu mlékem </a:t>
            </a:r>
          </a:p>
          <a:p>
            <a:r>
              <a:rPr lang="cs-CZ" dirty="0" smtClean="0"/>
              <a:t>Novorozenci </a:t>
            </a:r>
            <a:r>
              <a:rPr lang="cs-CZ" dirty="0"/>
              <a:t>mají pozitivní </a:t>
            </a:r>
            <a:r>
              <a:rPr lang="cs-CZ" dirty="0" err="1"/>
              <a:t>Guthrieho</a:t>
            </a:r>
            <a:r>
              <a:rPr lang="cs-CZ" dirty="0"/>
              <a:t> test, zachytí je obvykle </a:t>
            </a:r>
            <a:r>
              <a:rPr lang="cs-CZ" dirty="0" err="1"/>
              <a:t>screening</a:t>
            </a:r>
            <a:r>
              <a:rPr lang="cs-CZ" dirty="0"/>
              <a:t> </a:t>
            </a:r>
            <a:r>
              <a:rPr lang="cs-CZ" dirty="0" smtClean="0"/>
              <a:t>na fenylketonurii</a:t>
            </a:r>
            <a:r>
              <a:rPr lang="cs-CZ" dirty="0"/>
              <a:t>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927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abriola" panose="04040605051002020D02" pitchFamily="82" charset="0"/>
              </a:rPr>
              <a:t>Jiné druhy </a:t>
            </a:r>
            <a:r>
              <a:rPr lang="cs-CZ" dirty="0" err="1" smtClean="0">
                <a:latin typeface="Gabriola" panose="04040605051002020D02" pitchFamily="82" charset="0"/>
              </a:rPr>
              <a:t>tyrozinemie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</a:t>
            </a:r>
            <a:r>
              <a:rPr lang="cs-CZ" dirty="0" err="1"/>
              <a:t>hypertyrosinémie</a:t>
            </a:r>
            <a:r>
              <a:rPr lang="cs-CZ" dirty="0"/>
              <a:t>: projev </a:t>
            </a:r>
            <a:r>
              <a:rPr lang="cs-CZ" dirty="0" err="1"/>
              <a:t>hepatopatie</a:t>
            </a:r>
            <a:r>
              <a:rPr lang="cs-CZ" dirty="0"/>
              <a:t> u novorozenců s </a:t>
            </a:r>
            <a:r>
              <a:rPr lang="cs-CZ" dirty="0" smtClean="0"/>
              <a:t>vrozenou CMV infekcí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5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abriola" panose="04040605051002020D02" pitchFamily="82" charset="0"/>
              </a:rPr>
              <a:t>Zdroje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WIKISKRIPTA. </a:t>
            </a:r>
            <a:r>
              <a:rPr lang="cs-CZ" i="1" dirty="0" err="1"/>
              <a:t>Tyrozinemie</a:t>
            </a:r>
            <a:r>
              <a:rPr lang="cs-CZ" dirty="0"/>
              <a:t> [online]. [cit. 26.3.2018]. Dostupný na WWW: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www.wikiskripta.eu/w/Tyrozinemie</a:t>
            </a:r>
            <a:endParaRPr lang="cs-CZ" dirty="0" smtClean="0"/>
          </a:p>
          <a:p>
            <a:r>
              <a:rPr lang="cs-CZ" dirty="0"/>
              <a:t>ŠALPLACHTA, Jan. </a:t>
            </a:r>
            <a:r>
              <a:rPr lang="cs-CZ" i="1" dirty="0" err="1"/>
              <a:t>Patobiochemie</a:t>
            </a:r>
            <a:r>
              <a:rPr lang="cs-CZ" dirty="0"/>
              <a:t>. Brno: Veterinární a farmaceutická univerzita Brno, </a:t>
            </a:r>
            <a:r>
              <a:rPr lang="cs-CZ" dirty="0" smtClean="0"/>
              <a:t>1995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abriola" panose="04040605051002020D02" pitchFamily="82" charset="0"/>
              </a:rPr>
              <a:t>Zdroje obrázků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LHCHEM. </a:t>
            </a:r>
            <a:r>
              <a:rPr lang="cs-CZ" i="1" dirty="0" err="1"/>
              <a:t>Wikipedia</a:t>
            </a:r>
            <a:r>
              <a:rPr lang="cs-CZ" dirty="0"/>
              <a:t> [online]. [cit. 26.3.2018]. Dostupný na WWW: </a:t>
            </a:r>
            <a:r>
              <a:rPr lang="cs-CZ" dirty="0">
                <a:hlinkClick r:id="rId2"/>
              </a:rPr>
              <a:t>https://www.wikiskripta.eu/w/Tyrozinemie#/</a:t>
            </a:r>
            <a:r>
              <a:rPr lang="cs-CZ" dirty="0" smtClean="0">
                <a:hlinkClick r:id="rId2"/>
              </a:rPr>
              <a:t>media/File:Pathophysiology_of_metabolic_disorders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2390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124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Gabriola</vt:lpstr>
      <vt:lpstr>Motiv Office</vt:lpstr>
      <vt:lpstr>Tyrozinemie</vt:lpstr>
      <vt:lpstr>Úvod</vt:lpstr>
      <vt:lpstr>Prezentace aplikace PowerPoint</vt:lpstr>
      <vt:lpstr>Tyrosinemie I</vt:lpstr>
      <vt:lpstr>Tyrozinemie II</vt:lpstr>
      <vt:lpstr>Tyrozinemie III</vt:lpstr>
      <vt:lpstr>Jiné druhy tyrozinemie</vt:lpstr>
      <vt:lpstr>Zdroje</vt:lpstr>
      <vt:lpstr>Zdroje obrázků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Tyrozinemie</dc:title>
  <dc:creator>F16033</dc:creator>
  <cp:lastModifiedBy>Marie Brazdova</cp:lastModifiedBy>
  <cp:revision>7</cp:revision>
  <dcterms:created xsi:type="dcterms:W3CDTF">2018-03-26T09:48:29Z</dcterms:created>
  <dcterms:modified xsi:type="dcterms:W3CDTF">2018-03-26T17:06:55Z</dcterms:modified>
</cp:coreProperties>
</file>