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59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20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6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9915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492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625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372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394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92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50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14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73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158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16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07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392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22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0EE667D-AF4A-47E3-9696-5EAC99FDFAC3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D0211-544D-4273-BF71-3E51FED1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8061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bpedia.net/test/268" TargetMode="External"/><Relationship Id="rId2" Type="http://schemas.openxmlformats.org/officeDocument/2006/relationships/hyperlink" Target="https://emedicine.medscape.com/article/183456-workup#showal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Wilsonova </a:t>
            </a:r>
            <a:r>
              <a:rPr lang="cs-CZ" b="1" dirty="0" smtClean="0"/>
              <a:t>choroba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/>
              <a:t>Hepatolentikulární</a:t>
            </a:r>
            <a:r>
              <a:rPr lang="cs-CZ" dirty="0"/>
              <a:t> </a:t>
            </a:r>
            <a:r>
              <a:rPr lang="cs-CZ" dirty="0" smtClean="0"/>
              <a:t>degenerace)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Michael Gargulák</a:t>
            </a:r>
          </a:p>
          <a:p>
            <a:r>
              <a:rPr lang="cs-CZ" dirty="0" smtClean="0"/>
              <a:t>F16035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3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a příznaky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autozomálně recesivní dědičné metabolické onemocnění s prevalencí homozygotů 1:25 000–30 000 a asi 1:90 heterozygotů v populaci</a:t>
            </a:r>
          </a:p>
          <a:p>
            <a:r>
              <a:rPr lang="cs-CZ" dirty="0" smtClean="0"/>
              <a:t>abnormální střádání mědi v játrech, které způsobuje poškození </a:t>
            </a:r>
            <a:r>
              <a:rPr lang="cs-CZ" dirty="0" err="1" smtClean="0"/>
              <a:t>hepatocytů</a:t>
            </a:r>
            <a:r>
              <a:rPr lang="cs-CZ" dirty="0" smtClean="0"/>
              <a:t>, poruchy funkce CNS a hemolytickou anémii</a:t>
            </a:r>
          </a:p>
          <a:p>
            <a:r>
              <a:rPr lang="cs-CZ" dirty="0"/>
              <a:t>v</a:t>
            </a:r>
            <a:r>
              <a:rPr lang="cs-CZ" dirty="0" smtClean="0"/>
              <a:t>ýskyt spadá do druhého až třetího desetiletí (13.– 25. rok) života</a:t>
            </a:r>
          </a:p>
          <a:p>
            <a:r>
              <a:rPr lang="cs-CZ" dirty="0" smtClean="0"/>
              <a:t>neurologické projevy – tremor, zhoršení prospěchu ve škole, zhoršení rukopisu (poruchy motoriky), psychické změny, progrese do těžkého </a:t>
            </a:r>
            <a:r>
              <a:rPr lang="cs-CZ" dirty="0" err="1" smtClean="0"/>
              <a:t>extrapyramidového</a:t>
            </a:r>
            <a:r>
              <a:rPr lang="cs-CZ" dirty="0" smtClean="0"/>
              <a:t> syndromu</a:t>
            </a:r>
          </a:p>
          <a:p>
            <a:r>
              <a:rPr lang="cs-CZ" dirty="0" smtClean="0"/>
              <a:t>anémie, poruchy koagulace v důsledku portální hypertenze</a:t>
            </a:r>
          </a:p>
          <a:p>
            <a:r>
              <a:rPr lang="cs-CZ" dirty="0" smtClean="0"/>
              <a:t>postupná progrese jaterní fibrózy až cirhózy – žloutenka, </a:t>
            </a:r>
            <a:r>
              <a:rPr lang="cs-CZ" dirty="0" err="1" smtClean="0"/>
              <a:t>pavoučkovité</a:t>
            </a:r>
            <a:r>
              <a:rPr lang="cs-CZ" dirty="0" smtClean="0"/>
              <a:t> hemangiomy, portální hypertenze, jaterní selhání</a:t>
            </a:r>
          </a:p>
          <a:p>
            <a:r>
              <a:rPr lang="cs-CZ" dirty="0" smtClean="0"/>
              <a:t>u 5 % postižených se onemocnění projeví jako fulminantní jaterní selhání</a:t>
            </a:r>
          </a:p>
        </p:txBody>
      </p:sp>
      <p:pic>
        <p:nvPicPr>
          <p:cNvPr id="3074" name="Picture 2" descr="https://www.wikiskripta.eu/images/e/ec/Hepatoc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400" y="127458"/>
            <a:ext cx="2452537" cy="182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9870937" y="1148827"/>
            <a:ext cx="1880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Transport mědi v </a:t>
            </a:r>
            <a:r>
              <a:rPr lang="cs-CZ" dirty="0" err="1" smtClean="0"/>
              <a:t>hepatocytu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4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Etiopatogeneze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116019" cy="4351338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podmíněno mutací genu ATP7B na 13. chromosomu (13q14.3–q21.1), který kóduje </a:t>
            </a:r>
            <a:r>
              <a:rPr lang="cs-CZ" sz="2400" dirty="0" err="1" smtClean="0"/>
              <a:t>ATPázu</a:t>
            </a:r>
            <a:r>
              <a:rPr lang="cs-CZ" sz="2400" dirty="0" smtClean="0"/>
              <a:t> transportující měď</a:t>
            </a:r>
          </a:p>
          <a:p>
            <a:r>
              <a:rPr lang="cs-CZ" sz="2400" dirty="0"/>
              <a:t>t</a:t>
            </a:r>
            <a:r>
              <a:rPr lang="cs-CZ" sz="2400" dirty="0" smtClean="0"/>
              <a:t>ransport mědi v </a:t>
            </a:r>
            <a:r>
              <a:rPr lang="cs-CZ" sz="2400" dirty="0" err="1" smtClean="0"/>
              <a:t>hepatocytu</a:t>
            </a:r>
            <a:endParaRPr lang="cs-CZ" sz="2400" dirty="0" smtClean="0"/>
          </a:p>
          <a:p>
            <a:r>
              <a:rPr lang="cs-CZ" sz="2400" dirty="0" smtClean="0"/>
              <a:t>defekt tohoto proteinu způsobuje poruchu exkrece mědi do žluče a inkorporaci mědi do </a:t>
            </a:r>
            <a:r>
              <a:rPr lang="cs-CZ" sz="2400" dirty="0" err="1" smtClean="0"/>
              <a:t>apoceruloplasminu</a:t>
            </a:r>
            <a:r>
              <a:rPr lang="cs-CZ" sz="2400" dirty="0" smtClean="0"/>
              <a:t> v </a:t>
            </a:r>
            <a:r>
              <a:rPr lang="cs-CZ" sz="2400" dirty="0" err="1" smtClean="0"/>
              <a:t>hepatocytech</a:t>
            </a:r>
            <a:r>
              <a:rPr lang="cs-CZ" sz="2400" dirty="0" smtClean="0"/>
              <a:t> </a:t>
            </a:r>
          </a:p>
          <a:p>
            <a:r>
              <a:rPr lang="cs-CZ" sz="2400" dirty="0"/>
              <a:t>n</a:t>
            </a:r>
            <a:r>
              <a:rPr lang="cs-CZ" sz="2400" dirty="0" smtClean="0"/>
              <a:t>ásledkem poruchy exkrece mědi do žluči se tento kov hromadí v játrech, mozku a dalších orgánech a vede k nadbytku volných radikálů způsobujících poškození těchto orgánů</a:t>
            </a:r>
            <a:endParaRPr lang="cs-CZ" sz="2400" dirty="0"/>
          </a:p>
        </p:txBody>
      </p:sp>
      <p:pic>
        <p:nvPicPr>
          <p:cNvPr id="1029" name="Picture 5" descr="File:PBB Protein ATP7B imag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53" t="766" r="23025" b="24607"/>
          <a:stretch/>
        </p:blipFill>
        <p:spPr bwMode="auto">
          <a:xfrm>
            <a:off x="9651008" y="133541"/>
            <a:ext cx="2168241" cy="313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9861054" y="3267980"/>
            <a:ext cx="18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Protein ATP7B</a:t>
            </a:r>
            <a:endParaRPr lang="cs-CZ" dirty="0"/>
          </a:p>
        </p:txBody>
      </p:sp>
      <p:pic>
        <p:nvPicPr>
          <p:cNvPr id="1031" name="Picture 7" descr="https://img.medscapestatic.com/pi/meds/ckb/70/3577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0334" y="3780281"/>
            <a:ext cx="2899654" cy="2166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9146308" y="5934670"/>
            <a:ext cx="34482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Histologický preparát buněčného poškození při akutní Wilsonově chorobě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24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a 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518084"/>
            <a:ext cx="8946541" cy="4195481"/>
          </a:xfrm>
        </p:spPr>
        <p:txBody>
          <a:bodyPr>
            <a:noAutofit/>
          </a:bodyPr>
          <a:lstStyle/>
          <a:p>
            <a:r>
              <a:rPr lang="cs-CZ" sz="1600" dirty="0" smtClean="0"/>
              <a:t>Diagnostika</a:t>
            </a:r>
          </a:p>
          <a:p>
            <a:pPr lvl="1"/>
            <a:r>
              <a:rPr lang="cs-CZ" sz="1400" dirty="0" smtClean="0"/>
              <a:t>snížená sérová hladina </a:t>
            </a:r>
            <a:r>
              <a:rPr lang="cs-CZ" sz="1400" dirty="0" err="1" smtClean="0"/>
              <a:t>ceruloplasminu</a:t>
            </a:r>
            <a:endParaRPr lang="cs-CZ" sz="1400" dirty="0" smtClean="0"/>
          </a:p>
          <a:p>
            <a:pPr lvl="1"/>
            <a:r>
              <a:rPr lang="cs-CZ" sz="1400" dirty="0" smtClean="0"/>
              <a:t>zvýšené vylučování mědi močí (za 24 hod)</a:t>
            </a:r>
          </a:p>
          <a:p>
            <a:pPr lvl="1"/>
            <a:r>
              <a:rPr lang="cs-CZ" sz="1400" dirty="0" err="1" smtClean="0"/>
              <a:t>Kayserův-Fleischerův</a:t>
            </a:r>
            <a:r>
              <a:rPr lang="cs-CZ" sz="1400" dirty="0" smtClean="0"/>
              <a:t> prstenec na okraji rohovky</a:t>
            </a:r>
          </a:p>
          <a:p>
            <a:pPr lvl="1"/>
            <a:r>
              <a:rPr lang="cs-CZ" sz="1400" dirty="0" smtClean="0"/>
              <a:t>hemolýza</a:t>
            </a:r>
          </a:p>
          <a:p>
            <a:pPr lvl="1"/>
            <a:r>
              <a:rPr lang="cs-CZ" sz="1400" dirty="0" smtClean="0"/>
              <a:t>zvýšený obsah mědi v játrech</a:t>
            </a:r>
          </a:p>
          <a:p>
            <a:endParaRPr lang="cs-CZ" sz="1600" dirty="0"/>
          </a:p>
          <a:p>
            <a:r>
              <a:rPr lang="cs-CZ" sz="1600" dirty="0" smtClean="0"/>
              <a:t>Léčba</a:t>
            </a:r>
          </a:p>
          <a:p>
            <a:pPr lvl="1"/>
            <a:r>
              <a:rPr lang="cs-CZ" sz="1400" dirty="0" smtClean="0"/>
              <a:t>celoživotní léčba je prevencí poškození jater a CNS</a:t>
            </a:r>
          </a:p>
          <a:p>
            <a:pPr lvl="1"/>
            <a:r>
              <a:rPr lang="cs-CZ" sz="1400" dirty="0" smtClean="0"/>
              <a:t>omezení potravin bohatých na měď (mořské ryby, čokoláda, kakao)</a:t>
            </a:r>
          </a:p>
          <a:p>
            <a:pPr lvl="1"/>
            <a:r>
              <a:rPr lang="cs-CZ" sz="1400" dirty="0" smtClean="0"/>
              <a:t>podávání léků </a:t>
            </a:r>
            <a:r>
              <a:rPr lang="cs-CZ" sz="1400" dirty="0" err="1" smtClean="0"/>
              <a:t>chelatujících</a:t>
            </a:r>
            <a:r>
              <a:rPr lang="cs-CZ" sz="1400" dirty="0" smtClean="0"/>
              <a:t> měď (</a:t>
            </a:r>
            <a:r>
              <a:rPr lang="cs-CZ" sz="1400" dirty="0" err="1" smtClean="0"/>
              <a:t>Penicilamin</a:t>
            </a:r>
            <a:r>
              <a:rPr lang="cs-CZ" sz="1400" dirty="0" smtClean="0"/>
              <a:t> 1000 mg/den)</a:t>
            </a:r>
          </a:p>
          <a:p>
            <a:pPr lvl="1"/>
            <a:r>
              <a:rPr lang="cs-CZ" sz="1400" dirty="0" smtClean="0"/>
              <a:t>zinek – snižuje resorpci mědi střevem</a:t>
            </a:r>
          </a:p>
          <a:p>
            <a:pPr lvl="1"/>
            <a:r>
              <a:rPr lang="cs-CZ" sz="1400" dirty="0" smtClean="0"/>
              <a:t>monitorování vylučování mědi močí</a:t>
            </a:r>
          </a:p>
          <a:p>
            <a:pPr lvl="1"/>
            <a:r>
              <a:rPr lang="cs-CZ" sz="1400" dirty="0" smtClean="0"/>
              <a:t>transplantace jater</a:t>
            </a:r>
            <a:endParaRPr lang="cs-CZ" sz="1400" dirty="0"/>
          </a:p>
        </p:txBody>
      </p:sp>
      <p:pic>
        <p:nvPicPr>
          <p:cNvPr id="2050" name="Picture 2" descr="KayserÅ¯v-FleischerÅ¯v prstene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332" y="2646507"/>
            <a:ext cx="2734276" cy="1813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Šipka doprava 5"/>
          <p:cNvSpPr/>
          <p:nvPr/>
        </p:nvSpPr>
        <p:spPr>
          <a:xfrm rot="1373359">
            <a:off x="6104549" y="3005825"/>
            <a:ext cx="1576636" cy="148266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2" name="Picture 4" descr="https://encrypted-tbn0.gstatic.com/images?q=tbn:ANd9GcQUXLQYG6LHAfN2BjUdZTON3gmgrYaKg5p5ln6QjRq6Y0_c850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118" y="4533245"/>
            <a:ext cx="3372567" cy="2195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img.medscapestatic.com/pi/meds/ckb/65/3576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048" y="112112"/>
            <a:ext cx="4263353" cy="2460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0304401" y="452718"/>
            <a:ext cx="17497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Přístup k diagnóze Wilsonovy choroby (WD) u pacienta s nevysvětlitelným onemocněním jater. KF = prstenec </a:t>
            </a:r>
            <a:r>
              <a:rPr lang="cs-CZ" sz="1200" dirty="0" err="1" smtClean="0"/>
              <a:t>Kayser-Fleischer</a:t>
            </a:r>
            <a:r>
              <a:rPr lang="cs-CZ" sz="1200" dirty="0" smtClean="0"/>
              <a:t>; CPN = </a:t>
            </a:r>
            <a:r>
              <a:rPr lang="cs-CZ" sz="1200" dirty="0" err="1" smtClean="0"/>
              <a:t>ceruloplasmin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32750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https://emedicine.medscape.com/article/183456-workup#showall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https://www.wikiskripta.eu/w/Wilsonova_choroba</a:t>
            </a:r>
          </a:p>
          <a:p>
            <a:r>
              <a:rPr lang="cs-CZ" dirty="0" smtClean="0">
                <a:hlinkClick r:id="rId3"/>
              </a:rPr>
              <a:t>https://cs.medlicker.com/179-wilsonova-choroba-priciny-priznaky-diagnostika-a-lecba</a:t>
            </a:r>
          </a:p>
          <a:p>
            <a:r>
              <a:rPr lang="cs-CZ" dirty="0" smtClean="0">
                <a:hlinkClick r:id="rId3"/>
              </a:rPr>
              <a:t>http://www.ces-hep.cz/file/330/doporuceny-postup-wilsonova-choroba.pdf</a:t>
            </a:r>
          </a:p>
          <a:p>
            <a:r>
              <a:rPr lang="cs-CZ" dirty="0" smtClean="0">
                <a:hlinkClick r:id="rId3"/>
              </a:rPr>
              <a:t>http://www.labpedia.net/test/268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5669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642</TotalTime>
  <Words>305</Words>
  <Application>Microsoft Office PowerPoint</Application>
  <PresentationFormat>Širokoúhlá obrazovka</PresentationFormat>
  <Paragraphs>41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Wilsonova choroba (Hepatolentikulární degenerace)</vt:lpstr>
      <vt:lpstr>Charakteristika a příznaky</vt:lpstr>
      <vt:lpstr>Etiopatogeneze</vt:lpstr>
      <vt:lpstr>Diagnostika a léčba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Wilsonova choroba (Hepatolentikulární degenerace)</dc:title>
  <dc:creator>Michael Gargulák</dc:creator>
  <cp:lastModifiedBy>Michael Gargulák</cp:lastModifiedBy>
  <cp:revision>7</cp:revision>
  <dcterms:created xsi:type="dcterms:W3CDTF">2018-04-08T21:42:31Z</dcterms:created>
  <dcterms:modified xsi:type="dcterms:W3CDTF">2018-04-09T08:24:41Z</dcterms:modified>
</cp:coreProperties>
</file>